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73" r:id="rId3"/>
    <p:sldId id="277" r:id="rId4"/>
    <p:sldId id="278" r:id="rId5"/>
    <p:sldId id="258" r:id="rId6"/>
    <p:sldId id="282" r:id="rId7"/>
    <p:sldId id="280" r:id="rId8"/>
    <p:sldId id="281" r:id="rId9"/>
    <p:sldId id="279" r:id="rId10"/>
    <p:sldId id="285" r:id="rId11"/>
    <p:sldId id="284" r:id="rId12"/>
    <p:sldId id="283" r:id="rId13"/>
    <p:sldId id="286" r:id="rId14"/>
    <p:sldId id="287" r:id="rId15"/>
    <p:sldId id="289" r:id="rId16"/>
    <p:sldId id="288" r:id="rId17"/>
    <p:sldId id="256" r:id="rId18"/>
    <p:sldId id="259" r:id="rId19"/>
    <p:sldId id="260" r:id="rId20"/>
    <p:sldId id="291" r:id="rId21"/>
    <p:sldId id="292" r:id="rId22"/>
    <p:sldId id="313" r:id="rId23"/>
    <p:sldId id="294" r:id="rId24"/>
    <p:sldId id="295" r:id="rId25"/>
    <p:sldId id="296" r:id="rId26"/>
    <p:sldId id="264" r:id="rId27"/>
    <p:sldId id="297" r:id="rId28"/>
    <p:sldId id="298" r:id="rId29"/>
    <p:sldId id="265" r:id="rId30"/>
    <p:sldId id="299" r:id="rId31"/>
    <p:sldId id="300" r:id="rId32"/>
    <p:sldId id="301" r:id="rId33"/>
    <p:sldId id="266" r:id="rId34"/>
    <p:sldId id="303" r:id="rId35"/>
    <p:sldId id="302" r:id="rId36"/>
    <p:sldId id="317" r:id="rId37"/>
    <p:sldId id="316" r:id="rId38"/>
    <p:sldId id="267" r:id="rId39"/>
    <p:sldId id="318" r:id="rId40"/>
    <p:sldId id="290" r:id="rId41"/>
    <p:sldId id="314" r:id="rId42"/>
    <p:sldId id="268" r:id="rId43"/>
    <p:sldId id="304" r:id="rId44"/>
    <p:sldId id="307" r:id="rId45"/>
    <p:sldId id="319" r:id="rId46"/>
    <p:sldId id="262" r:id="rId47"/>
    <p:sldId id="305" r:id="rId48"/>
    <p:sldId id="309" r:id="rId49"/>
    <p:sldId id="263" r:id="rId50"/>
    <p:sldId id="269" r:id="rId51"/>
    <p:sldId id="306" r:id="rId52"/>
    <p:sldId id="320" r:id="rId53"/>
    <p:sldId id="270" r:id="rId54"/>
    <p:sldId id="308" r:id="rId55"/>
    <p:sldId id="271" r:id="rId56"/>
    <p:sldId id="315" r:id="rId57"/>
    <p:sldId id="274" r:id="rId58"/>
    <p:sldId id="275" r:id="rId59"/>
    <p:sldId id="312" r:id="rId60"/>
    <p:sldId id="311" r:id="rId61"/>
    <p:sldId id="276"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8135" autoAdjust="0"/>
  </p:normalViewPr>
  <p:slideViewPr>
    <p:cSldViewPr snapToGrid="0">
      <p:cViewPr varScale="1">
        <p:scale>
          <a:sx n="89" d="100"/>
          <a:sy n="89" d="100"/>
        </p:scale>
        <p:origin x="126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F2F07-C021-47EE-8AD5-9B122E3FC47D}" type="datetimeFigureOut">
              <a:rPr lang="zh-CN" altLang="en-US" smtClean="0"/>
              <a:t>2021/6/23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EA745-1AAA-4A6B-AF35-28437BB09430}" type="slidenum">
              <a:rPr lang="zh-CN" altLang="en-US" smtClean="0"/>
              <a:t>‹#›</a:t>
            </a:fld>
            <a:endParaRPr lang="zh-CN" altLang="en-US"/>
          </a:p>
        </p:txBody>
      </p:sp>
    </p:spTree>
    <p:extLst>
      <p:ext uri="{BB962C8B-B14F-4D97-AF65-F5344CB8AC3E}">
        <p14:creationId xmlns:p14="http://schemas.microsoft.com/office/powerpoint/2010/main" val="132474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a:t>
            </a:fld>
            <a:endParaRPr lang="zh-CN" altLang="en-US"/>
          </a:p>
        </p:txBody>
      </p:sp>
    </p:spTree>
    <p:extLst>
      <p:ext uri="{BB962C8B-B14F-4D97-AF65-F5344CB8AC3E}">
        <p14:creationId xmlns:p14="http://schemas.microsoft.com/office/powerpoint/2010/main" val="316720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Scalability! But at what COST? This was an interesting paper on HotOS’15. The paper compares several state-of-the-art scalable graph processing systems with a single threaded implementation, and find that systems with hundreds of cores simply underperform one thread. The COST paper indicates that the baseline should not be too low. </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10</a:t>
            </a:fld>
            <a:endParaRPr lang="zh-CN" altLang="en-US"/>
          </a:p>
        </p:txBody>
      </p:sp>
    </p:spTree>
    <p:extLst>
      <p:ext uri="{BB962C8B-B14F-4D97-AF65-F5344CB8AC3E}">
        <p14:creationId xmlns:p14="http://schemas.microsoft.com/office/powerpoint/2010/main" val="3000562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introduce several networks that utilize programmable network switches to do coordination.</a:t>
            </a:r>
          </a:p>
          <a:p>
            <a:endParaRPr lang="en-US" altLang="zh-CN" dirty="0"/>
          </a:p>
          <a:p>
            <a:r>
              <a:rPr lang="en-US" altLang="zh-CN" dirty="0"/>
              <a:t>Programmable switch has a Programmable Parser that can parse custom key-value fields in the packets. It also has a programmable match-action pipeline that can read and update key-value data at line rate.</a:t>
            </a:r>
          </a:p>
          <a:p>
            <a:endParaRPr lang="en-US" altLang="zh-CN" dirty="0"/>
          </a:p>
          <a:p>
            <a:r>
              <a:rPr lang="en-US" altLang="zh-CN" dirty="0"/>
              <a:t>Programmable switch has higher processing capacity than </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11</a:t>
            </a:fld>
            <a:endParaRPr lang="zh-CN" altLang="en-US"/>
          </a:p>
        </p:txBody>
      </p:sp>
    </p:spTree>
    <p:extLst>
      <p:ext uri="{BB962C8B-B14F-4D97-AF65-F5344CB8AC3E}">
        <p14:creationId xmlns:p14="http://schemas.microsoft.com/office/powerpoint/2010/main" val="187298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NetChain</a:t>
            </a:r>
            <a:r>
              <a:rPr lang="en-US" altLang="zh-CN" dirty="0"/>
              <a:t> saves coordination states inside network switches. A problem is, if the switch fails, the coordination state also disappears. So we need multiple replicas to save the states.</a:t>
            </a:r>
          </a:p>
          <a:p>
            <a:r>
              <a:rPr lang="en-US" altLang="zh-CN" dirty="0"/>
              <a:t>In </a:t>
            </a:r>
            <a:r>
              <a:rPr lang="en-US" altLang="zh-CN" dirty="0" err="1"/>
              <a:t>NetChain</a:t>
            </a:r>
            <a:r>
              <a:rPr lang="en-US" altLang="zh-CN" dirty="0"/>
              <a:t>, storage nodes are organized in a chain structure. Read operations are directly handled from the tail of the chain. Write operations are first received by the head of chain, then replicated from head to tail. This is the normal case behavior that processes read and write requests at line rate. When some switch fails or we need to add a new switch, network controller takes into effect and handle them using a traditional consensus mechanism. This separation of normal case and abnormal case is a common principle in network &amp; system co-design, and we will see this principle repeatedly later in this talk.</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12</a:t>
            </a:fld>
            <a:endParaRPr lang="zh-CN" altLang="en-US"/>
          </a:p>
        </p:txBody>
      </p:sp>
    </p:spTree>
    <p:extLst>
      <p:ext uri="{BB962C8B-B14F-4D97-AF65-F5344CB8AC3E}">
        <p14:creationId xmlns:p14="http://schemas.microsoft.com/office/powerpoint/2010/main" val="58205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work we introduce is </a:t>
            </a:r>
            <a:r>
              <a:rPr lang="en-US" altLang="zh-CN" dirty="0" err="1"/>
              <a:t>NOPaxos</a:t>
            </a:r>
            <a:r>
              <a:rPr lang="en-US" altLang="zh-CN" dirty="0"/>
              <a:t>, which implements the </a:t>
            </a:r>
            <a:r>
              <a:rPr lang="en-US" altLang="zh-CN" dirty="0" err="1"/>
              <a:t>Paxos</a:t>
            </a:r>
            <a:r>
              <a:rPr lang="en-US" altLang="zh-CN" dirty="0"/>
              <a:t> consensus algorithm in programmable switches. Programmable switch acts as a sequencer to determine the order of messages, and multicast the messages to all receivers. So, during normal operation, the receivers do not require any coordination, and the operation is completed within one RTT. When a message is dropped, the receiver can detect the dropped message according to the gap in sequence numbers. When a message drop is detected, replicas run agreement via a traditional </a:t>
            </a:r>
            <a:r>
              <a:rPr lang="en-US" altLang="zh-CN" dirty="0" err="1"/>
              <a:t>Paxos</a:t>
            </a:r>
            <a:r>
              <a:rPr lang="en-US" altLang="zh-CN" dirty="0"/>
              <a:t> algorithm.</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13</a:t>
            </a:fld>
            <a:endParaRPr lang="zh-CN" altLang="en-US"/>
          </a:p>
        </p:txBody>
      </p:sp>
    </p:spTree>
    <p:extLst>
      <p:ext uri="{BB962C8B-B14F-4D97-AF65-F5344CB8AC3E}">
        <p14:creationId xmlns:p14="http://schemas.microsoft.com/office/powerpoint/2010/main" val="282600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Eris proposes a new way to divide the responsibilities for different guarantees. Traditionally, atomic commitment, concurrency control, and replication are handled by different layers of protocols. Eris splits the work between application and network. The network provides ordering across shard and within shard, while the application provides reliability and isolation via a new protocol.</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14</a:t>
            </a:fld>
            <a:endParaRPr lang="zh-CN" altLang="en-US"/>
          </a:p>
        </p:txBody>
      </p:sp>
    </p:spTree>
    <p:extLst>
      <p:ext uri="{BB962C8B-B14F-4D97-AF65-F5344CB8AC3E}">
        <p14:creationId xmlns:p14="http://schemas.microsoft.com/office/powerpoint/2010/main" val="16423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independent transaction involves multiple shards, and each shard have multiple replicas. So each packet in a transaction would be multicast to a different set of receivers. Eris multicasts the message from the client to all replicas of all related shards.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15</a:t>
            </a:fld>
            <a:endParaRPr lang="zh-CN" altLang="en-US"/>
          </a:p>
        </p:txBody>
      </p:sp>
    </p:spTree>
    <p:extLst>
      <p:ext uri="{BB962C8B-B14F-4D97-AF65-F5344CB8AC3E}">
        <p14:creationId xmlns:p14="http://schemas.microsoft.com/office/powerpoint/2010/main" val="292479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each transaction only involve a portion of shards, broadcasting each message to all shards is wasteful. To this end, Eris introduces multi-sequenced groupcast. The message header specifies a set of destination replica groups, where each replica group represents a shard. The programmable switch is the sequencer, which keeps a counter for each replica group. When a replica detects a gap in its sequence number, as shown in the red circles, the replica knows there is a lost message, the failure coordinator will use a traditional consensus algorithm to achieve consensus among replicas.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16</a:t>
            </a:fld>
            <a:endParaRPr lang="zh-CN" altLang="en-US"/>
          </a:p>
        </p:txBody>
      </p:sp>
    </p:spTree>
    <p:extLst>
      <p:ext uri="{BB962C8B-B14F-4D97-AF65-F5344CB8AC3E}">
        <p14:creationId xmlns:p14="http://schemas.microsoft.com/office/powerpoint/2010/main" val="4266385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Eris is a great work that achieves total order communication with a centralized sequencer. But it is not scalable because all traffic must pass through the sequencer. So we think about this problem and design 1Pipe, a scalable total order communication mechanism in data center networks.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17</a:t>
            </a:fld>
            <a:endParaRPr lang="zh-CN" altLang="en-US"/>
          </a:p>
        </p:txBody>
      </p:sp>
    </p:spTree>
    <p:extLst>
      <p:ext uri="{BB962C8B-B14F-4D97-AF65-F5344CB8AC3E}">
        <p14:creationId xmlns:p14="http://schemas.microsoft.com/office/powerpoint/2010/main" val="67347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thing we want to define is what kind of ordering we want to provide in a distributed system.</a:t>
            </a:r>
          </a:p>
          <a:p>
            <a:pPr algn="l"/>
            <a:r>
              <a:rPr lang="en-US" altLang="zh-CN" dirty="0"/>
              <a:t>There are two kinds of ordering anomalies in a distributed system. The first kind violates causal ordering. For example, </a:t>
            </a:r>
            <a:r>
              <a:rPr lang="en-US" altLang="zh-CN" sz="1800" b="0" i="0" u="none" strike="noStrike" baseline="0" dirty="0">
                <a:solidFill>
                  <a:srgbClr val="000000"/>
                </a:solidFill>
                <a:latin typeface="LinLibertineT"/>
              </a:rPr>
              <a:t>Host </a:t>
            </a:r>
            <a:r>
              <a:rPr lang="zh-CN" altLang="en-US" sz="1800" b="0" i="0" u="none" strike="noStrike" baseline="0" dirty="0">
                <a:solidFill>
                  <a:srgbClr val="000000"/>
                </a:solidFill>
                <a:latin typeface="LibertineMathMI"/>
              </a:rPr>
              <a:t>𝐴 </a:t>
            </a:r>
            <a:r>
              <a:rPr lang="en-US" altLang="zh-CN" sz="1800" b="0" i="0" u="none" strike="noStrike" baseline="0" dirty="0">
                <a:solidFill>
                  <a:srgbClr val="000000"/>
                </a:solidFill>
                <a:latin typeface="LinLibertineT"/>
              </a:rPr>
              <a:t>writes data to another host </a:t>
            </a:r>
            <a:r>
              <a:rPr lang="zh-CN" altLang="en-US" sz="1800" b="0" i="0" u="none" strike="noStrike" baseline="0" dirty="0">
                <a:solidFill>
                  <a:srgbClr val="000000"/>
                </a:solidFill>
                <a:latin typeface="LibertineMathMI"/>
              </a:rPr>
              <a:t>𝑂</a:t>
            </a:r>
            <a:r>
              <a:rPr lang="en-US" altLang="zh-CN" sz="1800" b="0" i="0" u="none" strike="noStrike" baseline="0" dirty="0">
                <a:solidFill>
                  <a:srgbClr val="000000"/>
                </a:solidFill>
                <a:latin typeface="LinLibertineT"/>
              </a:rPr>
              <a:t>, then sends a notification to host </a:t>
            </a:r>
            <a:r>
              <a:rPr lang="zh-CN" altLang="en-US" sz="1800" b="0" i="0" u="none" strike="noStrike" baseline="0" dirty="0">
                <a:solidFill>
                  <a:srgbClr val="000000"/>
                </a:solidFill>
                <a:latin typeface="LibertineMathMI"/>
              </a:rPr>
              <a:t>𝐵</a:t>
            </a:r>
            <a:r>
              <a:rPr lang="en-US" altLang="zh-CN" sz="1800" b="0" i="0" u="none" strike="noStrike" baseline="0" dirty="0">
                <a:solidFill>
                  <a:srgbClr val="000000"/>
                </a:solidFill>
                <a:latin typeface="LinLibertineT"/>
              </a:rPr>
              <a:t>. When </a:t>
            </a:r>
            <a:r>
              <a:rPr lang="zh-CN" altLang="en-US" sz="1800" b="0" i="0" u="none" strike="noStrike" baseline="0" dirty="0">
                <a:solidFill>
                  <a:srgbClr val="000000"/>
                </a:solidFill>
                <a:latin typeface="LibertineMathMI"/>
              </a:rPr>
              <a:t>𝐵 </a:t>
            </a:r>
            <a:r>
              <a:rPr lang="en-US" altLang="zh-CN" sz="1800" b="0" i="0" u="none" strike="noStrike" baseline="0" dirty="0">
                <a:solidFill>
                  <a:srgbClr val="000000"/>
                </a:solidFill>
                <a:latin typeface="LinLibertineT"/>
              </a:rPr>
              <a:t>receives the notification, it issues a read to </a:t>
            </a:r>
            <a:r>
              <a:rPr lang="zh-CN" altLang="en-US" sz="1800" b="0" i="0" u="none" strike="noStrike" baseline="0" dirty="0">
                <a:solidFill>
                  <a:srgbClr val="000000"/>
                </a:solidFill>
                <a:latin typeface="LibertineMathMI"/>
              </a:rPr>
              <a:t>𝑂</a:t>
            </a:r>
            <a:r>
              <a:rPr lang="en-US" altLang="zh-CN" sz="1800" b="0" i="0" u="none" strike="noStrike" baseline="0" dirty="0">
                <a:solidFill>
                  <a:srgbClr val="000000"/>
                </a:solidFill>
                <a:latin typeface="LinLibertineT"/>
              </a:rPr>
              <a:t>, but may not get the data </a:t>
            </a:r>
            <a:r>
              <a:rPr lang="en-US" altLang="zh-CN" sz="1800" b="0" i="0" u="none" strike="noStrike" baseline="0" dirty="0">
                <a:solidFill>
                  <a:srgbClr val="FF0000"/>
                </a:solidFill>
                <a:latin typeface="LinLibertineT"/>
              </a:rPr>
              <a:t>due to the delay of A’s write operation</a:t>
            </a:r>
            <a:r>
              <a:rPr lang="en-US" altLang="zh-CN" sz="1800" b="0" i="0" u="none" strike="noStrike" baseline="0" dirty="0">
                <a:solidFill>
                  <a:srgbClr val="000000"/>
                </a:solidFill>
                <a:latin typeface="LinLibertineT"/>
              </a:rPr>
              <a:t>.</a:t>
            </a:r>
          </a:p>
          <a:p>
            <a:pPr algn="l"/>
            <a:r>
              <a:rPr lang="en-US" altLang="zh-CN" sz="1800" b="0" i="0" u="none" strike="noStrike" baseline="0" dirty="0">
                <a:solidFill>
                  <a:srgbClr val="000000"/>
                </a:solidFill>
                <a:latin typeface="LinLibertineT"/>
              </a:rPr>
              <a:t>The second kind violates total ordering or atomicity. Host </a:t>
            </a:r>
            <a:r>
              <a:rPr lang="zh-CN" altLang="en-US" sz="1800" b="0" i="0" u="none" strike="noStrike" baseline="0" dirty="0">
                <a:solidFill>
                  <a:srgbClr val="000000"/>
                </a:solidFill>
                <a:latin typeface="LibertineMathMI"/>
              </a:rPr>
              <a:t>𝐴 </a:t>
            </a:r>
            <a:r>
              <a:rPr lang="en-US" altLang="zh-CN" sz="1800" b="0" i="0" u="none" strike="noStrike" baseline="0" dirty="0">
                <a:solidFill>
                  <a:srgbClr val="000000"/>
                </a:solidFill>
                <a:latin typeface="LinLibertineT"/>
              </a:rPr>
              <a:t>first writes to data </a:t>
            </a:r>
            <a:r>
              <a:rPr lang="zh-CN" altLang="en-US" sz="1800" b="0" i="0" u="none" strike="noStrike" baseline="0" dirty="0">
                <a:solidFill>
                  <a:srgbClr val="000000"/>
                </a:solidFill>
                <a:latin typeface="LibertineMathMI"/>
              </a:rPr>
              <a:t>𝑂</a:t>
            </a:r>
            <a:r>
              <a:rPr lang="en-US" altLang="zh-CN" sz="1800" b="0" i="0" u="none" strike="noStrike" baseline="0" dirty="0">
                <a:solidFill>
                  <a:srgbClr val="000000"/>
                </a:solidFill>
                <a:latin typeface="LinLibertineT"/>
              </a:rPr>
              <a:t>1 and then writes to metadata </a:t>
            </a:r>
            <a:r>
              <a:rPr lang="zh-CN" altLang="en-US" sz="1800" b="0" i="0" u="none" strike="noStrike" baseline="0" dirty="0">
                <a:solidFill>
                  <a:srgbClr val="000000"/>
                </a:solidFill>
                <a:latin typeface="LibertineMathMI"/>
              </a:rPr>
              <a:t>𝑂</a:t>
            </a:r>
            <a:r>
              <a:rPr lang="en-US" altLang="zh-CN" sz="1800" b="0" i="0" u="none" strike="noStrike" baseline="0" dirty="0">
                <a:solidFill>
                  <a:srgbClr val="000000"/>
                </a:solidFill>
                <a:latin typeface="LinLibertineT"/>
              </a:rPr>
              <a:t>2. Concurrently, host </a:t>
            </a:r>
            <a:r>
              <a:rPr lang="zh-CN" altLang="en-US" sz="1800" b="0" i="0" u="none" strike="noStrike" baseline="0" dirty="0">
                <a:solidFill>
                  <a:srgbClr val="000000"/>
                </a:solidFill>
                <a:latin typeface="LibertineMathMI"/>
              </a:rPr>
              <a:t>𝐵 </a:t>
            </a:r>
            <a:r>
              <a:rPr lang="en-US" altLang="zh-CN" sz="1800" b="0" i="0" u="none" strike="noStrike" baseline="0" dirty="0">
                <a:solidFill>
                  <a:srgbClr val="000000"/>
                </a:solidFill>
                <a:latin typeface="LinLibertineT"/>
              </a:rPr>
              <a:t>reads metadata </a:t>
            </a:r>
            <a:r>
              <a:rPr lang="zh-CN" altLang="en-US" sz="1800" b="0" i="0" u="none" strike="noStrike" baseline="0" dirty="0">
                <a:solidFill>
                  <a:srgbClr val="000000"/>
                </a:solidFill>
                <a:latin typeface="LibertineMathMI"/>
              </a:rPr>
              <a:t>𝑂</a:t>
            </a:r>
            <a:r>
              <a:rPr lang="en-US" altLang="zh-CN" sz="1800" b="0" i="0" u="none" strike="noStrike" baseline="0" dirty="0">
                <a:solidFill>
                  <a:srgbClr val="000000"/>
                </a:solidFill>
                <a:latin typeface="LinLibertineT"/>
              </a:rPr>
              <a:t>2 and then reads data </a:t>
            </a:r>
            <a:r>
              <a:rPr lang="zh-CN" altLang="en-US" sz="1800" b="0" i="0" u="none" strike="noStrike" baseline="0" dirty="0">
                <a:solidFill>
                  <a:srgbClr val="FF0000"/>
                </a:solidFill>
                <a:latin typeface="LibertineMathMI"/>
              </a:rPr>
              <a:t>𝑂</a:t>
            </a:r>
            <a:r>
              <a:rPr lang="en-US" altLang="zh-CN" sz="1800" b="0" i="0" u="none" strike="noStrike" baseline="0" dirty="0">
                <a:solidFill>
                  <a:srgbClr val="FF0000"/>
                </a:solidFill>
                <a:latin typeface="LinLibertineT"/>
              </a:rPr>
              <a:t>1</a:t>
            </a:r>
            <a:r>
              <a:rPr lang="en-US" altLang="zh-CN" sz="1800" b="0" i="0" u="none" strike="noStrike" baseline="0" dirty="0">
                <a:solidFill>
                  <a:srgbClr val="000000"/>
                </a:solidFill>
                <a:latin typeface="LinLibertineT"/>
              </a:rPr>
              <a:t>. It is possible that </a:t>
            </a:r>
            <a:r>
              <a:rPr lang="zh-CN" altLang="en-US" sz="1800" b="0" i="0" u="none" strike="noStrike" baseline="0" dirty="0">
                <a:solidFill>
                  <a:srgbClr val="000000"/>
                </a:solidFill>
                <a:latin typeface="LibertineMathMI"/>
              </a:rPr>
              <a:t>𝐵 </a:t>
            </a:r>
            <a:r>
              <a:rPr lang="en-US" altLang="zh-CN" sz="1800" b="0" i="0" u="none" strike="noStrike" baseline="0" dirty="0">
                <a:solidFill>
                  <a:srgbClr val="000000"/>
                </a:solidFill>
                <a:latin typeface="LinLibertineT"/>
              </a:rPr>
              <a:t>reads the metadata from </a:t>
            </a:r>
            <a:r>
              <a:rPr lang="zh-CN" altLang="en-US" sz="1800" b="0" i="0" u="none" strike="noStrike" baseline="0" dirty="0">
                <a:solidFill>
                  <a:srgbClr val="000000"/>
                </a:solidFill>
                <a:latin typeface="LibertineMathMI"/>
              </a:rPr>
              <a:t>𝐴 </a:t>
            </a:r>
            <a:r>
              <a:rPr lang="en-US" altLang="zh-CN" sz="1800" b="0" i="0" u="none" strike="noStrike" baseline="0" dirty="0">
                <a:solidFill>
                  <a:srgbClr val="000000"/>
                </a:solidFill>
                <a:latin typeface="LinLibertineT"/>
              </a:rPr>
              <a:t>but the data is not updated yet. This is called isolation among concurrent transactions. It is also possible that one of the two write operations fail, so the metadata and data are inconsistent. This is called failure atomicity.</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18</a:t>
            </a:fld>
            <a:endParaRPr lang="zh-CN" altLang="en-US"/>
          </a:p>
        </p:txBody>
      </p:sp>
    </p:spTree>
    <p:extLst>
      <p:ext uri="{BB962C8B-B14F-4D97-AF65-F5344CB8AC3E}">
        <p14:creationId xmlns:p14="http://schemas.microsoft.com/office/powerpoint/2010/main" val="5763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avoid these two kinds of ordering anomalies, we propose a “one big pipe” abstraction.</a:t>
            </a:r>
          </a:p>
          <a:p>
            <a:r>
              <a:rPr lang="en-US" altLang="zh-CN" dirty="0"/>
              <a:t>…(text)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19</a:t>
            </a:fld>
            <a:endParaRPr lang="zh-CN" altLang="en-US"/>
          </a:p>
        </p:txBody>
      </p:sp>
    </p:spTree>
    <p:extLst>
      <p:ext uri="{BB962C8B-B14F-4D97-AF65-F5344CB8AC3E}">
        <p14:creationId xmlns:p14="http://schemas.microsoft.com/office/powerpoint/2010/main" val="158038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talk consists of three parts. First, we will briefly overview several related works in network and system co-design. Second, we will introduce our </a:t>
            </a:r>
            <a:r>
              <a:rPr lang="en-US" altLang="zh-CN" dirty="0" err="1"/>
              <a:t>sigcomm</a:t>
            </a:r>
            <a:r>
              <a:rPr lang="en-US" altLang="zh-CN" dirty="0"/>
              <a:t> work. Finally, we will propose several open questions.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a:t>
            </a:fld>
            <a:endParaRPr lang="zh-CN" altLang="en-US"/>
          </a:p>
        </p:txBody>
      </p:sp>
    </p:spTree>
    <p:extLst>
      <p:ext uri="{BB962C8B-B14F-4D97-AF65-F5344CB8AC3E}">
        <p14:creationId xmlns:p14="http://schemas.microsoft.com/office/powerpoint/2010/main" val="2208668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(text)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20</a:t>
            </a:fld>
            <a:endParaRPr lang="zh-CN" altLang="en-US"/>
          </a:p>
        </p:txBody>
      </p:sp>
    </p:spTree>
    <p:extLst>
      <p:ext uri="{BB962C8B-B14F-4D97-AF65-F5344CB8AC3E}">
        <p14:creationId xmlns:p14="http://schemas.microsoft.com/office/powerpoint/2010/main" val="58042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must make it clear that 1Pipe only provides restricted failure atomicity. Because the seminal FLP theorem already said full failure atomicity is impossible. If Receiver 1 can fail permanently at any time, how can Receiver 2 know whether it has delivered M or not?</a:t>
            </a:r>
            <a:endParaRPr lang="zh-CN" altLang="en-US" dirty="0"/>
          </a:p>
          <a:p>
            <a:endParaRPr lang="en-US" altLang="zh-CN" dirty="0"/>
          </a:p>
          <a:p>
            <a:r>
              <a:rPr lang="en-US" altLang="zh-CN" dirty="0"/>
              <a:t>One possible way is to use an approach like </a:t>
            </a:r>
            <a:r>
              <a:rPr lang="en-US" altLang="zh-CN" dirty="0" err="1"/>
              <a:t>NetChain</a:t>
            </a:r>
            <a:r>
              <a:rPr lang="en-US" altLang="zh-CN" dirty="0"/>
              <a:t> to replicate every message. But we are different from </a:t>
            </a:r>
            <a:r>
              <a:rPr lang="en-US" altLang="zh-CN" dirty="0" err="1"/>
              <a:t>NetChain</a:t>
            </a:r>
            <a:r>
              <a:rPr lang="en-US" altLang="zh-CN" dirty="0"/>
              <a:t>. </a:t>
            </a:r>
            <a:r>
              <a:rPr lang="en-US" altLang="zh-CN" dirty="0" err="1"/>
              <a:t>NetChain</a:t>
            </a:r>
            <a:r>
              <a:rPr lang="en-US" altLang="zh-CN" dirty="0"/>
              <a:t> only focuses on important states that needs to be replicated. But we are a basic communication primitive. If every message is replicated, the overhead would be too high. Fortunately, we can apply the design principle of optimizing for the normal case again, because data center is mostly reliable. We need to have a mechanism to invoke the application to handle the failures.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21</a:t>
            </a:fld>
            <a:endParaRPr lang="zh-CN" altLang="en-US"/>
          </a:p>
        </p:txBody>
      </p:sp>
    </p:spTree>
    <p:extLst>
      <p:ext uri="{BB962C8B-B14F-4D97-AF65-F5344CB8AC3E}">
        <p14:creationId xmlns:p14="http://schemas.microsoft.com/office/powerpoint/2010/main" val="2237611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consider the core design of 1Pipe: how to achieve total order. </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22</a:t>
            </a:fld>
            <a:endParaRPr lang="zh-CN" altLang="en-US"/>
          </a:p>
        </p:txBody>
      </p:sp>
    </p:spTree>
    <p:extLst>
      <p:ext uri="{BB962C8B-B14F-4D97-AF65-F5344CB8AC3E}">
        <p14:creationId xmlns:p14="http://schemas.microsoft.com/office/powerpoint/2010/main" val="3192724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strawman is the approach of Eris. We have talked about this approach before. However, the major problem is that the switch becomes a centralized bottleneck.</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23</a:t>
            </a:fld>
            <a:endParaRPr lang="zh-CN" altLang="en-US"/>
          </a:p>
        </p:txBody>
      </p:sp>
    </p:spTree>
    <p:extLst>
      <p:ext uri="{BB962C8B-B14F-4D97-AF65-F5344CB8AC3E}">
        <p14:creationId xmlns:p14="http://schemas.microsoft.com/office/powerpoint/2010/main" val="300754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strawman is a classical algorithm called vector timestamp. Each sender has an increasing logical timestamp. Each message is broadcast to all receivers, regardless of the actual destination of the message. Each receiver maintains a vector of received timestamp from the senders. This is why this algorithm is called vector timestamp. Then, the critical step is that the receivers exchange the vector timestamps among each other. When a receiver knows that all receivers have received some message by computing the minimum of received timestamp, it can safely deliver this message in order. There are two drawbacks of this approach. First, receivers must use all-to-all communication to know that all other receivers have received some message. Second, each message is broadcast to all receivers.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24</a:t>
            </a:fld>
            <a:endParaRPr lang="zh-CN" altLang="en-US"/>
          </a:p>
        </p:txBody>
      </p:sp>
    </p:spTree>
    <p:extLst>
      <p:ext uri="{BB962C8B-B14F-4D97-AF65-F5344CB8AC3E}">
        <p14:creationId xmlns:p14="http://schemas.microsoft.com/office/powerpoint/2010/main" val="3047788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come to the third strawman, which is closer to our final design. We synchronize physical time on senders. The messages are attached with physical timestamps. When a receiver receives a message, it first puts the message into receive buffer. Similar to vector timestamp, the receiver maintains a timestamp for each sender, and calculates the minimum timestamp of all senders. If the minimum timestamp is greater or equal than the timestamp of some message, then the receiver can deliver this message.</a:t>
            </a:r>
          </a:p>
          <a:p>
            <a:r>
              <a:rPr lang="en-US" altLang="zh-CN" dirty="0"/>
              <a:t>This approach also has several drawbacks. …</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25</a:t>
            </a:fld>
            <a:endParaRPr lang="zh-CN" altLang="en-US"/>
          </a:p>
        </p:txBody>
      </p:sp>
    </p:spTree>
    <p:extLst>
      <p:ext uri="{BB962C8B-B14F-4D97-AF65-F5344CB8AC3E}">
        <p14:creationId xmlns:p14="http://schemas.microsoft.com/office/powerpoint/2010/main" val="2937781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design 1Pipe for the data centers. A typical data center has multi-rooted tree topology. Each host has two roles, both sender and receiver. The routing graph between sender and receiver is a directed acyclic graph. In this directed acyclic graph, each switch and host is separated into two parts, and the dashed arrows indicate a loopback on the network switch. For example, if a host wants to communicate with another host in the same rack, it goes through this dashed arrow. If a host wants to communicate a host in another cluster, it needs to go through leaf, spine, and core switches.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26</a:t>
            </a:fld>
            <a:endParaRPr lang="zh-CN" altLang="en-US"/>
          </a:p>
        </p:txBody>
      </p:sp>
    </p:spTree>
    <p:extLst>
      <p:ext uri="{BB962C8B-B14F-4D97-AF65-F5344CB8AC3E}">
        <p14:creationId xmlns:p14="http://schemas.microsoft.com/office/powerpoint/2010/main" val="2864597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key design of 1Pipe is similar to the last strawman, which synchronizes the physical clocks on senders, aggregates the minimum timestamp on receivers, and delivers the messages in increasing timestamp order on receivers. In the last strawman, each sender needs to send beacon to each receiver. To solve this scalability problem, we use a programmable switch to aggregate the minimum timestamp of senders, and broadcast the minimum timestamp to all receivers. Each packet has two timestamps, a message timestamp and a barrier timestamp. The message timestamp does not change during forwarding, but the barrier timestamp is changed during forwarding. </a:t>
            </a:r>
            <a:r>
              <a:rPr lang="en-US" altLang="zh-CN" sz="1200" dirty="0"/>
              <a:t>When a switch or a host receives a packet with some barrier timestamp from a network link, it indicates that the message timestamp and barrier timestamp of all future arrival packets from this link will be larger than the barrier timestamp.</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27</a:t>
            </a:fld>
            <a:endParaRPr lang="zh-CN" altLang="en-US"/>
          </a:p>
        </p:txBody>
      </p:sp>
    </p:spTree>
    <p:extLst>
      <p:ext uri="{BB962C8B-B14F-4D97-AF65-F5344CB8AC3E}">
        <p14:creationId xmlns:p14="http://schemas.microsoft.com/office/powerpoint/2010/main" val="649370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consider a directed acyclic graph of network switches. We can hierarchically aggregate the barrier timestamps through layers of switches hop-by-hop. For example, the switch 1a computes the minimum barrier of sender 1 and 2, and broadcasts the minimum barrier to switch 1b and switch 2b. Switch 1b and 2b also receives the minimum barrier from sender 3 and 4. So switch 1b and 2b gets the barrier of all 4 senders. In this way, each receiver gets the barrier of all reachable hosts and links in the network. We recall the barrier property that on each network link, either between host and switch or between two switches, the barrier timestamp is the minimum possible future data timestamp on this link. So, a receiver can deliver message in receive buffer when it receives a barrier timestamp higher or equal to the message timestamp.</a:t>
            </a:r>
          </a:p>
          <a:p>
            <a:endParaRPr lang="en-US" altLang="zh-CN" dirty="0"/>
          </a:p>
          <a:p>
            <a:r>
              <a:rPr lang="en-US" altLang="zh-CN" dirty="0"/>
              <a:t>Finally, if some network links are idle, it will stall the entire network. So, beacons are sent periodically on each idle link to its one-hop neighbors. Okay, this is how 1Pipe works.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28</a:t>
            </a:fld>
            <a:endParaRPr lang="zh-CN" altLang="en-US"/>
          </a:p>
        </p:txBody>
      </p:sp>
    </p:spTree>
    <p:extLst>
      <p:ext uri="{BB962C8B-B14F-4D97-AF65-F5344CB8AC3E}">
        <p14:creationId xmlns:p14="http://schemas.microsoft.com/office/powerpoint/2010/main" val="1144986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Now let’s consider packet losses. For example, the packet rom sender 2 to receiver A with timestamp 8:00 is lost. </a:t>
            </a:r>
            <a:r>
              <a:rPr lang="en-US" altLang="zh-CN" sz="1200" dirty="0"/>
              <a:t>Receiver A should deliver TS 8:00 from Sender 2 before delivering TS 10:00 from Sender 1, but the switch and receiver A do not know TS 8:00 has lost. Then after the packets at 10:00 and 11:00 reach the programmable switch, receiver A’s barrier timestamp would be 10:00, and deliver the blue packet at 10:00. The total ordering property requires the messages to be delivered in increasing timestamp order, but receiver A has now delivered an out-of-order packet.</a:t>
            </a:r>
          </a:p>
          <a:p>
            <a:endParaRPr lang="en-US" altLang="zh-CN" dirty="0"/>
          </a:p>
          <a:p>
            <a:r>
              <a:rPr lang="en-US" altLang="zh-CN" sz="1200" dirty="0"/>
              <a:t>Unlike centralized sequencer, the receivers do not know whether or not a message is lost.</a:t>
            </a:r>
          </a:p>
          <a:p>
            <a:r>
              <a:rPr lang="en-US" altLang="zh-CN" sz="1200" dirty="0"/>
              <a:t>A straightforward solution is to add hop-to-hop sequence number to detect packet loss. However, this is not capable for many switches. Furthermore, even if hop-to-hop sequence number is added, detecting packet loss is not enough. If the two green packets belong to a same scattering that needs to be delivered atomically, then receiver A does not know the packet to receiver B is lost, so receiver A would deliver the packet. If in the meantime, sender 2 fails, then the lost packet can never be recovered, and receiver B cannot deliver the packet, so the atomicity of the scattering is violated.</a:t>
            </a:r>
          </a:p>
        </p:txBody>
      </p:sp>
      <p:sp>
        <p:nvSpPr>
          <p:cNvPr id="4" name="灯片编号占位符 3"/>
          <p:cNvSpPr>
            <a:spLocks noGrp="1"/>
          </p:cNvSpPr>
          <p:nvPr>
            <p:ph type="sldNum" sz="quarter" idx="5"/>
          </p:nvPr>
        </p:nvSpPr>
        <p:spPr/>
        <p:txBody>
          <a:bodyPr/>
          <a:lstStyle/>
          <a:p>
            <a:fld id="{9DAEA745-1AAA-4A6B-AF35-28437BB09430}" type="slidenum">
              <a:rPr lang="zh-CN" altLang="en-US" smtClean="0"/>
              <a:t>29</a:t>
            </a:fld>
            <a:endParaRPr lang="zh-CN" altLang="en-US"/>
          </a:p>
        </p:txBody>
      </p:sp>
    </p:spTree>
    <p:extLst>
      <p:ext uri="{BB962C8B-B14F-4D97-AF65-F5344CB8AC3E}">
        <p14:creationId xmlns:p14="http://schemas.microsoft.com/office/powerpoint/2010/main" val="22148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Roboto" panose="020B0604020202020204" pitchFamily="2" charset="0"/>
              </a:rPr>
              <a:t>Distributed systems are traditionally designed independently from the underlying network, making worst-case assumptions about its behavior. Such an approach is well-suited for the Internet, where one cannot predict what paths messages might take or what might happen to them along the way. However, many distributed applications are today deployed in datacenters, where the network is more reliable, predictable, and extensible. We argue that in these environments, it is possible to co-design distributed systems with their network layer, and doing so can offer substantial benefits.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a:t>
            </a:fld>
            <a:endParaRPr lang="zh-CN" altLang="en-US"/>
          </a:p>
        </p:txBody>
      </p:sp>
    </p:spTree>
    <p:extLst>
      <p:ext uri="{BB962C8B-B14F-4D97-AF65-F5344CB8AC3E}">
        <p14:creationId xmlns:p14="http://schemas.microsoft.com/office/powerpoint/2010/main" val="2154392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Unfortunately, our solution to recover lost packets and failures require an extra round-trip time. So we provide two kinds of services: a best effort service that provides at-most-once delivery, and a reliable service that provides exactly once delivery at the cost of an extra round-trip time.</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Why do we need a best-effort service? … (text)</a:t>
            </a:r>
          </a:p>
        </p:txBody>
      </p:sp>
      <p:sp>
        <p:nvSpPr>
          <p:cNvPr id="4" name="灯片编号占位符 3"/>
          <p:cNvSpPr>
            <a:spLocks noGrp="1"/>
          </p:cNvSpPr>
          <p:nvPr>
            <p:ph type="sldNum" sz="quarter" idx="5"/>
          </p:nvPr>
        </p:nvSpPr>
        <p:spPr/>
        <p:txBody>
          <a:bodyPr/>
          <a:lstStyle/>
          <a:p>
            <a:fld id="{9DAEA745-1AAA-4A6B-AF35-28437BB09430}" type="slidenum">
              <a:rPr lang="zh-CN" altLang="en-US" smtClean="0"/>
              <a:t>30</a:t>
            </a:fld>
            <a:endParaRPr lang="zh-CN" altLang="en-US"/>
          </a:p>
        </p:txBody>
      </p:sp>
    </p:spTree>
    <p:extLst>
      <p:ext uri="{BB962C8B-B14F-4D97-AF65-F5344CB8AC3E}">
        <p14:creationId xmlns:p14="http://schemas.microsoft.com/office/powerpoint/2010/main" val="2312171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Reliable 1Pipe achieves reliability with a two-phase commit approach. The sender first sends a prepare message to the receiver. The prepare message contains a message timestamp which is the wall clock time of the sender. The receiver puts the message into the receive buffer. Then the receiver responds with an ACK message. The </a:t>
            </a:r>
            <a:r>
              <a:rPr lang="en-US" altLang="zh-CN" sz="1200" dirty="0"/>
              <a:t>Prepare and ACK messages do not need ordered delivery.</a:t>
            </a:r>
          </a:p>
          <a:p>
            <a:endParaRPr lang="en-US" altLang="zh-CN" sz="1200" dirty="0"/>
          </a:p>
          <a:p>
            <a:r>
              <a:rPr lang="en-US" altLang="zh-CN" sz="1200" dirty="0"/>
              <a:t>When a sender collects </a:t>
            </a:r>
            <a:r>
              <a:rPr lang="en-US" altLang="zh-CN" sz="1200" b="1" dirty="0"/>
              <a:t>all ACKs </a:t>
            </a:r>
            <a:r>
              <a:rPr lang="en-US" altLang="zh-CN" sz="1200" dirty="0"/>
              <a:t>below or equal to timestamp T, it sends a </a:t>
            </a:r>
            <a:r>
              <a:rPr lang="en-US" altLang="zh-CN" sz="1200" b="1" dirty="0"/>
              <a:t>commit</a:t>
            </a:r>
            <a:r>
              <a:rPr lang="en-US" altLang="zh-CN" sz="1200" dirty="0"/>
              <a:t> message to the </a:t>
            </a:r>
            <a:r>
              <a:rPr lang="en-US" altLang="zh-CN" sz="1200" b="1" dirty="0"/>
              <a:t>neighbor</a:t>
            </a:r>
            <a:r>
              <a:rPr lang="en-US" altLang="zh-CN" sz="1200" dirty="0"/>
              <a:t> switch. This commit message means to deliver all messages below or equal to the commit timestamp. Notice that the commit message no longer carry two timestamps. It does not need the message timestamp. Only the barrier timestamp is needed, and it is now renamed as commit timestamp.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switches aggregates minimum</a:t>
            </a:r>
            <a:r>
              <a:rPr lang="zh-CN" altLang="en-US" sz="1200" dirty="0"/>
              <a:t> </a:t>
            </a:r>
            <a:r>
              <a:rPr lang="en-US" altLang="zh-CN" sz="1200" dirty="0"/>
              <a:t>timestamp</a:t>
            </a:r>
            <a:r>
              <a:rPr lang="zh-CN" altLang="en-US" sz="1200" dirty="0"/>
              <a:t> </a:t>
            </a:r>
            <a:r>
              <a:rPr lang="en-US" altLang="zh-CN" sz="1200" dirty="0"/>
              <a:t>of</a:t>
            </a:r>
            <a:r>
              <a:rPr lang="zh-CN" altLang="en-US" sz="1200" dirty="0"/>
              <a:t> </a:t>
            </a:r>
            <a:r>
              <a:rPr lang="en-US" altLang="zh-CN" sz="1200" dirty="0"/>
              <a:t>commit messages as in best-effort 1Pipe.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commit timestamp still has the monotonic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When a receiver receives a commit timestamp, it delivers buffered messages below or equal to the commit timestamp.</a:t>
            </a:r>
          </a:p>
        </p:txBody>
      </p:sp>
      <p:sp>
        <p:nvSpPr>
          <p:cNvPr id="4" name="灯片编号占位符 3"/>
          <p:cNvSpPr>
            <a:spLocks noGrp="1"/>
          </p:cNvSpPr>
          <p:nvPr>
            <p:ph type="sldNum" sz="quarter" idx="5"/>
          </p:nvPr>
        </p:nvSpPr>
        <p:spPr/>
        <p:txBody>
          <a:bodyPr/>
          <a:lstStyle/>
          <a:p>
            <a:fld id="{9DAEA745-1AAA-4A6B-AF35-28437BB09430}" type="slidenum">
              <a:rPr lang="zh-CN" altLang="en-US" smtClean="0"/>
              <a:t>31</a:t>
            </a:fld>
            <a:endParaRPr lang="zh-CN" altLang="en-US"/>
          </a:p>
        </p:txBody>
      </p:sp>
    </p:spTree>
    <p:extLst>
      <p:ext uri="{BB962C8B-B14F-4D97-AF65-F5344CB8AC3E}">
        <p14:creationId xmlns:p14="http://schemas.microsoft.com/office/powerpoint/2010/main" val="2722674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see how reliable 1Pipe handles lost packets. In the first example, the ACK packet of a Prepare message is lost. The sender can detect this lost packet via end-to-end transport mechanisms such as timeout or duplicate ACK. After the retransmitting the prepare message and the ACK message is successfully received by the sender, the sender can send out the commit message.</a:t>
            </a:r>
          </a:p>
          <a:p>
            <a:endParaRPr lang="en-US" altLang="zh-CN" dirty="0"/>
          </a:p>
          <a:p>
            <a:r>
              <a:rPr lang="en-US" altLang="zh-CN" dirty="0"/>
              <a:t>In the second example, the commit message is lost. Actually we do not need to retransmit commit messages. Because commit timestamp is monotonic, committing timestamp 10:00 implies committing timestamp 9:00. Even if there are no other messages to commit, we have periodic beacons on each network link, so the commit timestamp will be automatically retransmitted.</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32</a:t>
            </a:fld>
            <a:endParaRPr lang="zh-CN" altLang="en-US"/>
          </a:p>
        </p:txBody>
      </p:sp>
    </p:spTree>
    <p:extLst>
      <p:ext uri="{BB962C8B-B14F-4D97-AF65-F5344CB8AC3E}">
        <p14:creationId xmlns:p14="http://schemas.microsoft.com/office/powerpoint/2010/main" val="1878106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handling packet loss, now we come to failure recovery of hosts and switches.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33</a:t>
            </a:fld>
            <a:endParaRPr lang="zh-CN" altLang="en-US"/>
          </a:p>
        </p:txBody>
      </p:sp>
    </p:spTree>
    <p:extLst>
      <p:ext uri="{BB962C8B-B14F-4D97-AF65-F5344CB8AC3E}">
        <p14:creationId xmlns:p14="http://schemas.microsoft.com/office/powerpoint/2010/main" val="3807123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consider the recovery of simultaneous failures. For example, in the figure, the host and switch 1 fails simultaneously. Failure recovery is directed by the controller. The controller needs to determine which components have failed and when each component fails. The former question is easy to answer. But the latter question is hard to answer. The failure timestamp of a component determines which messages should be delivered for scatterings sent from or to the failed component, so it needs to be carefully determined.</a:t>
            </a:r>
          </a:p>
          <a:p>
            <a:r>
              <a:rPr lang="en-US" altLang="zh-CN" dirty="0"/>
              <a: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34</a:t>
            </a:fld>
            <a:endParaRPr lang="zh-CN" altLang="en-US"/>
          </a:p>
        </p:txBody>
      </p:sp>
    </p:spTree>
    <p:extLst>
      <p:ext uri="{BB962C8B-B14F-4D97-AF65-F5344CB8AC3E}">
        <p14:creationId xmlns:p14="http://schemas.microsoft.com/office/powerpoint/2010/main" val="2591762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we have already noted, failure recovery has its limitations. If receiver A crashes at some unknown time, we do not know the last</a:t>
            </a:r>
            <a:r>
              <a:rPr lang="en-US" altLang="zh-CN" sz="1200" dirty="0"/>
              <a:t> timestamp </a:t>
            </a:r>
            <a:r>
              <a:rPr lang="en-US" altLang="zh-CN" sz="1200" b="1" dirty="0"/>
              <a:t>A</a:t>
            </a:r>
            <a:r>
              <a:rPr lang="en-US" altLang="zh-CN" sz="1200" dirty="0"/>
              <a:t> has delivered, so the other receiver </a:t>
            </a:r>
            <a:r>
              <a:rPr lang="en-US" altLang="zh-CN" sz="1200" b="1" dirty="0"/>
              <a:t>B</a:t>
            </a:r>
            <a:r>
              <a:rPr lang="en-US" altLang="zh-CN" sz="1200" dirty="0"/>
              <a:t> of the same scattering does not know whether </a:t>
            </a:r>
            <a:r>
              <a:rPr lang="en-US" altLang="zh-CN" sz="1200" b="1" dirty="0"/>
              <a:t>A</a:t>
            </a:r>
            <a:r>
              <a:rPr lang="en-US" altLang="zh-CN" sz="1200" dirty="0"/>
              <a:t> has delivered TS 9:00. …</a:t>
            </a:r>
          </a:p>
          <a:p>
            <a:pPr algn="l"/>
            <a:r>
              <a:rPr lang="en-US" altLang="zh-CN" sz="1800" b="0" i="0" u="none" strike="noStrike" baseline="0" dirty="0">
                <a:solidFill>
                  <a:srgbClr val="FF0000"/>
                </a:solidFill>
                <a:latin typeface="LinLibertineT"/>
              </a:rPr>
              <a:t>The controller records failure timestamps of senders and undeliverable recall messages, so that recovered receivers can deliver or discard messages consistently in each scattering.</a:t>
            </a:r>
            <a:endParaRPr lang="en-US" altLang="zh-CN" sz="1200"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35</a:t>
            </a:fld>
            <a:endParaRPr lang="zh-CN" altLang="en-US"/>
          </a:p>
        </p:txBody>
      </p:sp>
    </p:spTree>
    <p:extLst>
      <p:ext uri="{BB962C8B-B14F-4D97-AF65-F5344CB8AC3E}">
        <p14:creationId xmlns:p14="http://schemas.microsoft.com/office/powerpoint/2010/main" val="4070804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come to the implementation of 1Pipe. </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36</a:t>
            </a:fld>
            <a:endParaRPr lang="zh-CN" altLang="en-US"/>
          </a:p>
        </p:txBody>
      </p:sp>
    </p:spTree>
    <p:extLst>
      <p:ext uri="{BB962C8B-B14F-4D97-AF65-F5344CB8AC3E}">
        <p14:creationId xmlns:p14="http://schemas.microsoft.com/office/powerpoint/2010/main" val="364866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implement 1Pipe using RDMA Unreliable Datagram. This is because if we use RDMA reliable connection, each QP will buffer several messages, and we cannot ensure the ordering among these messages on the network link. Ideally, we would like to use a </a:t>
            </a:r>
            <a:r>
              <a:rPr lang="en-US" altLang="zh-CN" dirty="0" err="1"/>
              <a:t>SmartNIC</a:t>
            </a:r>
            <a:r>
              <a:rPr lang="en-US" altLang="zh-CN" dirty="0"/>
              <a:t> to assign timestamps at the egress of the NIC. But we do not have access to such a </a:t>
            </a:r>
            <a:r>
              <a:rPr lang="en-US" altLang="zh-CN" dirty="0" err="1"/>
              <a:t>SmartNIC</a:t>
            </a:r>
            <a:r>
              <a:rPr lang="en-US" altLang="zh-CN" dirty="0"/>
              <a:t>, so we used a software approach instead. The transport is implemented in software. 1Pipe has a polling thread per host to synchronize the clock and generate periodic beacons to the top-of-rack switch.</a:t>
            </a:r>
          </a:p>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37</a:t>
            </a:fld>
            <a:endParaRPr lang="zh-CN" altLang="en-US"/>
          </a:p>
        </p:txBody>
      </p:sp>
    </p:spTree>
    <p:extLst>
      <p:ext uri="{BB962C8B-B14F-4D97-AF65-F5344CB8AC3E}">
        <p14:creationId xmlns:p14="http://schemas.microsoft.com/office/powerpoint/2010/main" val="2622765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implementation on network switches, we consider three types of network switches with different programmability. Using a programmable switch, the switch data plane can aggregate barrier timestamps in the header of each packet. Because a switch has multiple input ports, the switch actually uses a binary tree of registers in multiple stages to compute the minimum barrier of all input ports.</a:t>
            </a:r>
            <a:r>
              <a:rPr lang="zh-CN" altLang="en-US" dirty="0"/>
              <a:t> </a:t>
            </a:r>
            <a:r>
              <a:rPr lang="en-US" altLang="zh-CN" dirty="0"/>
              <a:t>The</a:t>
            </a:r>
            <a:r>
              <a:rPr lang="zh-CN" altLang="en-US" dirty="0"/>
              <a:t> </a:t>
            </a:r>
            <a:r>
              <a:rPr lang="en-US" altLang="zh-CN" dirty="0"/>
              <a:t>forwarding delay of programmable switch is base delay plus beacon interval plus skew in clock synchronization.</a:t>
            </a:r>
          </a:p>
        </p:txBody>
      </p:sp>
      <p:sp>
        <p:nvSpPr>
          <p:cNvPr id="4" name="灯片编号占位符 3"/>
          <p:cNvSpPr>
            <a:spLocks noGrp="1"/>
          </p:cNvSpPr>
          <p:nvPr>
            <p:ph type="sldNum" sz="quarter" idx="5"/>
          </p:nvPr>
        </p:nvSpPr>
        <p:spPr/>
        <p:txBody>
          <a:bodyPr/>
          <a:lstStyle/>
          <a:p>
            <a:fld id="{9DAEA745-1AAA-4A6B-AF35-28437BB09430}" type="slidenum">
              <a:rPr lang="zh-CN" altLang="en-US" smtClean="0"/>
              <a:t>38</a:t>
            </a:fld>
            <a:endParaRPr lang="zh-CN" altLang="en-US"/>
          </a:p>
        </p:txBody>
      </p:sp>
    </p:spTree>
    <p:extLst>
      <p:ext uri="{BB962C8B-B14F-4D97-AF65-F5344CB8AC3E}">
        <p14:creationId xmlns:p14="http://schemas.microsoft.com/office/powerpoint/2010/main" val="3333604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solidFill>
                  <a:srgbClr val="000000"/>
                </a:solidFill>
                <a:latin typeface="LinLibertineT"/>
              </a:rPr>
              <a:t>For a commodity switch without a </a:t>
            </a:r>
            <a:r>
              <a:rPr lang="en-US" altLang="zh-CN" sz="1800" b="0" i="0" u="none" strike="noStrike" baseline="0" dirty="0">
                <a:solidFill>
                  <a:srgbClr val="FF0000"/>
                </a:solidFill>
                <a:latin typeface="LinLibertineT"/>
              </a:rPr>
              <a:t>programmable </a:t>
            </a:r>
            <a:r>
              <a:rPr lang="en-US" altLang="zh-CN" sz="1800" b="0" i="0" u="none" strike="noStrike" baseline="0" dirty="0">
                <a:solidFill>
                  <a:srgbClr val="000000"/>
                </a:solidFill>
                <a:latin typeface="LinLibertineT"/>
              </a:rPr>
              <a:t>switching chip, for example Broadcom switching chips, we implement in-network processing on the switch CPU. Although it cannot process packets in data </a:t>
            </a:r>
            <a:r>
              <a:rPr lang="en-US" altLang="zh-CN" sz="1800" b="0" i="0" u="none" strike="noStrike" baseline="0" dirty="0">
                <a:latin typeface="LinLibertineT"/>
              </a:rPr>
              <a:t>plane, they have a CPU to process control-plane packets, analogous to directly connecting a server to a port of the switch. Compared to a typical server, the switch CPU is typically less powerful and has lower bandwidth. Because the switch CPU cannot process every packet, data packets are forwarded by the switching chip directly. The CPU sends beacons periodically on each output link, regardless of whether the link is idle or busy.</a:t>
            </a:r>
          </a:p>
          <a:p>
            <a:pPr algn="l"/>
            <a:endParaRPr lang="en-US" altLang="zh-CN" sz="1800" b="0" i="0" u="none" strike="noStrike" baseline="0" dirty="0">
              <a:latin typeface="LinLibertineT"/>
            </a:endParaRPr>
          </a:p>
          <a:p>
            <a:pPr algn="l"/>
            <a:r>
              <a:rPr lang="en-US" altLang="zh-CN" sz="1800" b="0" i="0" u="none" strike="noStrike" baseline="0" dirty="0">
                <a:solidFill>
                  <a:srgbClr val="000000"/>
                </a:solidFill>
                <a:latin typeface="LinLibertineT"/>
              </a:rPr>
              <a:t>Compared with the </a:t>
            </a:r>
            <a:r>
              <a:rPr lang="en-US" altLang="zh-CN" sz="1800" b="0" i="0" u="none" strike="noStrike" baseline="0" dirty="0">
                <a:solidFill>
                  <a:srgbClr val="FF0000"/>
                </a:solidFill>
                <a:latin typeface="LinLibertineT"/>
              </a:rPr>
              <a:t>programmable </a:t>
            </a:r>
            <a:r>
              <a:rPr lang="en-US" altLang="zh-CN" sz="1800" b="0" i="0" u="none" strike="noStrike" baseline="0" dirty="0">
                <a:solidFill>
                  <a:srgbClr val="000000"/>
                </a:solidFill>
                <a:latin typeface="LinLibertineT"/>
              </a:rPr>
              <a:t>chip, switch CPU slacks the barriers because 1) CPU processing has</a:t>
            </a:r>
          </a:p>
          <a:p>
            <a:pPr algn="l"/>
            <a:r>
              <a:rPr lang="en-US" altLang="zh-CN" sz="1800" b="0" i="0" u="none" strike="noStrike" baseline="0" dirty="0">
                <a:solidFill>
                  <a:srgbClr val="000000"/>
                </a:solidFill>
                <a:latin typeface="LinLibertineT"/>
              </a:rPr>
              <a:t>delay and 2) the barriers are updated by periodical beacons instead of by every packet.</a:t>
            </a:r>
            <a:endParaRPr lang="en-US" altLang="zh-CN"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39</a:t>
            </a:fld>
            <a:endParaRPr lang="zh-CN" altLang="en-US"/>
          </a:p>
        </p:txBody>
      </p:sp>
    </p:spTree>
    <p:extLst>
      <p:ext uri="{BB962C8B-B14F-4D97-AF65-F5344CB8AC3E}">
        <p14:creationId xmlns:p14="http://schemas.microsoft.com/office/powerpoint/2010/main" val="166532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largest difference between data center computing and traditional distributed systems is the latency. Data center computing has microsecond-scale I/O latency. A natural question is why we need microsecond-scale latency. Some people say human can only perceive tens of milliseconds of latency, so why we bother with microsecond scale? This is because many data center applications are consumed by other computing systems. For example, high frequency trading programs compete speed with other high frequency trading programs. For microservices, … HPC, AI and big data…</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a:t>
            </a:fld>
            <a:endParaRPr lang="zh-CN" altLang="en-US"/>
          </a:p>
        </p:txBody>
      </p:sp>
    </p:spTree>
    <p:extLst>
      <p:ext uri="{BB962C8B-B14F-4D97-AF65-F5344CB8AC3E}">
        <p14:creationId xmlns:p14="http://schemas.microsoft.com/office/powerpoint/2010/main" val="2163588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If the switch vendor does not expose access interfaces to switch CPUs, we can offload the beacon processing to end hosts. The challenge is to maintain the FIFO property on network links, </a:t>
            </a:r>
            <a:r>
              <a:rPr lang="en-US" altLang="zh-CN" sz="1800" b="0" i="0" u="none" strike="noStrike" baseline="0" dirty="0">
                <a:latin typeface="LinLibertineTI"/>
              </a:rPr>
              <a:t>i.e.</a:t>
            </a:r>
            <a:r>
              <a:rPr lang="en-US" altLang="zh-CN" sz="1800" b="0" i="0" u="none" strike="noStrike" baseline="0" dirty="0">
                <a:latin typeface="LinLibertineT"/>
              </a:rPr>
              <a:t>, beacons with barrier timestamps on a network link must pass through the link. This is a requirement of best effort 1Pipe, but not reliable 1Pipe. To this end, we designate an </a:t>
            </a:r>
            <a:r>
              <a:rPr lang="en-US" altLang="zh-CN" sz="1800" b="0" i="0" u="none" strike="noStrike" baseline="0" dirty="0">
                <a:latin typeface="LinLibertineTI"/>
              </a:rPr>
              <a:t>end-host representative </a:t>
            </a:r>
            <a:r>
              <a:rPr lang="en-US" altLang="zh-CN" sz="1800" b="0" i="0" u="none" strike="noStrike" baseline="0" dirty="0">
                <a:latin typeface="LinLibertineT"/>
              </a:rPr>
              <a:t>for each network switch. If the routing path between two representative hosts does not go through the link between </a:t>
            </a:r>
            <a:r>
              <a:rPr lang="en-US" altLang="zh-CN" sz="1800" b="0" i="0" u="none" strike="noStrike" baseline="0">
                <a:latin typeface="LinLibertineT"/>
              </a:rPr>
              <a:t>the switches, </a:t>
            </a:r>
            <a:r>
              <a:rPr lang="en-US" altLang="zh-CN" sz="1800" b="0" i="0" u="none" strike="noStrike" baseline="0" dirty="0">
                <a:latin typeface="LinLibertineT"/>
              </a:rPr>
              <a:t>beacon packets needs to detour by using source </a:t>
            </a:r>
            <a:r>
              <a:rPr lang="en-US" altLang="zh-CN" sz="1800" b="0" i="0" u="none" strike="noStrike" baseline="0">
                <a:latin typeface="LinLibertineT"/>
              </a:rPr>
              <a:t>routing.</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40</a:t>
            </a:fld>
            <a:endParaRPr lang="zh-CN" altLang="en-US"/>
          </a:p>
        </p:txBody>
      </p:sp>
    </p:spTree>
    <p:extLst>
      <p:ext uri="{BB962C8B-B14F-4D97-AF65-F5344CB8AC3E}">
        <p14:creationId xmlns:p14="http://schemas.microsoft.com/office/powerpoint/2010/main" val="3936026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41</a:t>
            </a:fld>
            <a:endParaRPr lang="zh-CN" altLang="en-US"/>
          </a:p>
        </p:txBody>
      </p:sp>
    </p:spTree>
    <p:extLst>
      <p:ext uri="{BB962C8B-B14F-4D97-AF65-F5344CB8AC3E}">
        <p14:creationId xmlns:p14="http://schemas.microsoft.com/office/powerpoint/2010/main" val="3011628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42</a:t>
            </a:fld>
            <a:endParaRPr lang="zh-CN" altLang="en-US"/>
          </a:p>
        </p:txBody>
      </p:sp>
    </p:spTree>
    <p:extLst>
      <p:ext uri="{BB962C8B-B14F-4D97-AF65-F5344CB8AC3E}">
        <p14:creationId xmlns:p14="http://schemas.microsoft.com/office/powerpoint/2010/main" val="1004052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BiolinumT"/>
              </a:rPr>
              <a:t>Now we compare 1Pipe with other total-order broadcast algorithms. 1Pipe </a:t>
            </a:r>
            <a:r>
              <a:rPr lang="en-US" altLang="zh-CN" sz="1800" b="0" i="0" u="none" strike="noStrike" baseline="0" dirty="0">
                <a:latin typeface="LinLibertineT"/>
              </a:rPr>
              <a:t>scales linearly to 512 processes, achieving 5M messages per second per process (</a:t>
            </a:r>
            <a:r>
              <a:rPr lang="en-US" altLang="zh-CN" sz="1800" b="0" i="0" u="none" strike="noStrike" baseline="0" dirty="0">
                <a:latin typeface="LinLibertineTI"/>
              </a:rPr>
              <a:t>i.e.</a:t>
            </a:r>
            <a:r>
              <a:rPr lang="en-US" altLang="zh-CN" sz="1800" b="0" i="0" u="none" strike="noStrike" baseline="0" dirty="0">
                <a:latin typeface="LinLibertineT"/>
              </a:rPr>
              <a:t>, 80M msg/s per host). The throughput of </a:t>
            </a:r>
            <a:r>
              <a:rPr lang="en-US" altLang="zh-CN" sz="1800" b="0" i="0" u="none" strike="noStrike" baseline="0" dirty="0">
                <a:latin typeface="LinBiolinumT"/>
              </a:rPr>
              <a:t>1Pipe </a:t>
            </a:r>
            <a:r>
              <a:rPr lang="en-US" altLang="zh-CN" sz="1800" b="0" i="0" u="none" strike="noStrike" baseline="0" dirty="0">
                <a:latin typeface="LinLibertineT"/>
              </a:rPr>
              <a:t>is limited by CPU processing and RDMA messaging rate. Reliable </a:t>
            </a:r>
            <a:r>
              <a:rPr lang="en-US" altLang="zh-CN" sz="1800" b="0" i="0" u="none" strike="noStrike" baseline="0" dirty="0">
                <a:latin typeface="LinBiolinumT"/>
              </a:rPr>
              <a:t>1Pipe </a:t>
            </a:r>
            <a:r>
              <a:rPr lang="en-US" altLang="zh-CN" sz="1800" b="0" i="0" u="none" strike="noStrike" baseline="0" dirty="0">
                <a:latin typeface="LinLibertineT"/>
              </a:rPr>
              <a:t>has 25% lower throughput than best effort </a:t>
            </a:r>
            <a:r>
              <a:rPr lang="en-US" altLang="zh-CN" sz="1800" b="0" i="0" u="none" strike="noStrike" baseline="0" dirty="0">
                <a:latin typeface="LinBiolinumT"/>
              </a:rPr>
              <a:t>1Pipe </a:t>
            </a:r>
            <a:r>
              <a:rPr lang="en-US" altLang="zh-CN" sz="1800" b="0" i="0" u="none" strike="noStrike" baseline="0" dirty="0">
                <a:latin typeface="LinLibertineT"/>
              </a:rPr>
              <a:t>due to two-phase commit overhead.</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In contrast, if we use switch or host as a sequencer, the sequencer is a central bottleneck and introduces extra network delays to detour packets. The latency soars when throughput of sequencer saturates and congestion appears.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Best effort </a:t>
            </a:r>
            <a:r>
              <a:rPr lang="en-US" altLang="zh-CN" sz="1800" b="0" i="0" u="none" strike="noStrike" baseline="0" dirty="0">
                <a:latin typeface="LinBiolinumT"/>
              </a:rPr>
              <a:t>1Pipe </a:t>
            </a:r>
            <a:r>
              <a:rPr lang="en-US" altLang="zh-CN" sz="1800" b="0" i="0" u="none" strike="noStrike" baseline="0" dirty="0">
                <a:latin typeface="LinLibertineT"/>
              </a:rPr>
              <a:t>with reconfigurable chip delivers the lowest latency overhead compared to the unordered baseline. The average overhead (1~2</a:t>
            </a:r>
            <a:r>
              <a:rPr lang="zh-CN" altLang="en-US" sz="1800" b="0" i="0" u="none" strike="noStrike" baseline="0" dirty="0">
                <a:latin typeface="LibertineMathMI"/>
              </a:rPr>
              <a:t>𝜇</a:t>
            </a:r>
            <a:r>
              <a:rPr lang="en-US" altLang="zh-CN" sz="1800" b="0" i="0" u="none" strike="noStrike" baseline="0" dirty="0">
                <a:latin typeface="LinLibertineT"/>
              </a:rPr>
              <a:t>s) is almost constant with different number of network layers and processes. End host representatives introduce extra forwarding delay from the switch to the end host. Reliable </a:t>
            </a:r>
            <a:r>
              <a:rPr lang="en-US" altLang="zh-CN" sz="1800" b="0" i="0" u="none" strike="noStrike" baseline="0" dirty="0">
                <a:latin typeface="LinBiolinumT"/>
              </a:rPr>
              <a:t>1Pipe </a:t>
            </a:r>
            <a:r>
              <a:rPr lang="en-US" altLang="zh-CN" sz="1800" b="0" i="0" u="none" strike="noStrike" baseline="0" dirty="0">
                <a:latin typeface="LinLibertineT"/>
              </a:rPr>
              <a:t>adds an RTT to Best effort </a:t>
            </a:r>
            <a:r>
              <a:rPr lang="en-US" altLang="zh-CN" sz="1800" b="0" i="0" u="none" strike="noStrike" baseline="0" dirty="0">
                <a:latin typeface="LinBiolinumT"/>
              </a:rPr>
              <a:t>1Pipe</a:t>
            </a:r>
            <a:r>
              <a:rPr lang="en-US" altLang="zh-CN" sz="1800" b="0" i="0" u="none" strike="noStrike" baseline="0" dirty="0">
                <a:latin typeface="LinLibertineT"/>
              </a:rPr>
              <a:t>. For different number of processes, the RTT and host forwarding delay are proportional to network hop count.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43</a:t>
            </a:fld>
            <a:endParaRPr lang="zh-CN" altLang="en-US"/>
          </a:p>
        </p:txBody>
      </p:sp>
    </p:spTree>
    <p:extLst>
      <p:ext uri="{BB962C8B-B14F-4D97-AF65-F5344CB8AC3E}">
        <p14:creationId xmlns:p14="http://schemas.microsoft.com/office/powerpoint/2010/main" val="607237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The CPU overhead of </a:t>
            </a:r>
            <a:r>
              <a:rPr lang="en-US" altLang="zh-CN" sz="1800" b="0" i="0" u="none" strike="noStrike" baseline="0" dirty="0">
                <a:latin typeface="LinBiolinumT"/>
              </a:rPr>
              <a:t>1Pipe </a:t>
            </a:r>
            <a:r>
              <a:rPr lang="en-US" altLang="zh-CN" sz="1800" b="0" i="0" u="none" strike="noStrike" baseline="0" dirty="0">
                <a:latin typeface="LinLibertineT"/>
              </a:rPr>
              <a:t>has two parts: reordering at receivers and beacon processing at switches. Processing beacons needs one CPU core per server. For reordering at receivers, the message delivery throughput degrades slightly with more messages to reorder.</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The network bandwidth overhead of 1Pipe is mainly packet header overhead and beacon overhead. The packet header overhead is 24 bytes per packet. Beacons require 3 in a thousand bandwidth of 100 Gbps link.</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Finally there is a memory overhead for send and receive buffer. As the Figure shows, the send and receive buffer size increases linearly with latency, but only takes a few megabytes on a 100 Gbps link.</a:t>
            </a:r>
          </a:p>
          <a:p>
            <a:pPr algn="l"/>
            <a:endParaRPr lang="en-US" altLang="zh-CN" sz="1800" b="0" i="0" u="none" strike="noStrike" baseline="0" dirty="0">
              <a:latin typeface="LinLibertineT"/>
            </a:endParaRPr>
          </a:p>
          <a:p>
            <a:pPr algn="l"/>
            <a:endParaRPr lang="en-US" altLang="zh-CN" sz="1800" b="0" i="0" u="none" strike="noStrike" baseline="0" dirty="0">
              <a:latin typeface="LinLibertineT"/>
            </a:endParaRPr>
          </a:p>
        </p:txBody>
      </p:sp>
      <p:sp>
        <p:nvSpPr>
          <p:cNvPr id="4" name="灯片编号占位符 3"/>
          <p:cNvSpPr>
            <a:spLocks noGrp="1"/>
          </p:cNvSpPr>
          <p:nvPr>
            <p:ph type="sldNum" sz="quarter" idx="5"/>
          </p:nvPr>
        </p:nvSpPr>
        <p:spPr/>
        <p:txBody>
          <a:bodyPr/>
          <a:lstStyle/>
          <a:p>
            <a:fld id="{9DAEA745-1AAA-4A6B-AF35-28437BB09430}" type="slidenum">
              <a:rPr lang="zh-CN" altLang="en-US" smtClean="0"/>
              <a:t>44</a:t>
            </a:fld>
            <a:endParaRPr lang="zh-CN" altLang="en-US"/>
          </a:p>
        </p:txBody>
      </p:sp>
    </p:spTree>
    <p:extLst>
      <p:ext uri="{BB962C8B-B14F-4D97-AF65-F5344CB8AC3E}">
        <p14:creationId xmlns:p14="http://schemas.microsoft.com/office/powerpoint/2010/main" val="2159093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45</a:t>
            </a:fld>
            <a:endParaRPr lang="zh-CN" altLang="en-US"/>
          </a:p>
        </p:txBody>
      </p:sp>
    </p:spTree>
    <p:extLst>
      <p:ext uri="{BB962C8B-B14F-4D97-AF65-F5344CB8AC3E}">
        <p14:creationId xmlns:p14="http://schemas.microsoft.com/office/powerpoint/2010/main" val="24901186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case study is a transactional key-value store.</a:t>
            </a:r>
          </a:p>
          <a:p>
            <a:r>
              <a:rPr lang="en-US" altLang="zh-CN" dirty="0"/>
              <a:t>For read-only transactions, we use best effort 1Pipe because it does not have any side effect. If any of the Read request fails, the client can simply retry the request.</a:t>
            </a:r>
          </a:p>
          <a:p>
            <a:r>
              <a:rPr lang="en-US" altLang="zh-CN" dirty="0"/>
              <a:t>This is why we design best effort 1Pipe.</a:t>
            </a:r>
          </a:p>
          <a:p>
            <a:r>
              <a:rPr lang="en-US" altLang="zh-CN" dirty="0"/>
              <a:t>Transactions including at least write operation needs to use reliable 1Pipe to ensure atomicity.</a:t>
            </a:r>
          </a:p>
          <a:p>
            <a:r>
              <a:rPr lang="en-US" altLang="zh-CN" dirty="0"/>
              <a:t>In normal cases, the transaction is completed in one RTT.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46</a:t>
            </a:fld>
            <a:endParaRPr lang="zh-CN" altLang="en-US"/>
          </a:p>
        </p:txBody>
      </p:sp>
    </p:spTree>
    <p:extLst>
      <p:ext uri="{BB962C8B-B14F-4D97-AF65-F5344CB8AC3E}">
        <p14:creationId xmlns:p14="http://schemas.microsoft.com/office/powerpoint/2010/main" val="251864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In both uniform and YCSB distribution, </a:t>
            </a:r>
            <a:r>
              <a:rPr lang="en-US" altLang="zh-CN" sz="1800" b="0" i="0" u="none" strike="noStrike" baseline="0" dirty="0">
                <a:latin typeface="LinBiolinumT"/>
              </a:rPr>
              <a:t>1Pipe </a:t>
            </a:r>
            <a:r>
              <a:rPr lang="en-US" altLang="zh-CN" sz="1800" b="0" i="0" u="none" strike="noStrike" baseline="0" dirty="0">
                <a:latin typeface="LinLibertineT"/>
              </a:rPr>
              <a:t>delivers scalable throughput, which is 90% of a non-transactional</a:t>
            </a:r>
          </a:p>
          <a:p>
            <a:pPr algn="l"/>
            <a:r>
              <a:rPr lang="en-US" altLang="zh-CN" sz="1800" b="0" i="0" u="none" strike="noStrike" baseline="0" dirty="0">
                <a:latin typeface="LinLibertineT"/>
              </a:rPr>
              <a:t>key-value store. As number of processes increase, YCSB scales not as linearly as uniform, because contention on hot keys lead to load imbalance of different servers.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The latency of </a:t>
            </a:r>
            <a:r>
              <a:rPr lang="en-US" altLang="zh-CN" sz="1800" b="0" i="0" u="none" strike="noStrike" baseline="0" dirty="0">
                <a:latin typeface="LinBiolinumT"/>
              </a:rPr>
              <a:t>1Pipe </a:t>
            </a:r>
            <a:r>
              <a:rPr lang="en-US" altLang="zh-CN" sz="1800" b="0" i="0" u="none" strike="noStrike" baseline="0" dirty="0">
                <a:latin typeface="LinLibertineT"/>
              </a:rPr>
              <a:t>is almost constant because servers process read and write ops on a same key in order. Write-only and Read-Write transactions use reliable </a:t>
            </a:r>
            <a:r>
              <a:rPr lang="en-US" altLang="zh-CN" sz="1800" b="0" i="0" u="none" strike="noStrike" baseline="0" dirty="0">
                <a:latin typeface="LinBiolinumT"/>
              </a:rPr>
              <a:t>1Pipe</a:t>
            </a:r>
            <a:r>
              <a:rPr lang="en-US" altLang="zh-CN" sz="1800" b="0" i="0" u="none" strike="noStrike" baseline="0" dirty="0">
                <a:latin typeface="LinLibertineT"/>
              </a:rPr>
              <a:t>, which is slower than read-only transactions that uses best effort </a:t>
            </a:r>
            <a:r>
              <a:rPr lang="en-US" altLang="zh-CN" sz="1800" b="0" i="0" u="none" strike="noStrike" baseline="0" dirty="0">
                <a:latin typeface="LinBiolinumT"/>
              </a:rPr>
              <a:t>1Pipe</a:t>
            </a:r>
            <a:r>
              <a:rPr lang="en-US" altLang="zh-CN" sz="1800" b="0" i="0" u="none" strike="noStrike" baseline="0" dirty="0">
                <a:latin typeface="LinLibertineT"/>
              </a:rPr>
              <a:t>. With high write percentage, </a:t>
            </a:r>
            <a:r>
              <a:rPr lang="en-US" altLang="zh-CN" sz="1800" b="0" i="0" u="none" strike="noStrike" baseline="0" dirty="0" err="1">
                <a:latin typeface="LinLibertineT"/>
              </a:rPr>
              <a:t>FaRM</a:t>
            </a:r>
            <a:r>
              <a:rPr lang="en-US" altLang="zh-CN" sz="1800" b="0" i="0" u="none" strike="noStrike" baseline="0" dirty="0">
                <a:latin typeface="LinLibertineT"/>
              </a:rPr>
              <a:t> latency skyrockets due to lock contention on hot keys and transaction aborts due to inconsistent read version.</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47</a:t>
            </a:fld>
            <a:endParaRPr lang="zh-CN" altLang="en-US"/>
          </a:p>
        </p:txBody>
      </p:sp>
    </p:spTree>
    <p:extLst>
      <p:ext uri="{BB962C8B-B14F-4D97-AF65-F5344CB8AC3E}">
        <p14:creationId xmlns:p14="http://schemas.microsoft.com/office/powerpoint/2010/main" val="2241006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case is log replication. Traditionally we have two ways for log replication. The leader-follower approach first replicates data to a leader node, then the leader node replicates to several replica nodes. The sequencer approach first obtains a sequence number from a sequencer, then replicates to all replicas directly. All replicas order requests according to the sequence number. Both methods need two RTTs for replication.</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48</a:t>
            </a:fld>
            <a:endParaRPr lang="zh-CN" altLang="en-US"/>
          </a:p>
        </p:txBody>
      </p:sp>
    </p:spTree>
    <p:extLst>
      <p:ext uri="{BB962C8B-B14F-4D97-AF65-F5344CB8AC3E}">
        <p14:creationId xmlns:p14="http://schemas.microsoft.com/office/powerpoint/2010/main" val="744698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Using 1Pipe, log replication can be achieved with only 1 RTT. This is because 1Pipe removes the need of sequencer in the traditional approach. We use best effort 1Pipe to achieve minimum latency, and let the sender detect packet loss. Here is how we do. Each replica maintains a checksum, which is the sum of all timestamps the replica has received. If checksum match, then all replicas have received the log entry in a consistent order. If the checksums do not match, then at least one log entry is lost. The log generator notifies the controller when there is any checksum mismatch, and the controller uses a traditional consensus algorithm to synchronize the log entries on replicas. After</a:t>
            </a:r>
            <a:r>
              <a:rPr lang="zh-CN" altLang="en-US" dirty="0"/>
              <a:t> </a:t>
            </a:r>
            <a:r>
              <a:rPr lang="en-US" altLang="zh-CN" dirty="0"/>
              <a:t>that, the replicas resume accepting new logs.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49</a:t>
            </a:fld>
            <a:endParaRPr lang="zh-CN" altLang="en-US"/>
          </a:p>
        </p:txBody>
      </p:sp>
    </p:spTree>
    <p:extLst>
      <p:ext uri="{BB962C8B-B14F-4D97-AF65-F5344CB8AC3E}">
        <p14:creationId xmlns:p14="http://schemas.microsoft.com/office/powerpoint/2010/main" val="74258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minimize the latency of data center applications, there have been extensive research work in network &amp; system co-design. The main two network devices in data center are </a:t>
            </a:r>
            <a:r>
              <a:rPr lang="en-US" altLang="zh-CN" dirty="0" err="1"/>
              <a:t>SmartNIC</a:t>
            </a:r>
            <a:r>
              <a:rPr lang="en-US" altLang="zh-CN" dirty="0"/>
              <a:t> and Programmable Switch. </a:t>
            </a:r>
            <a:r>
              <a:rPr lang="en-US" altLang="zh-CN" dirty="0" err="1"/>
              <a:t>SmartNIC</a:t>
            </a:r>
            <a:r>
              <a:rPr lang="en-US" altLang="zh-CN" dirty="0"/>
              <a:t> is actually similar to a switch, because it connects multiple virtual machines and applications. The programmable switch connects multiple hosts or other switches. Many workloads can be done on the main CPU, or offloaded to </a:t>
            </a:r>
            <a:r>
              <a:rPr lang="en-US" altLang="zh-CN" dirty="0" err="1"/>
              <a:t>SmartNIC</a:t>
            </a:r>
            <a:r>
              <a:rPr lang="en-US" altLang="zh-CN" dirty="0"/>
              <a:t> or programmable switch, each has pros and cons. Congestion control and load balancer are network workloads. Many workloads in distributed applications, such as key-value store, aggregation, lock, coordination and replication, are offloaded to </a:t>
            </a:r>
            <a:r>
              <a:rPr lang="en-US" altLang="zh-CN" dirty="0" err="1"/>
              <a:t>SmartNIC</a:t>
            </a:r>
            <a:r>
              <a:rPr lang="en-US" altLang="zh-CN" dirty="0"/>
              <a:t> or programmable switch. In this talk, we focus on works that distributed coordination.</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a:t>
            </a:fld>
            <a:endParaRPr lang="zh-CN" altLang="en-US"/>
          </a:p>
        </p:txBody>
      </p:sp>
    </p:spTree>
    <p:extLst>
      <p:ext uri="{BB962C8B-B14F-4D97-AF65-F5344CB8AC3E}">
        <p14:creationId xmlns:p14="http://schemas.microsoft.com/office/powerpoint/2010/main" val="354062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The last case study is independent transactions. Recall that independent transactions </a:t>
            </a:r>
            <a:r>
              <a:rPr lang="en-US" altLang="zh-CN" sz="1800" b="0" i="0" u="none" strike="noStrike" baseline="0" dirty="0">
                <a:solidFill>
                  <a:srgbClr val="FF0000"/>
                </a:solidFill>
                <a:latin typeface="LinLibertineT"/>
              </a:rPr>
              <a:t>involve multiple hosts but the input of each host does not depend on the output of other hosts. The two most frequent transactions in TPC-C benchmark (New-Order and Payment) are independent transactions. Similar to Eris, we use reliable 1Pipe to send commands in an independent transaction to all replicas in relevant shards. In normal cases, the transaction can be completed in one round-trip, similar to Eris. But remember that we have better scalability.</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50</a:t>
            </a:fld>
            <a:endParaRPr lang="zh-CN" altLang="en-US"/>
          </a:p>
        </p:txBody>
      </p:sp>
    </p:spTree>
    <p:extLst>
      <p:ext uri="{BB962C8B-B14F-4D97-AF65-F5344CB8AC3E}">
        <p14:creationId xmlns:p14="http://schemas.microsoft.com/office/powerpoint/2010/main" val="819839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We benchmark New-Order and Payment transactions in TPC-C workload. As shown in the left figure, two-phase locking and OCC do not scale, because each Payment transaction updates its corresponding warehouse entry and each New-Order reads it, leading to one hot entry in each warehouse. Because the benchmark only have 4 warehouses, the 4 entries become a bottleneck. In contrast, </a:t>
            </a:r>
            <a:r>
              <a:rPr lang="en-US" altLang="zh-CN" sz="1800" b="0" i="0" u="none" strike="noStrike" baseline="0" dirty="0">
                <a:latin typeface="LinBiolinumT"/>
              </a:rPr>
              <a:t>1Pipe </a:t>
            </a:r>
            <a:r>
              <a:rPr lang="en-US" altLang="zh-CN" sz="1800" b="0" i="0" u="none" strike="noStrike" baseline="0" dirty="0">
                <a:latin typeface="LinLibertineT"/>
              </a:rPr>
              <a:t>scales linearly with number of processes.</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The figure on the right shows the performance under packet loss. We can see that 1Pipe is more resilient to packet loss than traditional concurrency control mechanisms. This is because in the commit phase of 2PL and OCC, a locked object cannot be released until the transaction completes. So, the latency increases with packet loss rate because replicas wait for the last retransmitted packet to maintain sequential log ordering. In contrast, 1Pipe do not lock records. Lost packets only impact latency but have a low impact on throughput.</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51</a:t>
            </a:fld>
            <a:endParaRPr lang="zh-CN" altLang="en-US"/>
          </a:p>
        </p:txBody>
      </p:sp>
    </p:spTree>
    <p:extLst>
      <p:ext uri="{BB962C8B-B14F-4D97-AF65-F5344CB8AC3E}">
        <p14:creationId xmlns:p14="http://schemas.microsoft.com/office/powerpoint/2010/main" val="35077714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52</a:t>
            </a:fld>
            <a:endParaRPr lang="zh-CN" altLang="en-US"/>
          </a:p>
        </p:txBody>
      </p:sp>
    </p:spTree>
    <p:extLst>
      <p:ext uri="{BB962C8B-B14F-4D97-AF65-F5344CB8AC3E}">
        <p14:creationId xmlns:p14="http://schemas.microsoft.com/office/powerpoint/2010/main" val="2261899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CATOCS is an age-old controversial topic. There has been a famous paper “Understanding the Limitations of CATOCS”. It points out three drawbacks.</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53</a:t>
            </a:fld>
            <a:endParaRPr lang="zh-CN" altLang="en-US"/>
          </a:p>
        </p:txBody>
      </p:sp>
    </p:spTree>
    <p:extLst>
      <p:ext uri="{BB962C8B-B14F-4D97-AF65-F5344CB8AC3E}">
        <p14:creationId xmlns:p14="http://schemas.microsoft.com/office/powerpoint/2010/main" val="836610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the end of this talk, we will propose several open questions in network and system co-design.</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56</a:t>
            </a:fld>
            <a:endParaRPr lang="zh-CN" altLang="en-US"/>
          </a:p>
        </p:txBody>
      </p:sp>
    </p:spTree>
    <p:extLst>
      <p:ext uri="{BB962C8B-B14F-4D97-AF65-F5344CB8AC3E}">
        <p14:creationId xmlns:p14="http://schemas.microsoft.com/office/powerpoint/2010/main" val="162634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have heterogenous methods to access a piece of remote data in data center networks. Traditionally, the only way to access remote data is by executing RPC on the remote CPU. Then we have RDMA technology to directly copy the data to local buffer and do computation. If the data structure is complicated, we may need multiple network round-trips to RDMA the data. But because it removes the cost to invoke an RPC on the remote CPU, which is mainly the TCP/IP and RPC protocol stack, the overall performance may be still higher. Next we have </a:t>
            </a:r>
            <a:r>
              <a:rPr lang="en-US" altLang="zh-CN" dirty="0" err="1"/>
              <a:t>smartNIC</a:t>
            </a:r>
            <a:r>
              <a:rPr lang="en-US" altLang="zh-CN" dirty="0"/>
              <a:t> offloading and in-network computation. </a:t>
            </a:r>
            <a:r>
              <a:rPr lang="en-US" altLang="zh-CN" dirty="0" err="1"/>
              <a:t>SmartNIC</a:t>
            </a:r>
            <a:r>
              <a:rPr lang="en-US" altLang="zh-CN" dirty="0"/>
              <a:t> is high parallelism but its main drawback is high PCIe latency and low on-chip buffer size. Network switches also have low buffer size but high throughput. In the next a few years we will have memory-mapped load/store over network, which has lower per-operation overhead compared to reads and writes, but each operation only accesses a cache line of data. In summary, we have a wide spectrum of data access methods, and we need some way to choose among them.</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57</a:t>
            </a:fld>
            <a:endParaRPr lang="zh-CN" altLang="en-US"/>
          </a:p>
        </p:txBody>
      </p:sp>
    </p:spTree>
    <p:extLst>
      <p:ext uri="{BB962C8B-B14F-4D97-AF65-F5344CB8AC3E}">
        <p14:creationId xmlns:p14="http://schemas.microsoft.com/office/powerpoint/2010/main" val="1390145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States are stored inside the switches. </a:t>
            </a:r>
            <a:r>
              <a:rPr lang="en-US" altLang="zh-CN" dirty="0" err="1"/>
              <a:t>NetChain</a:t>
            </a:r>
            <a:r>
              <a:rPr lang="en-US" altLang="zh-CN" dirty="0"/>
              <a:t> replicates the states to other programmable switches, but it requires significant bandwidth, and it is not durable in the case of power failure. Because the processing capacity of switch is far larger than the throughput of durable storage, writing states to durable storage is too costly. If saving state changes in batch, then externally observable outputs also need to be batched, which require too much buffer on switches.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61</a:t>
            </a:fld>
            <a:endParaRPr lang="zh-CN" altLang="en-US"/>
          </a:p>
        </p:txBody>
      </p:sp>
    </p:spTree>
    <p:extLst>
      <p:ext uri="{BB962C8B-B14F-4D97-AF65-F5344CB8AC3E}">
        <p14:creationId xmlns:p14="http://schemas.microsoft.com/office/powerpoint/2010/main" val="30456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fundamental problem to achieve fault tolerance is the state machine replication problem.</a:t>
            </a:r>
          </a:p>
          <a:p>
            <a:r>
              <a:rPr lang="en-US" altLang="zh-CN" dirty="0"/>
              <a:t>…(text)</a:t>
            </a:r>
          </a:p>
          <a:p>
            <a:r>
              <a:rPr lang="en-US" altLang="zh-CN" dirty="0"/>
              <a:t>Next, we will outline several works using standard RDMA, host </a:t>
            </a:r>
            <a:r>
              <a:rPr lang="en-US" altLang="zh-CN" dirty="0" err="1"/>
              <a:t>SmartNIC</a:t>
            </a:r>
            <a:r>
              <a:rPr lang="en-US" altLang="zh-CN" dirty="0"/>
              <a:t> or network switches to achieve fast coordination.</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6</a:t>
            </a:fld>
            <a:endParaRPr lang="zh-CN" altLang="en-US"/>
          </a:p>
        </p:txBody>
      </p:sp>
    </p:spTree>
    <p:extLst>
      <p:ext uri="{BB962C8B-B14F-4D97-AF65-F5344CB8AC3E}">
        <p14:creationId xmlns:p14="http://schemas.microsoft.com/office/powerpoint/2010/main" val="208731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first case study, Derecho, uses standard RDMA NICs to achieve fast state machine replication. Different from traditional </a:t>
            </a:r>
            <a:r>
              <a:rPr lang="en-US" altLang="zh-CN" dirty="0" err="1"/>
              <a:t>Paxos</a:t>
            </a:r>
            <a:r>
              <a:rPr lang="en-US" altLang="zh-CN" dirty="0"/>
              <a:t>, in Derecho, the leader only coordinates membership changes and system restart.</a:t>
            </a:r>
          </a:p>
          <a:p>
            <a:r>
              <a:rPr lang="en-US" altLang="zh-CN" dirty="0"/>
              <a:t>Derecho applications store data in replicated version vectors. Versions pass through a series of stages: They are created (red), logged locally (orange), and then become stable (green). Within the stable versions, Derecho distinguishes between basic </a:t>
            </a:r>
            <a:r>
              <a:rPr lang="en-US" altLang="zh-CN" dirty="0" err="1"/>
              <a:t>Paxos</a:t>
            </a:r>
            <a:r>
              <a:rPr lang="en-US" altLang="zh-CN" dirty="0"/>
              <a:t> durability (all green versions) and temporal stability (darker green), which adds an additional guarantee that no update with an earlier real-time timestamp could occur.</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7</a:t>
            </a:fld>
            <a:endParaRPr lang="zh-CN" altLang="en-US"/>
          </a:p>
        </p:txBody>
      </p:sp>
    </p:spTree>
    <p:extLst>
      <p:ext uri="{BB962C8B-B14F-4D97-AF65-F5344CB8AC3E}">
        <p14:creationId xmlns:p14="http://schemas.microsoft.com/office/powerpoint/2010/main" val="37598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second optimization is Derecho’s RDMA multicast protocol, which breaks large messages into chunks and then forwards them chunk by chunk over a network overlay of reliable FIFO channels. Here the left diagram illustrates a binomial copying protocol, with processes represented by circles and data transfer steps represented by numbered arrows. The middle and right diagrams illustrate the idea of running three binomial protocols simultaneously on a three-dimensional hypercube. The hypercube is created as an overlay within the RDMA network. When the pipeline is fully active, every node has one block to send and one block to receive at each logical timestep.</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8</a:t>
            </a:fld>
            <a:endParaRPr lang="zh-CN" altLang="en-US"/>
          </a:p>
        </p:txBody>
      </p:sp>
    </p:spTree>
    <p:extLst>
      <p:ext uri="{BB962C8B-B14F-4D97-AF65-F5344CB8AC3E}">
        <p14:creationId xmlns:p14="http://schemas.microsoft.com/office/powerpoint/2010/main" val="236711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paper we survey is much different from the first paper. Derecho proposes a new algorithm that runs in software and utilizes RDMA, while Consensus In a Box is a hardware implementation of Zookeeper protocol on FPGA-based </a:t>
            </a:r>
            <a:r>
              <a:rPr lang="en-US" altLang="zh-CN" dirty="0" err="1"/>
              <a:t>SmartNICs</a:t>
            </a:r>
            <a:r>
              <a:rPr lang="en-US" altLang="zh-CN" dirty="0"/>
              <a:t>. We can see the latency of FPGA is two orders of magnitude lower than the TCP-IP software based solution. Both Derecho with Consensus in a Box have microsecond-scale latency.</a:t>
            </a:r>
            <a:endParaRPr lang="zh-CN" altLang="en-US" dirty="0"/>
          </a:p>
        </p:txBody>
      </p:sp>
      <p:sp>
        <p:nvSpPr>
          <p:cNvPr id="4" name="灯片编号占位符 3"/>
          <p:cNvSpPr>
            <a:spLocks noGrp="1"/>
          </p:cNvSpPr>
          <p:nvPr>
            <p:ph type="sldNum" sz="quarter" idx="5"/>
          </p:nvPr>
        </p:nvSpPr>
        <p:spPr/>
        <p:txBody>
          <a:bodyPr/>
          <a:lstStyle/>
          <a:p>
            <a:fld id="{9DAEA745-1AAA-4A6B-AF35-28437BB09430}" type="slidenum">
              <a:rPr lang="zh-CN" altLang="en-US" smtClean="0"/>
              <a:t>9</a:t>
            </a:fld>
            <a:endParaRPr lang="zh-CN" altLang="en-US"/>
          </a:p>
        </p:txBody>
      </p:sp>
    </p:spTree>
    <p:extLst>
      <p:ext uri="{BB962C8B-B14F-4D97-AF65-F5344CB8AC3E}">
        <p14:creationId xmlns:p14="http://schemas.microsoft.com/office/powerpoint/2010/main" val="171669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FD407-28FE-4C82-84D7-EDBEAF40552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9B6516E-3BA3-45D4-95DA-64F41F1E6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7F2259-7319-4448-B620-DB07C993243B}"/>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C5C393A2-6531-4D73-8AC5-1E9E712DE6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EDC05C-51DC-4DE8-B697-9751D9F1F9C3}"/>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399212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4D72A7-30F7-4501-B224-1501830C68A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83BFAE0-A5D0-4A5F-BFCB-27F83F40044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425E4F-E14B-4796-8D74-FC54FA3787F6}"/>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A7C59B6B-A68F-45E5-8F16-F980715AD9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865708-B5A1-4CC4-AABC-E4CE94A000B7}"/>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222405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3CFFDD8-889E-457F-AA3F-20FD6C0D52A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860F97-63CC-42C8-A440-66D667F5829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ACB865-3D1B-4DCA-939F-83ECFD1A438D}"/>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C8D0CF3F-2395-44FA-B2EC-72DBFF6662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DA8352-588C-448C-839C-917AD8AD9DF9}"/>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326734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A6311-F6F3-44A2-81B9-FC3B66DCDAD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419FEA4-5ED2-44E0-A6A7-EF4DC4C7EA3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0FCAC9-FCB5-4283-8263-C6ADFD48044C}"/>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FEBE5CF2-5018-4F45-8794-EE98B9DC3F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32785E-3F1F-46F5-BEC6-A19434D5777A}"/>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90239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6BE80-41FF-4D00-8FB8-20239F11828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8BFE47A-9505-4883-96E6-80A39BEE6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D5E27C6-6662-4B37-9AE6-0BB09757AF11}"/>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7C81CDD7-CA1E-4A80-B1E5-FD8FBAE694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B058A-5668-492C-9B5D-00C13ECE73C0}"/>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2187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9ED7F-96D3-4AD8-8A6D-37F95EBA9A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4199DD-1DBC-4592-999D-38BFC1FA770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AA1E0CA-BE8C-4275-9687-8491EF9A7DE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2F2B16-0FFE-4414-9EBD-D05A81EFF8BF}"/>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7755FD9A-CFFB-4E54-96DF-D6B7886097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3666B1-B5F0-4D52-8E62-01D7E645C254}"/>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415217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28AB7-6ED1-4B5C-B0AA-30E2314A5F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D8FCBB9-F6D5-4C3F-AAE0-606D5CC4D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E5C8B61-5758-4B61-83DF-01DD89E3F8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998D-67F7-45D4-BF87-D13EA7FA1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43B2F9D-6A50-465D-B45F-2E8445B0B5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834F605-CB8B-47B2-9376-0DD9B5884E9C}"/>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8" name="页脚占位符 7">
            <a:extLst>
              <a:ext uri="{FF2B5EF4-FFF2-40B4-BE49-F238E27FC236}">
                <a16:creationId xmlns:a16="http://schemas.microsoft.com/office/drawing/2014/main" id="{3EE6B4F9-21BB-4801-A54F-4072BAD559B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04B815-797C-44CB-8823-1B047547F48B}"/>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295758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D02D1-4F75-4133-8FD4-C301ADED442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E88FB69-8FF5-4519-B076-BC1BBEC76317}"/>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4" name="页脚占位符 3">
            <a:extLst>
              <a:ext uri="{FF2B5EF4-FFF2-40B4-BE49-F238E27FC236}">
                <a16:creationId xmlns:a16="http://schemas.microsoft.com/office/drawing/2014/main" id="{FC24F764-F228-4E3F-8908-FCDF826DC4E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5FD5428-52F0-463F-9B5C-2FBA693A7CF3}"/>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206408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F46DA8B-2B27-419C-A8E6-CA2DE6D5A3E4}"/>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3" name="页脚占位符 2">
            <a:extLst>
              <a:ext uri="{FF2B5EF4-FFF2-40B4-BE49-F238E27FC236}">
                <a16:creationId xmlns:a16="http://schemas.microsoft.com/office/drawing/2014/main" id="{88FEBC78-8980-4153-B21B-4D47B13D10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54FFCD-AC0B-473D-8C2C-FE7CC43260A1}"/>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406605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22058-0BEA-4DAB-9D41-9F47EBA668D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70DAE6-A59B-4BDC-92D4-435FF07FC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0E19536-1FC5-42FF-8136-7C97A4FAB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0FA343-F2D4-4A42-ABBE-9970108BB42F}"/>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8602CF65-E373-4D35-BD63-0C2B5EDBCF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42AD662-D6D2-4EE3-91C7-961C9F7432A1}"/>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189383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A40453-2F0D-45DF-A013-8ECF58EB7E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72DF288-0B6E-4D0A-A155-A8FE1B727B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4FE521D-CD5C-4D36-9AEE-E6D9A44DE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FBB50FB-E7A5-4C1B-9D5B-D01A1F8D6344}"/>
              </a:ext>
            </a:extLst>
          </p:cNvPr>
          <p:cNvSpPr>
            <a:spLocks noGrp="1"/>
          </p:cNvSpPr>
          <p:nvPr>
            <p:ph type="dt" sz="half" idx="10"/>
          </p:nvPr>
        </p:nvSpPr>
        <p:spPr/>
        <p:txBody>
          <a:bodyPr/>
          <a:lstStyle/>
          <a:p>
            <a:fld id="{E7EDC5C0-87E7-43FE-B8D7-780FF3DD65D1}" type="datetimeFigureOut">
              <a:rPr lang="zh-CN" altLang="en-US" smtClean="0"/>
              <a:t>2021/6/23</a:t>
            </a:fld>
            <a:endParaRPr lang="zh-CN" altLang="en-US"/>
          </a:p>
        </p:txBody>
      </p:sp>
      <p:sp>
        <p:nvSpPr>
          <p:cNvPr id="6" name="页脚占位符 5">
            <a:extLst>
              <a:ext uri="{FF2B5EF4-FFF2-40B4-BE49-F238E27FC236}">
                <a16:creationId xmlns:a16="http://schemas.microsoft.com/office/drawing/2014/main" id="{178E3CFE-4B6E-4042-A5C4-AEC63FA43B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0ECAA7-595A-4E17-9D9F-C66F3CF89C8C}"/>
              </a:ext>
            </a:extLst>
          </p:cNvPr>
          <p:cNvSpPr>
            <a:spLocks noGrp="1"/>
          </p:cNvSpPr>
          <p:nvPr>
            <p:ph type="sldNum" sz="quarter" idx="12"/>
          </p:nvPr>
        </p:nvSpPr>
        <p:spPr/>
        <p:txBody>
          <a:body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233746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81E5CB8-D262-4C15-9752-C6A719661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DA53576-0BDD-4C99-AB32-9E359A638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D6BAE4-3B6D-4BD7-8957-95961EB96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DC5C0-87E7-43FE-B8D7-780FF3DD65D1}" type="datetimeFigureOut">
              <a:rPr lang="zh-CN" altLang="en-US" smtClean="0"/>
              <a:t>2021/6/23</a:t>
            </a:fld>
            <a:endParaRPr lang="zh-CN" altLang="en-US"/>
          </a:p>
        </p:txBody>
      </p:sp>
      <p:sp>
        <p:nvSpPr>
          <p:cNvPr id="5" name="页脚占位符 4">
            <a:extLst>
              <a:ext uri="{FF2B5EF4-FFF2-40B4-BE49-F238E27FC236}">
                <a16:creationId xmlns:a16="http://schemas.microsoft.com/office/drawing/2014/main" id="{5256E8EF-0D30-4E71-ACE4-C47214C67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C8470F5-F7EE-4CE1-BFA8-E7C3A7A8C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1DC7A-2600-4CDB-A3FB-D90C06F3D3D1}" type="slidenum">
              <a:rPr lang="zh-CN" altLang="en-US" smtClean="0"/>
              <a:t>‹#›</a:t>
            </a:fld>
            <a:endParaRPr lang="zh-CN" altLang="en-US"/>
          </a:p>
        </p:txBody>
      </p:sp>
    </p:spTree>
    <p:extLst>
      <p:ext uri="{BB962C8B-B14F-4D97-AF65-F5344CB8AC3E}">
        <p14:creationId xmlns:p14="http://schemas.microsoft.com/office/powerpoint/2010/main" val="42017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ring0.me/" TargetMode="External"/><Relationship Id="rId2" Type="http://schemas.openxmlformats.org/officeDocument/2006/relationships/hyperlink" Target="mailto:bojieli@gmail.com"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82CE5-CCDE-4A86-9231-351DC78F2C9B}"/>
              </a:ext>
            </a:extLst>
          </p:cNvPr>
          <p:cNvSpPr>
            <a:spLocks noGrp="1"/>
          </p:cNvSpPr>
          <p:nvPr>
            <p:ph type="ctrTitle"/>
          </p:nvPr>
        </p:nvSpPr>
        <p:spPr/>
        <p:txBody>
          <a:bodyPr>
            <a:normAutofit fontScale="90000"/>
          </a:bodyPr>
          <a:lstStyle/>
          <a:p>
            <a:r>
              <a:rPr lang="en-US" altLang="zh-CN" dirty="0"/>
              <a:t>When In-Network Processing Meets Distributed Systems</a:t>
            </a:r>
            <a:endParaRPr lang="zh-CN" altLang="en-US" dirty="0"/>
          </a:p>
        </p:txBody>
      </p:sp>
      <p:sp>
        <p:nvSpPr>
          <p:cNvPr id="3" name="副标题 2">
            <a:extLst>
              <a:ext uri="{FF2B5EF4-FFF2-40B4-BE49-F238E27FC236}">
                <a16:creationId xmlns:a16="http://schemas.microsoft.com/office/drawing/2014/main" id="{038B685A-C12A-485E-97D1-D0A2CAFFF6B5}"/>
              </a:ext>
            </a:extLst>
          </p:cNvPr>
          <p:cNvSpPr>
            <a:spLocks noGrp="1"/>
          </p:cNvSpPr>
          <p:nvPr>
            <p:ph type="subTitle" idx="1"/>
          </p:nvPr>
        </p:nvSpPr>
        <p:spPr>
          <a:xfrm>
            <a:off x="1524000" y="4172253"/>
            <a:ext cx="9144000" cy="1655762"/>
          </a:xfrm>
        </p:spPr>
        <p:txBody>
          <a:bodyPr>
            <a:normAutofit/>
          </a:bodyPr>
          <a:lstStyle/>
          <a:p>
            <a:r>
              <a:rPr lang="en-US" altLang="zh-CN" sz="2800" b="1" dirty="0"/>
              <a:t>Bojie Li</a:t>
            </a:r>
          </a:p>
          <a:p>
            <a:r>
              <a:rPr lang="en-US" altLang="zh-CN" sz="2800" dirty="0"/>
              <a:t>Computer Network and Protocol Lab, Huawei</a:t>
            </a:r>
            <a:endParaRPr lang="zh-CN" altLang="en-US" sz="2800" dirty="0"/>
          </a:p>
        </p:txBody>
      </p:sp>
      <p:pic>
        <p:nvPicPr>
          <p:cNvPr id="8" name="图片 7">
            <a:extLst>
              <a:ext uri="{FF2B5EF4-FFF2-40B4-BE49-F238E27FC236}">
                <a16:creationId xmlns:a16="http://schemas.microsoft.com/office/drawing/2014/main" id="{4B7FEB18-5548-4F7E-AF5C-C3B7D3CC9E38}"/>
              </a:ext>
            </a:extLst>
          </p:cNvPr>
          <p:cNvPicPr>
            <a:picLocks noChangeAspect="1"/>
          </p:cNvPicPr>
          <p:nvPr/>
        </p:nvPicPr>
        <p:blipFill>
          <a:blip r:embed="rId3"/>
          <a:stretch>
            <a:fillRect/>
          </a:stretch>
        </p:blipFill>
        <p:spPr>
          <a:xfrm>
            <a:off x="0" y="0"/>
            <a:ext cx="3154166" cy="1484786"/>
          </a:xfrm>
          <a:prstGeom prst="rect">
            <a:avLst/>
          </a:prstGeom>
        </p:spPr>
      </p:pic>
      <p:pic>
        <p:nvPicPr>
          <p:cNvPr id="2052" name="Picture 4">
            <a:extLst>
              <a:ext uri="{FF2B5EF4-FFF2-40B4-BE49-F238E27FC236}">
                <a16:creationId xmlns:a16="http://schemas.microsoft.com/office/drawing/2014/main" id="{BC1616C7-81F8-484B-92AF-9B97199AA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760" y="-2568"/>
            <a:ext cx="1564240" cy="156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66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769AE-AC7F-4AFA-B6FF-0574C1A2875F}"/>
              </a:ext>
            </a:extLst>
          </p:cNvPr>
          <p:cNvSpPr>
            <a:spLocks noGrp="1"/>
          </p:cNvSpPr>
          <p:nvPr>
            <p:ph type="title"/>
          </p:nvPr>
        </p:nvSpPr>
        <p:spPr/>
        <p:txBody>
          <a:bodyPr>
            <a:normAutofit/>
          </a:bodyPr>
          <a:lstStyle/>
          <a:p>
            <a:r>
              <a:rPr lang="en-US" altLang="zh-CN" sz="4000" dirty="0"/>
              <a:t>Keep Cautious on Performance Comparisons</a:t>
            </a:r>
            <a:endParaRPr lang="zh-CN" altLang="en-US" sz="4000" dirty="0"/>
          </a:p>
        </p:txBody>
      </p:sp>
      <p:sp>
        <p:nvSpPr>
          <p:cNvPr id="3" name="内容占位符 2">
            <a:extLst>
              <a:ext uri="{FF2B5EF4-FFF2-40B4-BE49-F238E27FC236}">
                <a16:creationId xmlns:a16="http://schemas.microsoft.com/office/drawing/2014/main" id="{AD52AD8D-EF5D-4B37-BA5F-095AB466B3B4}"/>
              </a:ext>
            </a:extLst>
          </p:cNvPr>
          <p:cNvSpPr>
            <a:spLocks noGrp="1"/>
          </p:cNvSpPr>
          <p:nvPr>
            <p:ph idx="1"/>
          </p:nvPr>
        </p:nvSpPr>
        <p:spPr/>
        <p:txBody>
          <a:bodyPr>
            <a:normAutofit/>
          </a:bodyPr>
          <a:lstStyle/>
          <a:p>
            <a:r>
              <a:rPr lang="en-US" altLang="zh-CN" sz="2400" dirty="0"/>
              <a:t>Performance of research papers are often compared against industry standard software (e.g., </a:t>
            </a:r>
            <a:r>
              <a:rPr lang="en-US" altLang="zh-CN" sz="2400" dirty="0" err="1"/>
              <a:t>ZooKeeper</a:t>
            </a:r>
            <a:r>
              <a:rPr lang="en-US" altLang="zh-CN" sz="2400" dirty="0"/>
              <a:t>, </a:t>
            </a:r>
            <a:r>
              <a:rPr lang="en-US" altLang="zh-CN" sz="2400" dirty="0" err="1"/>
              <a:t>etcd</a:t>
            </a:r>
            <a:r>
              <a:rPr lang="en-US" altLang="zh-CN" sz="2400" dirty="0"/>
              <a:t>), which may not be well optimized.</a:t>
            </a:r>
          </a:p>
          <a:p>
            <a:r>
              <a:rPr lang="en-US" altLang="zh-CN" sz="2400" dirty="0"/>
              <a:t>How much performance gain comes from:</a:t>
            </a:r>
          </a:p>
          <a:p>
            <a:pPr lvl="1"/>
            <a:r>
              <a:rPr lang="en-US" altLang="zh-CN" sz="2000" dirty="0"/>
              <a:t>Replacing kernel TCP/IP stack by RDMA?</a:t>
            </a:r>
          </a:p>
          <a:p>
            <a:pPr lvl="1"/>
            <a:r>
              <a:rPr lang="en-US" altLang="zh-CN" sz="2000" dirty="0"/>
              <a:t>Replacing SSD by non-volatile memory or simply DDR?</a:t>
            </a:r>
          </a:p>
          <a:p>
            <a:pPr lvl="1"/>
            <a:r>
              <a:rPr lang="en-US" altLang="zh-CN" sz="2000" dirty="0"/>
              <a:t>Replacing CPU cost by programmable switch or NIC, which is what we concern most?</a:t>
            </a:r>
          </a:p>
          <a:p>
            <a:pPr lvl="1"/>
            <a:endParaRPr lang="en-US" altLang="zh-CN" sz="2000" dirty="0"/>
          </a:p>
        </p:txBody>
      </p:sp>
      <p:pic>
        <p:nvPicPr>
          <p:cNvPr id="5" name="图片 4">
            <a:extLst>
              <a:ext uri="{FF2B5EF4-FFF2-40B4-BE49-F238E27FC236}">
                <a16:creationId xmlns:a16="http://schemas.microsoft.com/office/drawing/2014/main" id="{6EC3FD39-5599-43E2-8535-7400105E80A1}"/>
              </a:ext>
            </a:extLst>
          </p:cNvPr>
          <p:cNvPicPr>
            <a:picLocks noChangeAspect="1"/>
          </p:cNvPicPr>
          <p:nvPr/>
        </p:nvPicPr>
        <p:blipFill>
          <a:blip r:embed="rId3"/>
          <a:stretch>
            <a:fillRect/>
          </a:stretch>
        </p:blipFill>
        <p:spPr>
          <a:xfrm>
            <a:off x="838200" y="4264846"/>
            <a:ext cx="4667733" cy="2162539"/>
          </a:xfrm>
          <a:prstGeom prst="rect">
            <a:avLst/>
          </a:prstGeom>
        </p:spPr>
      </p:pic>
      <p:sp>
        <p:nvSpPr>
          <p:cNvPr id="6" name="文本框 5">
            <a:extLst>
              <a:ext uri="{FF2B5EF4-FFF2-40B4-BE49-F238E27FC236}">
                <a16:creationId xmlns:a16="http://schemas.microsoft.com/office/drawing/2014/main" id="{7FDD289A-1CA8-4B2C-B058-28B315B6E44F}"/>
              </a:ext>
            </a:extLst>
          </p:cNvPr>
          <p:cNvSpPr txBox="1"/>
          <p:nvPr/>
        </p:nvSpPr>
        <p:spPr>
          <a:xfrm>
            <a:off x="5743253" y="4264846"/>
            <a:ext cx="5244957" cy="1323439"/>
          </a:xfrm>
          <a:prstGeom prst="rect">
            <a:avLst/>
          </a:prstGeom>
          <a:noFill/>
        </p:spPr>
        <p:txBody>
          <a:bodyPr wrap="square" rtlCol="0">
            <a:spAutoFit/>
          </a:bodyPr>
          <a:lstStyle/>
          <a:p>
            <a:r>
              <a:rPr lang="en-US" altLang="zh-CN" sz="2000" b="1" dirty="0"/>
              <a:t>Scalability! But at what COST? (</a:t>
            </a:r>
            <a:r>
              <a:rPr lang="en-US" altLang="zh-CN" sz="2000" b="1" dirty="0" err="1"/>
              <a:t>HotOS</a:t>
            </a:r>
            <a:r>
              <a:rPr lang="en-US" altLang="zh-CN" sz="2000" b="1" dirty="0"/>
              <a:t> ’15)</a:t>
            </a:r>
          </a:p>
          <a:p>
            <a:endParaRPr lang="en-US" altLang="zh-CN" sz="2000" dirty="0"/>
          </a:p>
          <a:p>
            <a:r>
              <a:rPr lang="en-US" altLang="zh-CN" sz="2000" dirty="0"/>
              <a:t>Many systems with hundreds of cores simply underperform one thread.</a:t>
            </a:r>
            <a:endParaRPr lang="zh-CN" altLang="en-US" sz="2000" dirty="0"/>
          </a:p>
        </p:txBody>
      </p:sp>
    </p:spTree>
    <p:extLst>
      <p:ext uri="{BB962C8B-B14F-4D97-AF65-F5344CB8AC3E}">
        <p14:creationId xmlns:p14="http://schemas.microsoft.com/office/powerpoint/2010/main" val="22625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A612AB-C841-47B9-92ED-FA4CC3F03C19}"/>
              </a:ext>
            </a:extLst>
          </p:cNvPr>
          <p:cNvSpPr>
            <a:spLocks noGrp="1"/>
          </p:cNvSpPr>
          <p:nvPr>
            <p:ph type="title"/>
          </p:nvPr>
        </p:nvSpPr>
        <p:spPr>
          <a:xfrm>
            <a:off x="838200" y="40799"/>
            <a:ext cx="10515600" cy="1325563"/>
          </a:xfrm>
        </p:spPr>
        <p:txBody>
          <a:bodyPr/>
          <a:lstStyle/>
          <a:p>
            <a:r>
              <a:rPr lang="en-US" altLang="zh-CN" dirty="0"/>
              <a:t>Programmable Switches</a:t>
            </a:r>
            <a:endParaRPr lang="zh-CN" altLang="en-US" dirty="0"/>
          </a:p>
        </p:txBody>
      </p:sp>
      <p:pic>
        <p:nvPicPr>
          <p:cNvPr id="5" name="图片 4">
            <a:extLst>
              <a:ext uri="{FF2B5EF4-FFF2-40B4-BE49-F238E27FC236}">
                <a16:creationId xmlns:a16="http://schemas.microsoft.com/office/drawing/2014/main" id="{E1CB8B0C-E5E3-4A00-9DCC-BA544A4C5759}"/>
              </a:ext>
            </a:extLst>
          </p:cNvPr>
          <p:cNvPicPr>
            <a:picLocks noChangeAspect="1"/>
          </p:cNvPicPr>
          <p:nvPr/>
        </p:nvPicPr>
        <p:blipFill>
          <a:blip r:embed="rId3"/>
          <a:stretch>
            <a:fillRect/>
          </a:stretch>
        </p:blipFill>
        <p:spPr>
          <a:xfrm>
            <a:off x="838200" y="1191701"/>
            <a:ext cx="9040402" cy="2279235"/>
          </a:xfrm>
          <a:prstGeom prst="rect">
            <a:avLst/>
          </a:prstGeom>
        </p:spPr>
      </p:pic>
      <p:graphicFrame>
        <p:nvGraphicFramePr>
          <p:cNvPr id="9" name="表格 9">
            <a:extLst>
              <a:ext uri="{FF2B5EF4-FFF2-40B4-BE49-F238E27FC236}">
                <a16:creationId xmlns:a16="http://schemas.microsoft.com/office/drawing/2014/main" id="{BCD2FC17-81D5-4A2A-9B12-4300E2EA3662}"/>
              </a:ext>
            </a:extLst>
          </p:cNvPr>
          <p:cNvGraphicFramePr>
            <a:graphicFrameLocks noGrp="1"/>
          </p:cNvGraphicFramePr>
          <p:nvPr>
            <p:extLst>
              <p:ext uri="{D42A27DB-BD31-4B8C-83A1-F6EECF244321}">
                <p14:modId xmlns:p14="http://schemas.microsoft.com/office/powerpoint/2010/main" val="3632769116"/>
              </p:ext>
            </p:extLst>
          </p:nvPr>
        </p:nvGraphicFramePr>
        <p:xfrm>
          <a:off x="915256" y="3661008"/>
          <a:ext cx="8127999" cy="296672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2499156756"/>
                    </a:ext>
                  </a:extLst>
                </a:gridCol>
                <a:gridCol w="2709333">
                  <a:extLst>
                    <a:ext uri="{9D8B030D-6E8A-4147-A177-3AD203B41FA5}">
                      <a16:colId xmlns:a16="http://schemas.microsoft.com/office/drawing/2014/main" val="818947396"/>
                    </a:ext>
                  </a:extLst>
                </a:gridCol>
                <a:gridCol w="2709333">
                  <a:extLst>
                    <a:ext uri="{9D8B030D-6E8A-4147-A177-3AD203B41FA5}">
                      <a16:colId xmlns:a16="http://schemas.microsoft.com/office/drawing/2014/main" val="3690550864"/>
                    </a:ext>
                  </a:extLst>
                </a:gridCol>
              </a:tblGrid>
              <a:tr h="370840">
                <a:tc>
                  <a:txBody>
                    <a:bodyPr/>
                    <a:lstStyle/>
                    <a:p>
                      <a:endParaRPr lang="zh-CN" altLang="en-US"/>
                    </a:p>
                  </a:txBody>
                  <a:tcPr/>
                </a:tc>
                <a:tc>
                  <a:txBody>
                    <a:bodyPr/>
                    <a:lstStyle/>
                    <a:p>
                      <a:r>
                        <a:rPr lang="en-US" altLang="zh-CN" dirty="0"/>
                        <a:t>Server</a:t>
                      </a:r>
                      <a:endParaRPr lang="zh-CN" altLang="en-US" dirty="0"/>
                    </a:p>
                  </a:txBody>
                  <a:tcPr/>
                </a:tc>
                <a:tc>
                  <a:txBody>
                    <a:bodyPr/>
                    <a:lstStyle/>
                    <a:p>
                      <a:r>
                        <a:rPr lang="en-US" altLang="zh-CN" dirty="0"/>
                        <a:t>Switch</a:t>
                      </a:r>
                      <a:endParaRPr lang="zh-CN" altLang="en-US" dirty="0"/>
                    </a:p>
                  </a:txBody>
                  <a:tcPr/>
                </a:tc>
                <a:extLst>
                  <a:ext uri="{0D108BD9-81ED-4DB2-BD59-A6C34878D82A}">
                    <a16:rowId xmlns:a16="http://schemas.microsoft.com/office/drawing/2014/main" val="2231209926"/>
                  </a:ext>
                </a:extLst>
              </a:tr>
              <a:tr h="370840">
                <a:tc>
                  <a:txBody>
                    <a:bodyPr/>
                    <a:lstStyle/>
                    <a:p>
                      <a:r>
                        <a:rPr lang="en-US" altLang="zh-CN" dirty="0"/>
                        <a:t>Example</a:t>
                      </a:r>
                      <a:endParaRPr lang="zh-CN" altLang="en-US" dirty="0"/>
                    </a:p>
                  </a:txBody>
                  <a:tcPr/>
                </a:tc>
                <a:tc>
                  <a:txBody>
                    <a:bodyPr/>
                    <a:lstStyle/>
                    <a:p>
                      <a:r>
                        <a:rPr lang="en-US" altLang="zh-CN" dirty="0"/>
                        <a:t>[</a:t>
                      </a:r>
                      <a:r>
                        <a:rPr lang="en-US" altLang="zh-CN" dirty="0" err="1"/>
                        <a:t>NetBricks</a:t>
                      </a:r>
                      <a:r>
                        <a:rPr lang="en-US" altLang="zh-CN" dirty="0"/>
                        <a:t>, OSDI ’16]</a:t>
                      </a:r>
                      <a:endParaRPr lang="zh-CN" altLang="en-US" dirty="0"/>
                    </a:p>
                  </a:txBody>
                  <a:tcPr/>
                </a:tc>
                <a:tc>
                  <a:txBody>
                    <a:bodyPr/>
                    <a:lstStyle/>
                    <a:p>
                      <a:r>
                        <a:rPr lang="en-US" altLang="zh-CN" dirty="0"/>
                        <a:t>Barefoot Tofino</a:t>
                      </a:r>
                      <a:endParaRPr lang="zh-CN" altLang="en-US" dirty="0"/>
                    </a:p>
                  </a:txBody>
                  <a:tcPr/>
                </a:tc>
                <a:extLst>
                  <a:ext uri="{0D108BD9-81ED-4DB2-BD59-A6C34878D82A}">
                    <a16:rowId xmlns:a16="http://schemas.microsoft.com/office/drawing/2014/main" val="3413420592"/>
                  </a:ext>
                </a:extLst>
              </a:tr>
              <a:tr h="370840">
                <a:tc>
                  <a:txBody>
                    <a:bodyPr/>
                    <a:lstStyle/>
                    <a:p>
                      <a:r>
                        <a:rPr lang="en-US" altLang="zh-CN" dirty="0"/>
                        <a:t>Packets per second</a:t>
                      </a:r>
                      <a:endParaRPr lang="zh-CN" altLang="en-US" dirty="0"/>
                    </a:p>
                  </a:txBody>
                  <a:tcPr/>
                </a:tc>
                <a:tc>
                  <a:txBody>
                    <a:bodyPr/>
                    <a:lstStyle/>
                    <a:p>
                      <a:r>
                        <a:rPr lang="en-US" altLang="zh-CN" dirty="0"/>
                        <a:t>~30 million</a:t>
                      </a:r>
                      <a:endParaRPr lang="zh-CN" altLang="en-US" dirty="0"/>
                    </a:p>
                  </a:txBody>
                  <a:tcPr/>
                </a:tc>
                <a:tc>
                  <a:txBody>
                    <a:bodyPr/>
                    <a:lstStyle/>
                    <a:p>
                      <a:r>
                        <a:rPr lang="en-US" altLang="zh-CN" b="1" dirty="0"/>
                        <a:t>&gt; 1 billion</a:t>
                      </a:r>
                      <a:endParaRPr lang="zh-CN" altLang="en-US" b="1" dirty="0"/>
                    </a:p>
                  </a:txBody>
                  <a:tcPr/>
                </a:tc>
                <a:extLst>
                  <a:ext uri="{0D108BD9-81ED-4DB2-BD59-A6C34878D82A}">
                    <a16:rowId xmlns:a16="http://schemas.microsoft.com/office/drawing/2014/main" val="2203024701"/>
                  </a:ext>
                </a:extLst>
              </a:tr>
              <a:tr h="370840">
                <a:tc>
                  <a:txBody>
                    <a:bodyPr/>
                    <a:lstStyle/>
                    <a:p>
                      <a:r>
                        <a:rPr lang="en-US" altLang="zh-CN" dirty="0"/>
                        <a:t>Bandwidth</a:t>
                      </a:r>
                      <a:endParaRPr lang="zh-CN" altLang="en-US" dirty="0"/>
                    </a:p>
                  </a:txBody>
                  <a:tcPr/>
                </a:tc>
                <a:tc>
                  <a:txBody>
                    <a:bodyPr/>
                    <a:lstStyle/>
                    <a:p>
                      <a:r>
                        <a:rPr lang="en-US" altLang="zh-CN" dirty="0"/>
                        <a:t>10-100 Gbps</a:t>
                      </a:r>
                      <a:endParaRPr lang="zh-CN" altLang="en-US" dirty="0"/>
                    </a:p>
                  </a:txBody>
                  <a:tcPr/>
                </a:tc>
                <a:tc>
                  <a:txBody>
                    <a:bodyPr/>
                    <a:lstStyle/>
                    <a:p>
                      <a:r>
                        <a:rPr lang="en-US" altLang="zh-CN" b="1" dirty="0"/>
                        <a:t>6.5 </a:t>
                      </a:r>
                      <a:r>
                        <a:rPr lang="en-US" altLang="zh-CN" b="1" dirty="0" err="1"/>
                        <a:t>Tbps</a:t>
                      </a:r>
                      <a:endParaRPr lang="zh-CN" altLang="en-US" b="1" dirty="0"/>
                    </a:p>
                  </a:txBody>
                  <a:tcPr/>
                </a:tc>
                <a:extLst>
                  <a:ext uri="{0D108BD9-81ED-4DB2-BD59-A6C34878D82A}">
                    <a16:rowId xmlns:a16="http://schemas.microsoft.com/office/drawing/2014/main" val="1681997006"/>
                  </a:ext>
                </a:extLst>
              </a:tr>
              <a:tr h="370840">
                <a:tc>
                  <a:txBody>
                    <a:bodyPr/>
                    <a:lstStyle/>
                    <a:p>
                      <a:r>
                        <a:rPr lang="en-US" altLang="zh-CN" dirty="0"/>
                        <a:t>Processing delay</a:t>
                      </a:r>
                      <a:endParaRPr lang="zh-CN" altLang="en-US" dirty="0"/>
                    </a:p>
                  </a:txBody>
                  <a:tcPr/>
                </a:tc>
                <a:tc>
                  <a:txBody>
                    <a:bodyPr/>
                    <a:lstStyle/>
                    <a:p>
                      <a:r>
                        <a:rPr lang="en-US" altLang="zh-CN" dirty="0"/>
                        <a:t>10-100 us</a:t>
                      </a:r>
                      <a:endParaRPr lang="zh-CN" altLang="en-US" dirty="0"/>
                    </a:p>
                  </a:txBody>
                  <a:tcPr/>
                </a:tc>
                <a:tc>
                  <a:txBody>
                    <a:bodyPr/>
                    <a:lstStyle/>
                    <a:p>
                      <a:r>
                        <a:rPr lang="en-US" altLang="zh-CN" b="1" dirty="0"/>
                        <a:t>&lt; 1 us</a:t>
                      </a:r>
                      <a:endParaRPr lang="zh-CN" altLang="en-US" b="1" dirty="0"/>
                    </a:p>
                  </a:txBody>
                  <a:tcPr/>
                </a:tc>
                <a:extLst>
                  <a:ext uri="{0D108BD9-81ED-4DB2-BD59-A6C34878D82A}">
                    <a16:rowId xmlns:a16="http://schemas.microsoft.com/office/drawing/2014/main" val="159781713"/>
                  </a:ext>
                </a:extLst>
              </a:tr>
              <a:tr h="370840">
                <a:tc>
                  <a:txBody>
                    <a:bodyPr/>
                    <a:lstStyle/>
                    <a:p>
                      <a:r>
                        <a:rPr lang="en-US" altLang="zh-CN" dirty="0"/>
                        <a:t>Visibility</a:t>
                      </a:r>
                      <a:endParaRPr lang="zh-CN" altLang="en-US" dirty="0"/>
                    </a:p>
                  </a:txBody>
                  <a:tcPr/>
                </a:tc>
                <a:tc>
                  <a:txBody>
                    <a:bodyPr/>
                    <a:lstStyle/>
                    <a:p>
                      <a:r>
                        <a:rPr lang="en-US" altLang="zh-CN" dirty="0"/>
                        <a:t>Narrow</a:t>
                      </a:r>
                      <a:endParaRPr lang="zh-CN" altLang="en-US" dirty="0"/>
                    </a:p>
                  </a:txBody>
                  <a:tcPr/>
                </a:tc>
                <a:tc>
                  <a:txBody>
                    <a:bodyPr/>
                    <a:lstStyle/>
                    <a:p>
                      <a:r>
                        <a:rPr lang="en-US" altLang="zh-CN" b="1" dirty="0"/>
                        <a:t>Wide</a:t>
                      </a:r>
                      <a:endParaRPr lang="zh-CN" altLang="en-US" b="1" dirty="0"/>
                    </a:p>
                  </a:txBody>
                  <a:tcPr/>
                </a:tc>
                <a:extLst>
                  <a:ext uri="{0D108BD9-81ED-4DB2-BD59-A6C34878D82A}">
                    <a16:rowId xmlns:a16="http://schemas.microsoft.com/office/drawing/2014/main" val="3478047008"/>
                  </a:ext>
                </a:extLst>
              </a:tr>
              <a:tr h="370840">
                <a:tc>
                  <a:txBody>
                    <a:bodyPr/>
                    <a:lstStyle/>
                    <a:p>
                      <a:r>
                        <a:rPr lang="en-US" altLang="zh-CN" dirty="0"/>
                        <a:t>Memory capacity</a:t>
                      </a:r>
                      <a:endParaRPr lang="zh-CN" altLang="en-US" dirty="0"/>
                    </a:p>
                  </a:txBody>
                  <a:tcPr/>
                </a:tc>
                <a:tc>
                  <a:txBody>
                    <a:bodyPr/>
                    <a:lstStyle/>
                    <a:p>
                      <a:r>
                        <a:rPr lang="en-US" altLang="zh-CN" b="1" dirty="0"/>
                        <a:t>Large</a:t>
                      </a:r>
                      <a:endParaRPr lang="zh-CN" altLang="en-US" b="1" dirty="0"/>
                    </a:p>
                  </a:txBody>
                  <a:tcPr/>
                </a:tc>
                <a:tc>
                  <a:txBody>
                    <a:bodyPr/>
                    <a:lstStyle/>
                    <a:p>
                      <a:r>
                        <a:rPr lang="en-US" altLang="zh-CN" dirty="0"/>
                        <a:t>Small</a:t>
                      </a:r>
                      <a:endParaRPr lang="zh-CN" altLang="en-US" dirty="0"/>
                    </a:p>
                  </a:txBody>
                  <a:tcPr/>
                </a:tc>
                <a:extLst>
                  <a:ext uri="{0D108BD9-81ED-4DB2-BD59-A6C34878D82A}">
                    <a16:rowId xmlns:a16="http://schemas.microsoft.com/office/drawing/2014/main" val="4199024478"/>
                  </a:ext>
                </a:extLst>
              </a:tr>
              <a:tr h="370840">
                <a:tc>
                  <a:txBody>
                    <a:bodyPr/>
                    <a:lstStyle/>
                    <a:p>
                      <a:r>
                        <a:rPr lang="en-US" altLang="zh-CN" dirty="0"/>
                        <a:t>Programmability</a:t>
                      </a:r>
                      <a:endParaRPr lang="zh-CN" altLang="en-US" dirty="0"/>
                    </a:p>
                  </a:txBody>
                  <a:tcPr/>
                </a:tc>
                <a:tc>
                  <a:txBody>
                    <a:bodyPr/>
                    <a:lstStyle/>
                    <a:p>
                      <a:r>
                        <a:rPr lang="en-US" altLang="zh-CN" b="1" dirty="0"/>
                        <a:t>High</a:t>
                      </a:r>
                      <a:endParaRPr lang="zh-CN" altLang="en-US" b="1" dirty="0"/>
                    </a:p>
                  </a:txBody>
                  <a:tcPr/>
                </a:tc>
                <a:tc>
                  <a:txBody>
                    <a:bodyPr/>
                    <a:lstStyle/>
                    <a:p>
                      <a:r>
                        <a:rPr lang="en-US" altLang="zh-CN" dirty="0"/>
                        <a:t>Low</a:t>
                      </a:r>
                      <a:endParaRPr lang="zh-CN" altLang="en-US" dirty="0"/>
                    </a:p>
                  </a:txBody>
                  <a:tcPr/>
                </a:tc>
                <a:extLst>
                  <a:ext uri="{0D108BD9-81ED-4DB2-BD59-A6C34878D82A}">
                    <a16:rowId xmlns:a16="http://schemas.microsoft.com/office/drawing/2014/main" val="897585755"/>
                  </a:ext>
                </a:extLst>
              </a:tr>
            </a:tbl>
          </a:graphicData>
        </a:graphic>
      </p:graphicFrame>
    </p:spTree>
    <p:extLst>
      <p:ext uri="{BB962C8B-B14F-4D97-AF65-F5344CB8AC3E}">
        <p14:creationId xmlns:p14="http://schemas.microsoft.com/office/powerpoint/2010/main" val="308387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0B84F2-EA26-40BA-AC7F-1C3CB74D0BAC}"/>
              </a:ext>
            </a:extLst>
          </p:cNvPr>
          <p:cNvSpPr>
            <a:spLocks noGrp="1"/>
          </p:cNvSpPr>
          <p:nvPr>
            <p:ph type="title"/>
          </p:nvPr>
        </p:nvSpPr>
        <p:spPr>
          <a:xfrm>
            <a:off x="522702" y="194366"/>
            <a:ext cx="11153878" cy="1325563"/>
          </a:xfrm>
        </p:spPr>
        <p:txBody>
          <a:bodyPr>
            <a:normAutofit/>
          </a:bodyPr>
          <a:lstStyle/>
          <a:p>
            <a:r>
              <a:rPr lang="en-US" altLang="zh-CN" sz="3600" dirty="0" err="1"/>
              <a:t>NetChain</a:t>
            </a:r>
            <a:r>
              <a:rPr lang="en-US" altLang="zh-CN" sz="3600" dirty="0"/>
              <a:t> [NSDI’18]: Sub-RTT Coordination on Switches</a:t>
            </a:r>
            <a:endParaRPr lang="zh-CN" altLang="en-US" sz="3600" dirty="0"/>
          </a:p>
        </p:txBody>
      </p:sp>
      <p:sp>
        <p:nvSpPr>
          <p:cNvPr id="3" name="内容占位符 2">
            <a:extLst>
              <a:ext uri="{FF2B5EF4-FFF2-40B4-BE49-F238E27FC236}">
                <a16:creationId xmlns:a16="http://schemas.microsoft.com/office/drawing/2014/main" id="{F161FCAB-EE69-474A-8140-D52FBD0640CC}"/>
              </a:ext>
            </a:extLst>
          </p:cNvPr>
          <p:cNvSpPr>
            <a:spLocks noGrp="1"/>
          </p:cNvSpPr>
          <p:nvPr>
            <p:ph idx="1"/>
          </p:nvPr>
        </p:nvSpPr>
        <p:spPr>
          <a:xfrm>
            <a:off x="522703" y="1728013"/>
            <a:ext cx="3774897" cy="2160748"/>
          </a:xfrm>
        </p:spPr>
        <p:txBody>
          <a:bodyPr/>
          <a:lstStyle/>
          <a:p>
            <a:r>
              <a:rPr lang="en-US" altLang="zh-CN" dirty="0"/>
              <a:t>High throughput</a:t>
            </a:r>
          </a:p>
          <a:p>
            <a:r>
              <a:rPr lang="en-US" altLang="zh-CN" dirty="0"/>
              <a:t>Low latency</a:t>
            </a:r>
          </a:p>
          <a:p>
            <a:r>
              <a:rPr lang="en-US" altLang="zh-CN" dirty="0"/>
              <a:t>Strong consistency</a:t>
            </a:r>
          </a:p>
          <a:p>
            <a:r>
              <a:rPr lang="en-US" altLang="zh-CN" dirty="0"/>
              <a:t>Fault tolerance</a:t>
            </a:r>
            <a:endParaRPr lang="zh-CN" altLang="en-US" dirty="0"/>
          </a:p>
        </p:txBody>
      </p:sp>
      <p:sp>
        <p:nvSpPr>
          <p:cNvPr id="4" name="右大括号 3">
            <a:extLst>
              <a:ext uri="{FF2B5EF4-FFF2-40B4-BE49-F238E27FC236}">
                <a16:creationId xmlns:a16="http://schemas.microsoft.com/office/drawing/2014/main" id="{0F05CA7A-1F47-4822-8E55-63689FADB64E}"/>
              </a:ext>
            </a:extLst>
          </p:cNvPr>
          <p:cNvSpPr/>
          <p:nvPr/>
        </p:nvSpPr>
        <p:spPr>
          <a:xfrm>
            <a:off x="3782180" y="1861327"/>
            <a:ext cx="159249" cy="76028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A541DAA-B39C-43AB-8BA3-2B449DE7BE79}"/>
              </a:ext>
            </a:extLst>
          </p:cNvPr>
          <p:cNvSpPr txBox="1"/>
          <p:nvPr/>
        </p:nvSpPr>
        <p:spPr>
          <a:xfrm>
            <a:off x="4038177" y="1918305"/>
            <a:ext cx="2958958" cy="707886"/>
          </a:xfrm>
          <a:prstGeom prst="rect">
            <a:avLst/>
          </a:prstGeom>
          <a:noFill/>
        </p:spPr>
        <p:txBody>
          <a:bodyPr wrap="square" rtlCol="0">
            <a:spAutoFit/>
          </a:bodyPr>
          <a:lstStyle/>
          <a:p>
            <a:r>
              <a:rPr lang="en-US" altLang="zh-CN" sz="2000" dirty="0">
                <a:solidFill>
                  <a:schemeClr val="accent1"/>
                </a:solidFill>
              </a:rPr>
              <a:t>Directly from high-performance switches</a:t>
            </a:r>
            <a:endParaRPr lang="zh-CN" altLang="en-US" sz="2000" dirty="0">
              <a:solidFill>
                <a:schemeClr val="accent1"/>
              </a:solidFill>
            </a:endParaRPr>
          </a:p>
        </p:txBody>
      </p:sp>
      <p:sp>
        <p:nvSpPr>
          <p:cNvPr id="6" name="右大括号 5">
            <a:extLst>
              <a:ext uri="{FF2B5EF4-FFF2-40B4-BE49-F238E27FC236}">
                <a16:creationId xmlns:a16="http://schemas.microsoft.com/office/drawing/2014/main" id="{CFF37564-6BF8-4446-840D-02DF08B4A4C1}"/>
              </a:ext>
            </a:extLst>
          </p:cNvPr>
          <p:cNvSpPr/>
          <p:nvPr/>
        </p:nvSpPr>
        <p:spPr>
          <a:xfrm>
            <a:off x="3782180" y="2875044"/>
            <a:ext cx="159249" cy="76028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DFE466E-6110-4492-8A66-25C9886ADE3B}"/>
              </a:ext>
            </a:extLst>
          </p:cNvPr>
          <p:cNvSpPr txBox="1"/>
          <p:nvPr/>
        </p:nvSpPr>
        <p:spPr>
          <a:xfrm>
            <a:off x="4038177" y="2932022"/>
            <a:ext cx="2499189" cy="707886"/>
          </a:xfrm>
          <a:prstGeom prst="rect">
            <a:avLst/>
          </a:prstGeom>
          <a:noFill/>
        </p:spPr>
        <p:txBody>
          <a:bodyPr wrap="square" rtlCol="0">
            <a:spAutoFit/>
          </a:bodyPr>
          <a:lstStyle/>
          <a:p>
            <a:r>
              <a:rPr lang="en-US" altLang="zh-CN" sz="2000" dirty="0">
                <a:solidFill>
                  <a:srgbClr val="C00000"/>
                </a:solidFill>
              </a:rPr>
              <a:t>Chain replication in the network</a:t>
            </a:r>
            <a:endParaRPr lang="zh-CN" altLang="en-US" sz="2000" dirty="0">
              <a:solidFill>
                <a:srgbClr val="C00000"/>
              </a:solidFill>
            </a:endParaRPr>
          </a:p>
        </p:txBody>
      </p:sp>
      <p:pic>
        <p:nvPicPr>
          <p:cNvPr id="9" name="图片 8">
            <a:extLst>
              <a:ext uri="{FF2B5EF4-FFF2-40B4-BE49-F238E27FC236}">
                <a16:creationId xmlns:a16="http://schemas.microsoft.com/office/drawing/2014/main" id="{6109C904-ABD3-42B7-AA20-33EFADEA7F4C}"/>
              </a:ext>
            </a:extLst>
          </p:cNvPr>
          <p:cNvPicPr>
            <a:picLocks noChangeAspect="1"/>
          </p:cNvPicPr>
          <p:nvPr/>
        </p:nvPicPr>
        <p:blipFill>
          <a:blip r:embed="rId3"/>
          <a:stretch>
            <a:fillRect/>
          </a:stretch>
        </p:blipFill>
        <p:spPr>
          <a:xfrm>
            <a:off x="522703" y="4218148"/>
            <a:ext cx="5795890" cy="1976744"/>
          </a:xfrm>
          <a:prstGeom prst="rect">
            <a:avLst/>
          </a:prstGeom>
        </p:spPr>
      </p:pic>
      <p:pic>
        <p:nvPicPr>
          <p:cNvPr id="14" name="图片 13">
            <a:extLst>
              <a:ext uri="{FF2B5EF4-FFF2-40B4-BE49-F238E27FC236}">
                <a16:creationId xmlns:a16="http://schemas.microsoft.com/office/drawing/2014/main" id="{FAE894F4-2CDF-4BB2-AAB5-14AB822C55AE}"/>
              </a:ext>
            </a:extLst>
          </p:cNvPr>
          <p:cNvPicPr>
            <a:picLocks noChangeAspect="1"/>
          </p:cNvPicPr>
          <p:nvPr/>
        </p:nvPicPr>
        <p:blipFill>
          <a:blip r:embed="rId4"/>
          <a:stretch>
            <a:fillRect/>
          </a:stretch>
        </p:blipFill>
        <p:spPr>
          <a:xfrm>
            <a:off x="6415341" y="3024567"/>
            <a:ext cx="5670494" cy="3038344"/>
          </a:xfrm>
          <a:prstGeom prst="rect">
            <a:avLst/>
          </a:prstGeom>
        </p:spPr>
      </p:pic>
    </p:spTree>
    <p:extLst>
      <p:ext uri="{BB962C8B-B14F-4D97-AF65-F5344CB8AC3E}">
        <p14:creationId xmlns:p14="http://schemas.microsoft.com/office/powerpoint/2010/main" val="264883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335659-6F9A-4A0A-BA5A-E1D6B40FA111}"/>
              </a:ext>
            </a:extLst>
          </p:cNvPr>
          <p:cNvSpPr>
            <a:spLocks noGrp="1"/>
          </p:cNvSpPr>
          <p:nvPr>
            <p:ph type="title"/>
          </p:nvPr>
        </p:nvSpPr>
        <p:spPr/>
        <p:txBody>
          <a:bodyPr>
            <a:normAutofit/>
          </a:bodyPr>
          <a:lstStyle/>
          <a:p>
            <a:r>
              <a:rPr lang="en-US" altLang="zh-CN" sz="3600" dirty="0" err="1"/>
              <a:t>NOPaxos</a:t>
            </a:r>
            <a:r>
              <a:rPr lang="en-US" altLang="zh-CN" sz="3600" dirty="0"/>
              <a:t> [OSDI’16]: Network-Ordered </a:t>
            </a:r>
            <a:r>
              <a:rPr lang="en-US" altLang="zh-CN" sz="3600" dirty="0" err="1"/>
              <a:t>Paxos</a:t>
            </a:r>
            <a:r>
              <a:rPr lang="en-US" altLang="zh-CN" sz="3600" dirty="0"/>
              <a:t> on Switches</a:t>
            </a:r>
            <a:endParaRPr lang="zh-CN" altLang="en-US" sz="3600" dirty="0"/>
          </a:p>
        </p:txBody>
      </p:sp>
      <p:sp>
        <p:nvSpPr>
          <p:cNvPr id="4" name="矩形 3">
            <a:extLst>
              <a:ext uri="{FF2B5EF4-FFF2-40B4-BE49-F238E27FC236}">
                <a16:creationId xmlns:a16="http://schemas.microsoft.com/office/drawing/2014/main" id="{6006E3F1-DE9D-411A-AF03-B9617CA961A2}"/>
              </a:ext>
            </a:extLst>
          </p:cNvPr>
          <p:cNvSpPr/>
          <p:nvPr/>
        </p:nvSpPr>
        <p:spPr>
          <a:xfrm>
            <a:off x="883578" y="2534157"/>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5" name="矩形 4">
            <a:extLst>
              <a:ext uri="{FF2B5EF4-FFF2-40B4-BE49-F238E27FC236}">
                <a16:creationId xmlns:a16="http://schemas.microsoft.com/office/drawing/2014/main" id="{FD097DEE-DEAF-41FA-8284-0637D22DFF8C}"/>
              </a:ext>
            </a:extLst>
          </p:cNvPr>
          <p:cNvSpPr/>
          <p:nvPr/>
        </p:nvSpPr>
        <p:spPr>
          <a:xfrm>
            <a:off x="883578" y="3411874"/>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6" name="矩形 5">
            <a:extLst>
              <a:ext uri="{FF2B5EF4-FFF2-40B4-BE49-F238E27FC236}">
                <a16:creationId xmlns:a16="http://schemas.microsoft.com/office/drawing/2014/main" id="{8B1439D7-570B-4952-AFB4-EE0C1DCCBCA3}"/>
              </a:ext>
            </a:extLst>
          </p:cNvPr>
          <p:cNvSpPr/>
          <p:nvPr/>
        </p:nvSpPr>
        <p:spPr>
          <a:xfrm>
            <a:off x="3829691" y="3094095"/>
            <a:ext cx="2508607" cy="1195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Programmable Switch (Sequencer)</a:t>
            </a:r>
            <a:endParaRPr lang="zh-CN" altLang="en-US" dirty="0"/>
          </a:p>
        </p:txBody>
      </p:sp>
      <p:sp>
        <p:nvSpPr>
          <p:cNvPr id="7" name="矩形 6">
            <a:extLst>
              <a:ext uri="{FF2B5EF4-FFF2-40B4-BE49-F238E27FC236}">
                <a16:creationId xmlns:a16="http://schemas.microsoft.com/office/drawing/2014/main" id="{D47D0CE3-D964-4BBD-A4EC-24A3596B3036}"/>
              </a:ext>
            </a:extLst>
          </p:cNvPr>
          <p:cNvSpPr/>
          <p:nvPr/>
        </p:nvSpPr>
        <p:spPr>
          <a:xfrm>
            <a:off x="883578" y="4289591"/>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cxnSp>
        <p:nvCxnSpPr>
          <p:cNvPr id="9" name="直接箭头连接符 8">
            <a:extLst>
              <a:ext uri="{FF2B5EF4-FFF2-40B4-BE49-F238E27FC236}">
                <a16:creationId xmlns:a16="http://schemas.microsoft.com/office/drawing/2014/main" id="{9C3A1294-676E-42CA-BD9D-5161A0FDA0CE}"/>
              </a:ext>
            </a:extLst>
          </p:cNvPr>
          <p:cNvCxnSpPr>
            <a:cxnSpLocks/>
            <a:stCxn id="4" idx="3"/>
            <a:endCxn id="6" idx="1"/>
          </p:cNvCxnSpPr>
          <p:nvPr/>
        </p:nvCxnSpPr>
        <p:spPr>
          <a:xfrm>
            <a:off x="2188396" y="2814128"/>
            <a:ext cx="1641295" cy="877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1AEA50C4-1297-4763-9C48-622A86B28B7E}"/>
              </a:ext>
            </a:extLst>
          </p:cNvPr>
          <p:cNvCxnSpPr>
            <a:cxnSpLocks/>
            <a:stCxn id="5" idx="3"/>
            <a:endCxn id="6" idx="1"/>
          </p:cNvCxnSpPr>
          <p:nvPr/>
        </p:nvCxnSpPr>
        <p:spPr>
          <a:xfrm flipV="1">
            <a:off x="2188396" y="3691840"/>
            <a:ext cx="1641295" cy="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42EA4F6E-C4C4-4145-BCFD-646A5FA94EE8}"/>
              </a:ext>
            </a:extLst>
          </p:cNvPr>
          <p:cNvCxnSpPr>
            <a:cxnSpLocks/>
            <a:stCxn id="7" idx="3"/>
            <a:endCxn id="6" idx="1"/>
          </p:cNvCxnSpPr>
          <p:nvPr/>
        </p:nvCxnSpPr>
        <p:spPr>
          <a:xfrm flipV="1">
            <a:off x="2188396" y="3691840"/>
            <a:ext cx="1641295" cy="87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21A22F82-526F-4380-8491-B994E7D643C8}"/>
              </a:ext>
            </a:extLst>
          </p:cNvPr>
          <p:cNvSpPr/>
          <p:nvPr/>
        </p:nvSpPr>
        <p:spPr>
          <a:xfrm>
            <a:off x="7246706" y="2534156"/>
            <a:ext cx="1429820"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1</a:t>
            </a:r>
            <a:endParaRPr lang="zh-CN" altLang="en-US" dirty="0">
              <a:solidFill>
                <a:schemeClr val="tx1"/>
              </a:solidFill>
            </a:endParaRPr>
          </a:p>
        </p:txBody>
      </p:sp>
      <p:sp>
        <p:nvSpPr>
          <p:cNvPr id="18" name="矩形 17">
            <a:extLst>
              <a:ext uri="{FF2B5EF4-FFF2-40B4-BE49-F238E27FC236}">
                <a16:creationId xmlns:a16="http://schemas.microsoft.com/office/drawing/2014/main" id="{9B1858E2-F874-4B0D-BF8C-23F62A7D20E7}"/>
              </a:ext>
            </a:extLst>
          </p:cNvPr>
          <p:cNvSpPr/>
          <p:nvPr/>
        </p:nvSpPr>
        <p:spPr>
          <a:xfrm>
            <a:off x="7246706" y="3411873"/>
            <a:ext cx="1429820"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2</a:t>
            </a:r>
            <a:endParaRPr lang="zh-CN" altLang="en-US" dirty="0">
              <a:solidFill>
                <a:schemeClr val="tx1"/>
              </a:solidFill>
            </a:endParaRPr>
          </a:p>
        </p:txBody>
      </p:sp>
      <p:sp>
        <p:nvSpPr>
          <p:cNvPr id="19" name="矩形 18">
            <a:extLst>
              <a:ext uri="{FF2B5EF4-FFF2-40B4-BE49-F238E27FC236}">
                <a16:creationId xmlns:a16="http://schemas.microsoft.com/office/drawing/2014/main" id="{F658F92F-C9FC-4C70-BD3A-1A8B338AD1B4}"/>
              </a:ext>
            </a:extLst>
          </p:cNvPr>
          <p:cNvSpPr/>
          <p:nvPr/>
        </p:nvSpPr>
        <p:spPr>
          <a:xfrm>
            <a:off x="7246706" y="4289591"/>
            <a:ext cx="1429820"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3</a:t>
            </a:r>
            <a:endParaRPr lang="zh-CN" altLang="en-US" dirty="0">
              <a:solidFill>
                <a:schemeClr val="tx1"/>
              </a:solidFill>
            </a:endParaRPr>
          </a:p>
        </p:txBody>
      </p:sp>
      <p:sp>
        <p:nvSpPr>
          <p:cNvPr id="35" name="矩形 34">
            <a:extLst>
              <a:ext uri="{FF2B5EF4-FFF2-40B4-BE49-F238E27FC236}">
                <a16:creationId xmlns:a16="http://schemas.microsoft.com/office/drawing/2014/main" id="{E60D48CF-B2C9-44B8-8B59-F98F4B9257A9}"/>
              </a:ext>
            </a:extLst>
          </p:cNvPr>
          <p:cNvSpPr/>
          <p:nvPr/>
        </p:nvSpPr>
        <p:spPr>
          <a:xfrm>
            <a:off x="8907694" y="2534156"/>
            <a:ext cx="333910"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7" name="矩形 36">
            <a:extLst>
              <a:ext uri="{FF2B5EF4-FFF2-40B4-BE49-F238E27FC236}">
                <a16:creationId xmlns:a16="http://schemas.microsoft.com/office/drawing/2014/main" id="{A642935E-58B3-4804-A46D-215496CEC848}"/>
              </a:ext>
            </a:extLst>
          </p:cNvPr>
          <p:cNvSpPr/>
          <p:nvPr/>
        </p:nvSpPr>
        <p:spPr>
          <a:xfrm>
            <a:off x="8907694" y="3411872"/>
            <a:ext cx="333910"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8" name="矩形 37">
            <a:extLst>
              <a:ext uri="{FF2B5EF4-FFF2-40B4-BE49-F238E27FC236}">
                <a16:creationId xmlns:a16="http://schemas.microsoft.com/office/drawing/2014/main" id="{1581A2FC-5164-4BEF-AE97-375A2474D360}"/>
              </a:ext>
            </a:extLst>
          </p:cNvPr>
          <p:cNvSpPr/>
          <p:nvPr/>
        </p:nvSpPr>
        <p:spPr>
          <a:xfrm>
            <a:off x="8907694" y="4289588"/>
            <a:ext cx="333910"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9" name="矩形 38">
            <a:extLst>
              <a:ext uri="{FF2B5EF4-FFF2-40B4-BE49-F238E27FC236}">
                <a16:creationId xmlns:a16="http://schemas.microsoft.com/office/drawing/2014/main" id="{32A6C373-6714-4445-A6F9-09CD3C084E6C}"/>
              </a:ext>
            </a:extLst>
          </p:cNvPr>
          <p:cNvSpPr/>
          <p:nvPr/>
        </p:nvSpPr>
        <p:spPr>
          <a:xfrm>
            <a:off x="9414552" y="2534156"/>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0" name="矩形 39">
            <a:extLst>
              <a:ext uri="{FF2B5EF4-FFF2-40B4-BE49-F238E27FC236}">
                <a16:creationId xmlns:a16="http://schemas.microsoft.com/office/drawing/2014/main" id="{AB05D4BE-6109-437D-993E-21D2F515A115}"/>
              </a:ext>
            </a:extLst>
          </p:cNvPr>
          <p:cNvSpPr/>
          <p:nvPr/>
        </p:nvSpPr>
        <p:spPr>
          <a:xfrm>
            <a:off x="9414552" y="3411871"/>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1" name="矩形 40">
            <a:extLst>
              <a:ext uri="{FF2B5EF4-FFF2-40B4-BE49-F238E27FC236}">
                <a16:creationId xmlns:a16="http://schemas.microsoft.com/office/drawing/2014/main" id="{F4162C65-9EE9-47ED-BB0E-9B541ABCA52C}"/>
              </a:ext>
            </a:extLst>
          </p:cNvPr>
          <p:cNvSpPr/>
          <p:nvPr/>
        </p:nvSpPr>
        <p:spPr>
          <a:xfrm>
            <a:off x="9414552" y="4289588"/>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2" name="矩形 41">
            <a:extLst>
              <a:ext uri="{FF2B5EF4-FFF2-40B4-BE49-F238E27FC236}">
                <a16:creationId xmlns:a16="http://schemas.microsoft.com/office/drawing/2014/main" id="{64B05393-2D89-4218-A2FE-60C12B1B2264}"/>
              </a:ext>
            </a:extLst>
          </p:cNvPr>
          <p:cNvSpPr/>
          <p:nvPr/>
        </p:nvSpPr>
        <p:spPr>
          <a:xfrm>
            <a:off x="2470079" y="2630611"/>
            <a:ext cx="333910"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a:extLst>
              <a:ext uri="{FF2B5EF4-FFF2-40B4-BE49-F238E27FC236}">
                <a16:creationId xmlns:a16="http://schemas.microsoft.com/office/drawing/2014/main" id="{344D588A-35FA-4E8D-8F40-6D19483C0F85}"/>
              </a:ext>
            </a:extLst>
          </p:cNvPr>
          <p:cNvSpPr/>
          <p:nvPr/>
        </p:nvSpPr>
        <p:spPr>
          <a:xfrm>
            <a:off x="2321103" y="3411871"/>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矩形 43">
            <a:extLst>
              <a:ext uri="{FF2B5EF4-FFF2-40B4-BE49-F238E27FC236}">
                <a16:creationId xmlns:a16="http://schemas.microsoft.com/office/drawing/2014/main" id="{B7863916-D8CB-42D9-AD48-FCC3F33B944E}"/>
              </a:ext>
            </a:extLst>
          </p:cNvPr>
          <p:cNvSpPr/>
          <p:nvPr/>
        </p:nvSpPr>
        <p:spPr>
          <a:xfrm>
            <a:off x="2419564" y="4159865"/>
            <a:ext cx="333910"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45" name="矩形 44">
            <a:extLst>
              <a:ext uri="{FF2B5EF4-FFF2-40B4-BE49-F238E27FC236}">
                <a16:creationId xmlns:a16="http://schemas.microsoft.com/office/drawing/2014/main" id="{0E872564-24D4-49FC-8B00-2D42A51F8271}"/>
              </a:ext>
            </a:extLst>
          </p:cNvPr>
          <p:cNvSpPr/>
          <p:nvPr/>
        </p:nvSpPr>
        <p:spPr>
          <a:xfrm>
            <a:off x="2845941" y="3411870"/>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0" name="直接箭头连接符 49">
            <a:extLst>
              <a:ext uri="{FF2B5EF4-FFF2-40B4-BE49-F238E27FC236}">
                <a16:creationId xmlns:a16="http://schemas.microsoft.com/office/drawing/2014/main" id="{A7FDDBA7-849A-46F5-8DFB-732FAEDC20A0}"/>
              </a:ext>
            </a:extLst>
          </p:cNvPr>
          <p:cNvCxnSpPr>
            <a:cxnSpLocks/>
            <a:stCxn id="6" idx="3"/>
            <a:endCxn id="17" idx="1"/>
          </p:cNvCxnSpPr>
          <p:nvPr/>
        </p:nvCxnSpPr>
        <p:spPr>
          <a:xfrm flipV="1">
            <a:off x="6338298" y="2814127"/>
            <a:ext cx="908408" cy="877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矩形 50">
            <a:extLst>
              <a:ext uri="{FF2B5EF4-FFF2-40B4-BE49-F238E27FC236}">
                <a16:creationId xmlns:a16="http://schemas.microsoft.com/office/drawing/2014/main" id="{02D4B0C1-5312-48ED-8CE6-5EC390481649}"/>
              </a:ext>
            </a:extLst>
          </p:cNvPr>
          <p:cNvSpPr/>
          <p:nvPr/>
        </p:nvSpPr>
        <p:spPr>
          <a:xfrm>
            <a:off x="9921410" y="2534156"/>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3" name="矩形 52">
            <a:extLst>
              <a:ext uri="{FF2B5EF4-FFF2-40B4-BE49-F238E27FC236}">
                <a16:creationId xmlns:a16="http://schemas.microsoft.com/office/drawing/2014/main" id="{9029535F-1F49-4F47-8F9A-6F7FA1BF83BB}"/>
              </a:ext>
            </a:extLst>
          </p:cNvPr>
          <p:cNvSpPr/>
          <p:nvPr/>
        </p:nvSpPr>
        <p:spPr>
          <a:xfrm>
            <a:off x="9921410" y="4289588"/>
            <a:ext cx="333910"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54" name="矩形 53">
            <a:extLst>
              <a:ext uri="{FF2B5EF4-FFF2-40B4-BE49-F238E27FC236}">
                <a16:creationId xmlns:a16="http://schemas.microsoft.com/office/drawing/2014/main" id="{000231C4-ED7D-4827-94A8-06AC17807AFD}"/>
              </a:ext>
            </a:extLst>
          </p:cNvPr>
          <p:cNvSpPr/>
          <p:nvPr/>
        </p:nvSpPr>
        <p:spPr>
          <a:xfrm>
            <a:off x="10428268" y="2534154"/>
            <a:ext cx="333910"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56" name="矩形 55">
            <a:extLst>
              <a:ext uri="{FF2B5EF4-FFF2-40B4-BE49-F238E27FC236}">
                <a16:creationId xmlns:a16="http://schemas.microsoft.com/office/drawing/2014/main" id="{FE9595D2-6301-4FDB-8021-531C0331F62C}"/>
              </a:ext>
            </a:extLst>
          </p:cNvPr>
          <p:cNvSpPr/>
          <p:nvPr/>
        </p:nvSpPr>
        <p:spPr>
          <a:xfrm>
            <a:off x="10428268" y="3411869"/>
            <a:ext cx="333910"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sp>
        <p:nvSpPr>
          <p:cNvPr id="57" name="矩形 56">
            <a:extLst>
              <a:ext uri="{FF2B5EF4-FFF2-40B4-BE49-F238E27FC236}">
                <a16:creationId xmlns:a16="http://schemas.microsoft.com/office/drawing/2014/main" id="{01FBBBDA-4C73-4B28-8B40-9E49EA99A361}"/>
              </a:ext>
            </a:extLst>
          </p:cNvPr>
          <p:cNvSpPr/>
          <p:nvPr/>
        </p:nvSpPr>
        <p:spPr>
          <a:xfrm>
            <a:off x="10428268" y="4289584"/>
            <a:ext cx="333910"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4</a:t>
            </a:r>
            <a:endParaRPr lang="zh-CN" altLang="en-US" dirty="0"/>
          </a:p>
        </p:txBody>
      </p:sp>
      <p:cxnSp>
        <p:nvCxnSpPr>
          <p:cNvPr id="58" name="直接箭头连接符 57">
            <a:extLst>
              <a:ext uri="{FF2B5EF4-FFF2-40B4-BE49-F238E27FC236}">
                <a16:creationId xmlns:a16="http://schemas.microsoft.com/office/drawing/2014/main" id="{491ED027-DCE7-4F91-81D1-82378DBFA54A}"/>
              </a:ext>
            </a:extLst>
          </p:cNvPr>
          <p:cNvCxnSpPr>
            <a:cxnSpLocks/>
            <a:stCxn id="6" idx="3"/>
            <a:endCxn id="18" idx="1"/>
          </p:cNvCxnSpPr>
          <p:nvPr/>
        </p:nvCxnSpPr>
        <p:spPr>
          <a:xfrm>
            <a:off x="6338298" y="3691840"/>
            <a:ext cx="908408" cy="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a:extLst>
              <a:ext uri="{FF2B5EF4-FFF2-40B4-BE49-F238E27FC236}">
                <a16:creationId xmlns:a16="http://schemas.microsoft.com/office/drawing/2014/main" id="{903CEBD2-0763-41DA-82D4-C320329C9104}"/>
              </a:ext>
            </a:extLst>
          </p:cNvPr>
          <p:cNvCxnSpPr>
            <a:cxnSpLocks/>
            <a:stCxn id="6" idx="3"/>
            <a:endCxn id="19" idx="1"/>
          </p:cNvCxnSpPr>
          <p:nvPr/>
        </p:nvCxnSpPr>
        <p:spPr>
          <a:xfrm>
            <a:off x="6338298" y="3691840"/>
            <a:ext cx="908408" cy="87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矩形 64">
            <a:extLst>
              <a:ext uri="{FF2B5EF4-FFF2-40B4-BE49-F238E27FC236}">
                <a16:creationId xmlns:a16="http://schemas.microsoft.com/office/drawing/2014/main" id="{04D23EC9-0AAB-4247-8267-CDD9FB9164BC}"/>
              </a:ext>
            </a:extLst>
          </p:cNvPr>
          <p:cNvSpPr/>
          <p:nvPr/>
        </p:nvSpPr>
        <p:spPr>
          <a:xfrm>
            <a:off x="9921410" y="3411869"/>
            <a:ext cx="333910"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66" name="文本框 65">
            <a:extLst>
              <a:ext uri="{FF2B5EF4-FFF2-40B4-BE49-F238E27FC236}">
                <a16:creationId xmlns:a16="http://schemas.microsoft.com/office/drawing/2014/main" id="{B6DF03F6-FC61-47FF-AF11-E5296BBBA706}"/>
              </a:ext>
            </a:extLst>
          </p:cNvPr>
          <p:cNvSpPr txBox="1"/>
          <p:nvPr/>
        </p:nvSpPr>
        <p:spPr>
          <a:xfrm rot="5400000">
            <a:off x="9738834" y="3555506"/>
            <a:ext cx="687520" cy="307777"/>
          </a:xfrm>
          <a:prstGeom prst="rect">
            <a:avLst/>
          </a:prstGeom>
          <a:noFill/>
        </p:spPr>
        <p:txBody>
          <a:bodyPr wrap="square" rtlCol="0">
            <a:spAutoFit/>
          </a:bodyPr>
          <a:lstStyle/>
          <a:p>
            <a:r>
              <a:rPr lang="en-US" altLang="zh-CN" sz="1400" b="1" dirty="0"/>
              <a:t>DROP</a:t>
            </a:r>
            <a:endParaRPr lang="zh-CN" altLang="en-US" sz="1400" b="1" dirty="0"/>
          </a:p>
        </p:txBody>
      </p:sp>
      <p:sp>
        <p:nvSpPr>
          <p:cNvPr id="67" name="矩形 66">
            <a:extLst>
              <a:ext uri="{FF2B5EF4-FFF2-40B4-BE49-F238E27FC236}">
                <a16:creationId xmlns:a16="http://schemas.microsoft.com/office/drawing/2014/main" id="{36AF999D-9A9A-4F61-8094-883978AE8350}"/>
              </a:ext>
            </a:extLst>
          </p:cNvPr>
          <p:cNvSpPr/>
          <p:nvPr/>
        </p:nvSpPr>
        <p:spPr>
          <a:xfrm>
            <a:off x="4461552" y="3836241"/>
            <a:ext cx="1263723" cy="395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Counter: 4</a:t>
            </a:r>
            <a:endParaRPr lang="zh-CN" altLang="en-US" dirty="0"/>
          </a:p>
        </p:txBody>
      </p:sp>
    </p:spTree>
    <p:extLst>
      <p:ext uri="{BB962C8B-B14F-4D97-AF65-F5344CB8AC3E}">
        <p14:creationId xmlns:p14="http://schemas.microsoft.com/office/powerpoint/2010/main" val="365589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439CA0-B8C5-45C0-8E6F-2CF2FF4C2C5B}"/>
              </a:ext>
            </a:extLst>
          </p:cNvPr>
          <p:cNvSpPr>
            <a:spLocks noGrp="1"/>
          </p:cNvSpPr>
          <p:nvPr>
            <p:ph type="title"/>
          </p:nvPr>
        </p:nvSpPr>
        <p:spPr/>
        <p:txBody>
          <a:bodyPr>
            <a:normAutofit/>
          </a:bodyPr>
          <a:lstStyle/>
          <a:p>
            <a:r>
              <a:rPr lang="en-US" altLang="zh-CN" sz="3600" dirty="0"/>
              <a:t>Eris [SOSP’17]: Consistent Transactions with Switches</a:t>
            </a:r>
            <a:endParaRPr lang="zh-CN" altLang="en-US" sz="3600" dirty="0"/>
          </a:p>
        </p:txBody>
      </p:sp>
      <p:pic>
        <p:nvPicPr>
          <p:cNvPr id="5" name="图片 4">
            <a:extLst>
              <a:ext uri="{FF2B5EF4-FFF2-40B4-BE49-F238E27FC236}">
                <a16:creationId xmlns:a16="http://schemas.microsoft.com/office/drawing/2014/main" id="{6385A0F9-3009-4A8E-A655-83F685D9C625}"/>
              </a:ext>
            </a:extLst>
          </p:cNvPr>
          <p:cNvPicPr>
            <a:picLocks noChangeAspect="1"/>
          </p:cNvPicPr>
          <p:nvPr/>
        </p:nvPicPr>
        <p:blipFill>
          <a:blip r:embed="rId3"/>
          <a:stretch>
            <a:fillRect/>
          </a:stretch>
        </p:blipFill>
        <p:spPr>
          <a:xfrm>
            <a:off x="298807" y="2588075"/>
            <a:ext cx="5397475" cy="2877808"/>
          </a:xfrm>
          <a:prstGeom prst="rect">
            <a:avLst/>
          </a:prstGeom>
        </p:spPr>
      </p:pic>
      <p:pic>
        <p:nvPicPr>
          <p:cNvPr id="7" name="图片 6">
            <a:extLst>
              <a:ext uri="{FF2B5EF4-FFF2-40B4-BE49-F238E27FC236}">
                <a16:creationId xmlns:a16="http://schemas.microsoft.com/office/drawing/2014/main" id="{2591A730-3411-4AF4-BB94-70B4C57B5F7B}"/>
              </a:ext>
            </a:extLst>
          </p:cNvPr>
          <p:cNvPicPr>
            <a:picLocks noChangeAspect="1"/>
          </p:cNvPicPr>
          <p:nvPr/>
        </p:nvPicPr>
        <p:blipFill>
          <a:blip r:embed="rId4"/>
          <a:stretch>
            <a:fillRect/>
          </a:stretch>
        </p:blipFill>
        <p:spPr>
          <a:xfrm>
            <a:off x="5880366" y="1987105"/>
            <a:ext cx="6229440" cy="3478778"/>
          </a:xfrm>
          <a:prstGeom prst="rect">
            <a:avLst/>
          </a:prstGeom>
        </p:spPr>
      </p:pic>
      <p:sp>
        <p:nvSpPr>
          <p:cNvPr id="8" name="箭头: 右 7">
            <a:extLst>
              <a:ext uri="{FF2B5EF4-FFF2-40B4-BE49-F238E27FC236}">
                <a16:creationId xmlns:a16="http://schemas.microsoft.com/office/drawing/2014/main" id="{505CF2D2-DA3F-4E41-9489-E5D1595D435F}"/>
              </a:ext>
            </a:extLst>
          </p:cNvPr>
          <p:cNvSpPr/>
          <p:nvPr/>
        </p:nvSpPr>
        <p:spPr>
          <a:xfrm>
            <a:off x="5435029" y="3683285"/>
            <a:ext cx="400692"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F27647D-49E6-45DE-9CD4-F6CE3E2E53EB}"/>
              </a:ext>
            </a:extLst>
          </p:cNvPr>
          <p:cNvSpPr txBox="1"/>
          <p:nvPr/>
        </p:nvSpPr>
        <p:spPr>
          <a:xfrm>
            <a:off x="1058237" y="2099664"/>
            <a:ext cx="3750068" cy="400110"/>
          </a:xfrm>
          <a:prstGeom prst="rect">
            <a:avLst/>
          </a:prstGeom>
          <a:noFill/>
        </p:spPr>
        <p:txBody>
          <a:bodyPr wrap="square" rtlCol="0">
            <a:spAutoFit/>
          </a:bodyPr>
          <a:lstStyle/>
          <a:p>
            <a:r>
              <a:rPr lang="en-US" altLang="zh-CN" sz="2000" dirty="0"/>
              <a:t>Traditional Layered Approach</a:t>
            </a:r>
            <a:endParaRPr lang="zh-CN" altLang="en-US" sz="2000" dirty="0"/>
          </a:p>
        </p:txBody>
      </p:sp>
    </p:spTree>
    <p:extLst>
      <p:ext uri="{BB962C8B-B14F-4D97-AF65-F5344CB8AC3E}">
        <p14:creationId xmlns:p14="http://schemas.microsoft.com/office/powerpoint/2010/main" val="347092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64427-5D60-4C79-9DBB-DADC1746C460}"/>
              </a:ext>
            </a:extLst>
          </p:cNvPr>
          <p:cNvSpPr>
            <a:spLocks noGrp="1"/>
          </p:cNvSpPr>
          <p:nvPr>
            <p:ph type="title"/>
          </p:nvPr>
        </p:nvSpPr>
        <p:spPr>
          <a:xfrm>
            <a:off x="838200" y="38009"/>
            <a:ext cx="10515600" cy="1325563"/>
          </a:xfrm>
        </p:spPr>
        <p:txBody>
          <a:bodyPr>
            <a:normAutofit/>
          </a:bodyPr>
          <a:lstStyle/>
          <a:p>
            <a:r>
              <a:rPr lang="en-US" altLang="zh-CN" sz="3600" dirty="0"/>
              <a:t>Eris [SOSP’17]: Consistent Transactions with Switches</a:t>
            </a:r>
            <a:endParaRPr lang="zh-CN" altLang="en-US" sz="3600" dirty="0"/>
          </a:p>
        </p:txBody>
      </p:sp>
      <p:pic>
        <p:nvPicPr>
          <p:cNvPr id="4" name="图片 3">
            <a:extLst>
              <a:ext uri="{FF2B5EF4-FFF2-40B4-BE49-F238E27FC236}">
                <a16:creationId xmlns:a16="http://schemas.microsoft.com/office/drawing/2014/main" id="{8F06481E-C487-4E76-897C-1C1FEE3636E2}"/>
              </a:ext>
            </a:extLst>
          </p:cNvPr>
          <p:cNvPicPr>
            <a:picLocks noChangeAspect="1"/>
          </p:cNvPicPr>
          <p:nvPr/>
        </p:nvPicPr>
        <p:blipFill>
          <a:blip r:embed="rId3"/>
          <a:stretch>
            <a:fillRect/>
          </a:stretch>
        </p:blipFill>
        <p:spPr>
          <a:xfrm>
            <a:off x="6543000" y="1371900"/>
            <a:ext cx="3910207" cy="2943851"/>
          </a:xfrm>
          <a:prstGeom prst="rect">
            <a:avLst/>
          </a:prstGeom>
        </p:spPr>
      </p:pic>
      <p:pic>
        <p:nvPicPr>
          <p:cNvPr id="5" name="图片 4">
            <a:extLst>
              <a:ext uri="{FF2B5EF4-FFF2-40B4-BE49-F238E27FC236}">
                <a16:creationId xmlns:a16="http://schemas.microsoft.com/office/drawing/2014/main" id="{33DCCCE0-F4F1-4E6D-BC3D-140520E7352A}"/>
              </a:ext>
            </a:extLst>
          </p:cNvPr>
          <p:cNvPicPr>
            <a:picLocks noChangeAspect="1"/>
          </p:cNvPicPr>
          <p:nvPr/>
        </p:nvPicPr>
        <p:blipFill>
          <a:blip r:embed="rId4"/>
          <a:stretch>
            <a:fillRect/>
          </a:stretch>
        </p:blipFill>
        <p:spPr>
          <a:xfrm>
            <a:off x="1659626" y="1442160"/>
            <a:ext cx="3356645" cy="2545456"/>
          </a:xfrm>
          <a:prstGeom prst="rect">
            <a:avLst/>
          </a:prstGeom>
        </p:spPr>
      </p:pic>
      <p:sp>
        <p:nvSpPr>
          <p:cNvPr id="6" name="箭头: 右 5">
            <a:extLst>
              <a:ext uri="{FF2B5EF4-FFF2-40B4-BE49-F238E27FC236}">
                <a16:creationId xmlns:a16="http://schemas.microsoft.com/office/drawing/2014/main" id="{E48DFEFD-3830-4ADA-922B-7FEC3BE7B7F3}"/>
              </a:ext>
            </a:extLst>
          </p:cNvPr>
          <p:cNvSpPr/>
          <p:nvPr/>
        </p:nvSpPr>
        <p:spPr>
          <a:xfrm>
            <a:off x="5740684" y="2252063"/>
            <a:ext cx="400692"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BCBDC07F-1E13-40BB-BD49-C1CF8CA30879}"/>
              </a:ext>
            </a:extLst>
          </p:cNvPr>
          <p:cNvSpPr txBox="1"/>
          <p:nvPr/>
        </p:nvSpPr>
        <p:spPr>
          <a:xfrm>
            <a:off x="1613037" y="1039659"/>
            <a:ext cx="3750068" cy="400110"/>
          </a:xfrm>
          <a:prstGeom prst="rect">
            <a:avLst/>
          </a:prstGeom>
          <a:noFill/>
        </p:spPr>
        <p:txBody>
          <a:bodyPr wrap="square" rtlCol="0">
            <a:spAutoFit/>
          </a:bodyPr>
          <a:lstStyle/>
          <a:p>
            <a:r>
              <a:rPr lang="en-US" altLang="zh-CN" sz="2000" dirty="0"/>
              <a:t>Traditional Layered Approach</a:t>
            </a:r>
            <a:endParaRPr lang="zh-CN" altLang="en-US" sz="2000" dirty="0"/>
          </a:p>
        </p:txBody>
      </p:sp>
      <p:sp>
        <p:nvSpPr>
          <p:cNvPr id="8" name="文本框 7">
            <a:extLst>
              <a:ext uri="{FF2B5EF4-FFF2-40B4-BE49-F238E27FC236}">
                <a16:creationId xmlns:a16="http://schemas.microsoft.com/office/drawing/2014/main" id="{91B64C9C-9380-4273-8229-4296CD3791DF}"/>
              </a:ext>
            </a:extLst>
          </p:cNvPr>
          <p:cNvSpPr txBox="1"/>
          <p:nvPr/>
        </p:nvSpPr>
        <p:spPr>
          <a:xfrm>
            <a:off x="6662792" y="1043436"/>
            <a:ext cx="4556588" cy="400110"/>
          </a:xfrm>
          <a:prstGeom prst="rect">
            <a:avLst/>
          </a:prstGeom>
          <a:noFill/>
        </p:spPr>
        <p:txBody>
          <a:bodyPr wrap="square" rtlCol="0">
            <a:spAutoFit/>
          </a:bodyPr>
          <a:lstStyle/>
          <a:p>
            <a:r>
              <a:rPr lang="en-US" altLang="zh-CN" sz="2000" dirty="0"/>
              <a:t>Eris: 1-RTT Independent Transaction</a:t>
            </a:r>
            <a:endParaRPr lang="zh-CN" altLang="en-US" sz="2000" dirty="0"/>
          </a:p>
        </p:txBody>
      </p:sp>
      <p:pic>
        <p:nvPicPr>
          <p:cNvPr id="10" name="图片 9">
            <a:extLst>
              <a:ext uri="{FF2B5EF4-FFF2-40B4-BE49-F238E27FC236}">
                <a16:creationId xmlns:a16="http://schemas.microsoft.com/office/drawing/2014/main" id="{24DFF5F1-0EE9-45BD-B48C-12C2DE059C04}"/>
              </a:ext>
            </a:extLst>
          </p:cNvPr>
          <p:cNvPicPr>
            <a:picLocks noChangeAspect="1"/>
          </p:cNvPicPr>
          <p:nvPr/>
        </p:nvPicPr>
        <p:blipFill>
          <a:blip r:embed="rId5"/>
          <a:stretch>
            <a:fillRect/>
          </a:stretch>
        </p:blipFill>
        <p:spPr>
          <a:xfrm>
            <a:off x="4390141" y="4224778"/>
            <a:ext cx="2701087" cy="1217778"/>
          </a:xfrm>
          <a:prstGeom prst="rect">
            <a:avLst/>
          </a:prstGeom>
        </p:spPr>
      </p:pic>
      <p:pic>
        <p:nvPicPr>
          <p:cNvPr id="12" name="图片 11">
            <a:extLst>
              <a:ext uri="{FF2B5EF4-FFF2-40B4-BE49-F238E27FC236}">
                <a16:creationId xmlns:a16="http://schemas.microsoft.com/office/drawing/2014/main" id="{FD006D79-8607-422E-8208-1E073968BDBD}"/>
              </a:ext>
            </a:extLst>
          </p:cNvPr>
          <p:cNvPicPr>
            <a:picLocks noChangeAspect="1"/>
          </p:cNvPicPr>
          <p:nvPr/>
        </p:nvPicPr>
        <p:blipFill>
          <a:blip r:embed="rId6"/>
          <a:stretch>
            <a:fillRect/>
          </a:stretch>
        </p:blipFill>
        <p:spPr>
          <a:xfrm>
            <a:off x="2363056" y="5661442"/>
            <a:ext cx="6755259" cy="1186086"/>
          </a:xfrm>
          <a:prstGeom prst="rect">
            <a:avLst/>
          </a:prstGeom>
        </p:spPr>
      </p:pic>
      <p:cxnSp>
        <p:nvCxnSpPr>
          <p:cNvPr id="14" name="直接箭头连接符 13">
            <a:extLst>
              <a:ext uri="{FF2B5EF4-FFF2-40B4-BE49-F238E27FC236}">
                <a16:creationId xmlns:a16="http://schemas.microsoft.com/office/drawing/2014/main" id="{3E8FE5EF-0C4A-4A79-9C70-C6CCDD115F8B}"/>
              </a:ext>
            </a:extLst>
          </p:cNvPr>
          <p:cNvCxnSpPr>
            <a:stCxn id="10" idx="1"/>
          </p:cNvCxnSpPr>
          <p:nvPr/>
        </p:nvCxnSpPr>
        <p:spPr>
          <a:xfrm flipH="1">
            <a:off x="3217871" y="4833667"/>
            <a:ext cx="1172270" cy="7002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3FB4D018-1415-4968-9EE3-0B66A2CDE82B}"/>
              </a:ext>
            </a:extLst>
          </p:cNvPr>
          <p:cNvCxnSpPr>
            <a:cxnSpLocks/>
            <a:stCxn id="10" idx="2"/>
            <a:endCxn id="12" idx="0"/>
          </p:cNvCxnSpPr>
          <p:nvPr/>
        </p:nvCxnSpPr>
        <p:spPr>
          <a:xfrm>
            <a:off x="5740685" y="5442556"/>
            <a:ext cx="1" cy="218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A144461A-FE82-4ACA-AA9C-6CBFF9A8FB7A}"/>
              </a:ext>
            </a:extLst>
          </p:cNvPr>
          <p:cNvCxnSpPr>
            <a:cxnSpLocks/>
            <a:stCxn id="10" idx="3"/>
          </p:cNvCxnSpPr>
          <p:nvPr/>
        </p:nvCxnSpPr>
        <p:spPr>
          <a:xfrm>
            <a:off x="7091228" y="4833667"/>
            <a:ext cx="1036326" cy="6088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A82DB2F9-8912-4219-B47E-B66A1E7AEFDB}"/>
              </a:ext>
            </a:extLst>
          </p:cNvPr>
          <p:cNvSpPr txBox="1"/>
          <p:nvPr/>
        </p:nvSpPr>
        <p:spPr>
          <a:xfrm>
            <a:off x="1366463" y="4433557"/>
            <a:ext cx="3174715" cy="400110"/>
          </a:xfrm>
          <a:prstGeom prst="rect">
            <a:avLst/>
          </a:prstGeom>
          <a:noFill/>
        </p:spPr>
        <p:txBody>
          <a:bodyPr wrap="square" rtlCol="0">
            <a:spAutoFit/>
          </a:bodyPr>
          <a:lstStyle/>
          <a:p>
            <a:r>
              <a:rPr lang="en-US" altLang="zh-CN" sz="2000" dirty="0"/>
              <a:t>Independent Transactions</a:t>
            </a:r>
            <a:endParaRPr lang="zh-CN" altLang="en-US" sz="2000" dirty="0"/>
          </a:p>
        </p:txBody>
      </p:sp>
    </p:spTree>
    <p:extLst>
      <p:ext uri="{BB962C8B-B14F-4D97-AF65-F5344CB8AC3E}">
        <p14:creationId xmlns:p14="http://schemas.microsoft.com/office/powerpoint/2010/main" val="256337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a:extLst>
              <a:ext uri="{FF2B5EF4-FFF2-40B4-BE49-F238E27FC236}">
                <a16:creationId xmlns:a16="http://schemas.microsoft.com/office/drawing/2014/main" id="{49C38148-BB89-473B-974D-8BE4B9FA1DEF}"/>
              </a:ext>
            </a:extLst>
          </p:cNvPr>
          <p:cNvSpPr/>
          <p:nvPr/>
        </p:nvSpPr>
        <p:spPr>
          <a:xfrm>
            <a:off x="7447169" y="3236595"/>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68" name="矩形 67">
            <a:extLst>
              <a:ext uri="{FF2B5EF4-FFF2-40B4-BE49-F238E27FC236}">
                <a16:creationId xmlns:a16="http://schemas.microsoft.com/office/drawing/2014/main" id="{24367CC0-6BBD-486C-9F81-64CCAB9BDC7D}"/>
              </a:ext>
            </a:extLst>
          </p:cNvPr>
          <p:cNvSpPr/>
          <p:nvPr/>
        </p:nvSpPr>
        <p:spPr>
          <a:xfrm>
            <a:off x="7348718" y="3341639"/>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57" name="矩形 56">
            <a:extLst>
              <a:ext uri="{FF2B5EF4-FFF2-40B4-BE49-F238E27FC236}">
                <a16:creationId xmlns:a16="http://schemas.microsoft.com/office/drawing/2014/main" id="{9CD3FDEE-8EF7-4C57-A262-832C5F13E4EA}"/>
              </a:ext>
            </a:extLst>
          </p:cNvPr>
          <p:cNvSpPr/>
          <p:nvPr/>
        </p:nvSpPr>
        <p:spPr>
          <a:xfrm>
            <a:off x="7443608" y="2207793"/>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56" name="矩形 55">
            <a:extLst>
              <a:ext uri="{FF2B5EF4-FFF2-40B4-BE49-F238E27FC236}">
                <a16:creationId xmlns:a16="http://schemas.microsoft.com/office/drawing/2014/main" id="{32CB8078-B974-415E-B531-EA515AC25C91}"/>
              </a:ext>
            </a:extLst>
          </p:cNvPr>
          <p:cNvSpPr/>
          <p:nvPr/>
        </p:nvSpPr>
        <p:spPr>
          <a:xfrm>
            <a:off x="7345157" y="2312837"/>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2" name="标题 1">
            <a:extLst>
              <a:ext uri="{FF2B5EF4-FFF2-40B4-BE49-F238E27FC236}">
                <a16:creationId xmlns:a16="http://schemas.microsoft.com/office/drawing/2014/main" id="{0FAA7437-10B1-4782-A128-FDA4C3CE3B40}"/>
              </a:ext>
            </a:extLst>
          </p:cNvPr>
          <p:cNvSpPr>
            <a:spLocks noGrp="1"/>
          </p:cNvSpPr>
          <p:nvPr>
            <p:ph type="title"/>
          </p:nvPr>
        </p:nvSpPr>
        <p:spPr/>
        <p:txBody>
          <a:bodyPr>
            <a:normAutofit/>
          </a:bodyPr>
          <a:lstStyle/>
          <a:p>
            <a:r>
              <a:rPr lang="en-US" altLang="zh-CN" sz="3600" dirty="0"/>
              <a:t>Eris [SOSP’17]: Consistent Transactions with Switches</a:t>
            </a:r>
            <a:endParaRPr lang="zh-CN" altLang="en-US" sz="3600" dirty="0"/>
          </a:p>
        </p:txBody>
      </p:sp>
      <p:sp>
        <p:nvSpPr>
          <p:cNvPr id="4" name="矩形 3">
            <a:extLst>
              <a:ext uri="{FF2B5EF4-FFF2-40B4-BE49-F238E27FC236}">
                <a16:creationId xmlns:a16="http://schemas.microsoft.com/office/drawing/2014/main" id="{8E97AAD6-4D80-42E7-8907-CE4213B9FB65}"/>
              </a:ext>
            </a:extLst>
          </p:cNvPr>
          <p:cNvSpPr/>
          <p:nvPr/>
        </p:nvSpPr>
        <p:spPr>
          <a:xfrm>
            <a:off x="883578" y="2534157"/>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5" name="矩形 4">
            <a:extLst>
              <a:ext uri="{FF2B5EF4-FFF2-40B4-BE49-F238E27FC236}">
                <a16:creationId xmlns:a16="http://schemas.microsoft.com/office/drawing/2014/main" id="{52C55A8B-5DEF-46BD-8D25-A9702E9CEAD9}"/>
              </a:ext>
            </a:extLst>
          </p:cNvPr>
          <p:cNvSpPr/>
          <p:nvPr/>
        </p:nvSpPr>
        <p:spPr>
          <a:xfrm>
            <a:off x="883578" y="3411874"/>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6" name="矩形 5">
            <a:extLst>
              <a:ext uri="{FF2B5EF4-FFF2-40B4-BE49-F238E27FC236}">
                <a16:creationId xmlns:a16="http://schemas.microsoft.com/office/drawing/2014/main" id="{FE1BA4B9-4F4E-4E1E-B9F4-ECD9C49682C7}"/>
              </a:ext>
            </a:extLst>
          </p:cNvPr>
          <p:cNvSpPr/>
          <p:nvPr/>
        </p:nvSpPr>
        <p:spPr>
          <a:xfrm>
            <a:off x="3829691" y="3094095"/>
            <a:ext cx="2508607" cy="1195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Programmable Switch (Sequencer)</a:t>
            </a:r>
            <a:endParaRPr lang="zh-CN" altLang="en-US" dirty="0"/>
          </a:p>
        </p:txBody>
      </p:sp>
      <p:sp>
        <p:nvSpPr>
          <p:cNvPr id="7" name="矩形 6">
            <a:extLst>
              <a:ext uri="{FF2B5EF4-FFF2-40B4-BE49-F238E27FC236}">
                <a16:creationId xmlns:a16="http://schemas.microsoft.com/office/drawing/2014/main" id="{AAA06ABC-D54C-4A6B-9E78-B8FFBB7C2308}"/>
              </a:ext>
            </a:extLst>
          </p:cNvPr>
          <p:cNvSpPr/>
          <p:nvPr/>
        </p:nvSpPr>
        <p:spPr>
          <a:xfrm>
            <a:off x="883578" y="4289591"/>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cxnSp>
        <p:nvCxnSpPr>
          <p:cNvPr id="8" name="直接箭头连接符 7">
            <a:extLst>
              <a:ext uri="{FF2B5EF4-FFF2-40B4-BE49-F238E27FC236}">
                <a16:creationId xmlns:a16="http://schemas.microsoft.com/office/drawing/2014/main" id="{E8577943-F876-4AF9-9A0E-484F5F5AD4AB}"/>
              </a:ext>
            </a:extLst>
          </p:cNvPr>
          <p:cNvCxnSpPr>
            <a:cxnSpLocks/>
            <a:stCxn id="4" idx="3"/>
            <a:endCxn id="6" idx="1"/>
          </p:cNvCxnSpPr>
          <p:nvPr/>
        </p:nvCxnSpPr>
        <p:spPr>
          <a:xfrm>
            <a:off x="2188396" y="2814128"/>
            <a:ext cx="1641295" cy="877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8215972A-C6D0-4CA3-BFDA-C491FE703BD4}"/>
              </a:ext>
            </a:extLst>
          </p:cNvPr>
          <p:cNvCxnSpPr>
            <a:cxnSpLocks/>
            <a:stCxn id="5" idx="3"/>
            <a:endCxn id="6" idx="1"/>
          </p:cNvCxnSpPr>
          <p:nvPr/>
        </p:nvCxnSpPr>
        <p:spPr>
          <a:xfrm flipV="1">
            <a:off x="2188396" y="3691840"/>
            <a:ext cx="1641295" cy="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BA810023-50E1-4FBA-A0DB-7F0381C08E6D}"/>
              </a:ext>
            </a:extLst>
          </p:cNvPr>
          <p:cNvCxnSpPr>
            <a:cxnSpLocks/>
            <a:stCxn id="7" idx="3"/>
            <a:endCxn id="6" idx="1"/>
          </p:cNvCxnSpPr>
          <p:nvPr/>
        </p:nvCxnSpPr>
        <p:spPr>
          <a:xfrm flipV="1">
            <a:off x="2188396" y="3691840"/>
            <a:ext cx="1641295" cy="87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F383F447-496D-436E-8F77-7B10E4686D24}"/>
              </a:ext>
            </a:extLst>
          </p:cNvPr>
          <p:cNvSpPr/>
          <p:nvPr/>
        </p:nvSpPr>
        <p:spPr>
          <a:xfrm>
            <a:off x="7246706" y="2409290"/>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Replica Group </a:t>
            </a:r>
            <a:r>
              <a:rPr lang="en-US" altLang="zh-CN" b="1" dirty="0">
                <a:solidFill>
                  <a:schemeClr val="tx1"/>
                </a:solidFill>
              </a:rPr>
              <a:t>A</a:t>
            </a:r>
            <a:endParaRPr lang="zh-CN" altLang="en-US" b="1" dirty="0">
              <a:solidFill>
                <a:schemeClr val="tx1"/>
              </a:solidFill>
            </a:endParaRPr>
          </a:p>
        </p:txBody>
      </p:sp>
      <p:sp>
        <p:nvSpPr>
          <p:cNvPr id="14" name="矩形 13">
            <a:extLst>
              <a:ext uri="{FF2B5EF4-FFF2-40B4-BE49-F238E27FC236}">
                <a16:creationId xmlns:a16="http://schemas.microsoft.com/office/drawing/2014/main" id="{DD4FE535-044A-4597-98D7-F9AC31DEE9C6}"/>
              </a:ext>
            </a:extLst>
          </p:cNvPr>
          <p:cNvSpPr/>
          <p:nvPr/>
        </p:nvSpPr>
        <p:spPr>
          <a:xfrm>
            <a:off x="9113174" y="2219216"/>
            <a:ext cx="506858" cy="87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15" name="矩形 14">
            <a:extLst>
              <a:ext uri="{FF2B5EF4-FFF2-40B4-BE49-F238E27FC236}">
                <a16:creationId xmlns:a16="http://schemas.microsoft.com/office/drawing/2014/main" id="{3B7171CD-9A8F-49C9-BDFF-097E76236FD6}"/>
              </a:ext>
            </a:extLst>
          </p:cNvPr>
          <p:cNvSpPr/>
          <p:nvPr/>
        </p:nvSpPr>
        <p:spPr>
          <a:xfrm>
            <a:off x="9113173" y="3246672"/>
            <a:ext cx="506857" cy="87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18" name="矩形 17">
            <a:extLst>
              <a:ext uri="{FF2B5EF4-FFF2-40B4-BE49-F238E27FC236}">
                <a16:creationId xmlns:a16="http://schemas.microsoft.com/office/drawing/2014/main" id="{2CE6740A-503B-4860-BC63-1303A3C5459F}"/>
              </a:ext>
            </a:extLst>
          </p:cNvPr>
          <p:cNvSpPr/>
          <p:nvPr/>
        </p:nvSpPr>
        <p:spPr>
          <a:xfrm>
            <a:off x="9800274" y="2217233"/>
            <a:ext cx="506858" cy="87487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A2</a:t>
            </a:r>
          </a:p>
          <a:p>
            <a:pPr algn="ctr"/>
            <a:r>
              <a:rPr lang="en-US" altLang="zh-CN" dirty="0"/>
              <a:t>B2</a:t>
            </a:r>
          </a:p>
        </p:txBody>
      </p:sp>
      <p:sp>
        <p:nvSpPr>
          <p:cNvPr id="20" name="矩形 19">
            <a:extLst>
              <a:ext uri="{FF2B5EF4-FFF2-40B4-BE49-F238E27FC236}">
                <a16:creationId xmlns:a16="http://schemas.microsoft.com/office/drawing/2014/main" id="{F4CA72C7-3730-4766-97B1-92808C5A1E04}"/>
              </a:ext>
            </a:extLst>
          </p:cNvPr>
          <p:cNvSpPr/>
          <p:nvPr/>
        </p:nvSpPr>
        <p:spPr>
          <a:xfrm>
            <a:off x="2331823" y="2613599"/>
            <a:ext cx="626725"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ABC</a:t>
            </a:r>
            <a:endParaRPr lang="zh-CN" altLang="en-US" dirty="0"/>
          </a:p>
        </p:txBody>
      </p:sp>
      <p:sp>
        <p:nvSpPr>
          <p:cNvPr id="21" name="矩形 20">
            <a:extLst>
              <a:ext uri="{FF2B5EF4-FFF2-40B4-BE49-F238E27FC236}">
                <a16:creationId xmlns:a16="http://schemas.microsoft.com/office/drawing/2014/main" id="{9125053D-8089-4926-84BC-DCF0D2740999}"/>
              </a:ext>
            </a:extLst>
          </p:cNvPr>
          <p:cNvSpPr/>
          <p:nvPr/>
        </p:nvSpPr>
        <p:spPr>
          <a:xfrm>
            <a:off x="2321103" y="3411871"/>
            <a:ext cx="554394"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a:t>
            </a:r>
            <a:endParaRPr lang="zh-CN" altLang="en-US" dirty="0"/>
          </a:p>
        </p:txBody>
      </p:sp>
      <p:sp>
        <p:nvSpPr>
          <p:cNvPr id="22" name="矩形 21">
            <a:extLst>
              <a:ext uri="{FF2B5EF4-FFF2-40B4-BE49-F238E27FC236}">
                <a16:creationId xmlns:a16="http://schemas.microsoft.com/office/drawing/2014/main" id="{2B70747D-0B72-4462-8061-C6B9BD931D4F}"/>
              </a:ext>
            </a:extLst>
          </p:cNvPr>
          <p:cNvSpPr/>
          <p:nvPr/>
        </p:nvSpPr>
        <p:spPr>
          <a:xfrm>
            <a:off x="2321103" y="4159865"/>
            <a:ext cx="554394"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BC</a:t>
            </a:r>
            <a:endParaRPr lang="zh-CN" altLang="en-US" dirty="0"/>
          </a:p>
        </p:txBody>
      </p:sp>
      <p:cxnSp>
        <p:nvCxnSpPr>
          <p:cNvPr id="24" name="直接箭头连接符 23">
            <a:extLst>
              <a:ext uri="{FF2B5EF4-FFF2-40B4-BE49-F238E27FC236}">
                <a16:creationId xmlns:a16="http://schemas.microsoft.com/office/drawing/2014/main" id="{F7DB0F99-E1D0-4671-877C-CD62071E6406}"/>
              </a:ext>
            </a:extLst>
          </p:cNvPr>
          <p:cNvCxnSpPr>
            <a:cxnSpLocks/>
            <a:stCxn id="6" idx="3"/>
            <a:endCxn id="11" idx="1"/>
          </p:cNvCxnSpPr>
          <p:nvPr/>
        </p:nvCxnSpPr>
        <p:spPr>
          <a:xfrm flipV="1">
            <a:off x="6338298" y="2751693"/>
            <a:ext cx="908408" cy="940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矩形 27">
            <a:extLst>
              <a:ext uri="{FF2B5EF4-FFF2-40B4-BE49-F238E27FC236}">
                <a16:creationId xmlns:a16="http://schemas.microsoft.com/office/drawing/2014/main" id="{3A7EC0B5-641D-49AC-A578-049CF96963DC}"/>
              </a:ext>
            </a:extLst>
          </p:cNvPr>
          <p:cNvSpPr/>
          <p:nvPr/>
        </p:nvSpPr>
        <p:spPr>
          <a:xfrm>
            <a:off x="10508728" y="3246672"/>
            <a:ext cx="506856" cy="8748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B3</a:t>
            </a:r>
          </a:p>
          <a:p>
            <a:pPr algn="ctr"/>
            <a:r>
              <a:rPr lang="en-US" altLang="zh-CN" dirty="0"/>
              <a:t>C2</a:t>
            </a:r>
            <a:endParaRPr lang="zh-CN" altLang="en-US" dirty="0"/>
          </a:p>
        </p:txBody>
      </p:sp>
      <p:sp>
        <p:nvSpPr>
          <p:cNvPr id="29" name="矩形 28">
            <a:extLst>
              <a:ext uri="{FF2B5EF4-FFF2-40B4-BE49-F238E27FC236}">
                <a16:creationId xmlns:a16="http://schemas.microsoft.com/office/drawing/2014/main" id="{C90285EF-DC4C-4FC1-9133-0B53EEE09BAD}"/>
              </a:ext>
            </a:extLst>
          </p:cNvPr>
          <p:cNvSpPr/>
          <p:nvPr/>
        </p:nvSpPr>
        <p:spPr>
          <a:xfrm>
            <a:off x="10508728" y="4292230"/>
            <a:ext cx="506856" cy="859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B3</a:t>
            </a:r>
          </a:p>
          <a:p>
            <a:pPr algn="ctr"/>
            <a:r>
              <a:rPr lang="en-US" altLang="zh-CN" dirty="0"/>
              <a:t>C2</a:t>
            </a:r>
            <a:endParaRPr lang="zh-CN" altLang="en-US" dirty="0"/>
          </a:p>
        </p:txBody>
      </p:sp>
      <p:cxnSp>
        <p:nvCxnSpPr>
          <p:cNvPr id="30" name="直接箭头连接符 29">
            <a:extLst>
              <a:ext uri="{FF2B5EF4-FFF2-40B4-BE49-F238E27FC236}">
                <a16:creationId xmlns:a16="http://schemas.microsoft.com/office/drawing/2014/main" id="{F4E94C39-32CA-4A43-8B0D-C4EF7CAE0A26}"/>
              </a:ext>
            </a:extLst>
          </p:cNvPr>
          <p:cNvCxnSpPr>
            <a:cxnSpLocks/>
            <a:stCxn id="6" idx="3"/>
            <a:endCxn id="44" idx="1"/>
          </p:cNvCxnSpPr>
          <p:nvPr/>
        </p:nvCxnSpPr>
        <p:spPr>
          <a:xfrm>
            <a:off x="6338298" y="3691840"/>
            <a:ext cx="905839" cy="84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A85EA0BB-52AB-4E76-9636-3E3F986C124A}"/>
              </a:ext>
            </a:extLst>
          </p:cNvPr>
          <p:cNvCxnSpPr>
            <a:cxnSpLocks/>
            <a:stCxn id="6" idx="3"/>
            <a:endCxn id="13" idx="1"/>
          </p:cNvCxnSpPr>
          <p:nvPr/>
        </p:nvCxnSpPr>
        <p:spPr>
          <a:xfrm>
            <a:off x="6338298" y="3691840"/>
            <a:ext cx="908408" cy="11123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矩形 31">
            <a:extLst>
              <a:ext uri="{FF2B5EF4-FFF2-40B4-BE49-F238E27FC236}">
                <a16:creationId xmlns:a16="http://schemas.microsoft.com/office/drawing/2014/main" id="{A07E2D0A-23B0-474A-A277-87568E48F15E}"/>
              </a:ext>
            </a:extLst>
          </p:cNvPr>
          <p:cNvSpPr/>
          <p:nvPr/>
        </p:nvSpPr>
        <p:spPr>
          <a:xfrm>
            <a:off x="9810951" y="3246672"/>
            <a:ext cx="506856" cy="874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33" name="文本框 32">
            <a:extLst>
              <a:ext uri="{FF2B5EF4-FFF2-40B4-BE49-F238E27FC236}">
                <a16:creationId xmlns:a16="http://schemas.microsoft.com/office/drawing/2014/main" id="{9F1D074F-BBE2-4DD9-909B-B3FB3665FEFA}"/>
              </a:ext>
            </a:extLst>
          </p:cNvPr>
          <p:cNvSpPr txBox="1"/>
          <p:nvPr/>
        </p:nvSpPr>
        <p:spPr>
          <a:xfrm rot="5400000">
            <a:off x="9676852" y="3514834"/>
            <a:ext cx="775054" cy="338554"/>
          </a:xfrm>
          <a:prstGeom prst="rect">
            <a:avLst/>
          </a:prstGeom>
          <a:noFill/>
        </p:spPr>
        <p:txBody>
          <a:bodyPr wrap="square" rtlCol="0">
            <a:spAutoFit/>
          </a:bodyPr>
          <a:lstStyle/>
          <a:p>
            <a:r>
              <a:rPr lang="en-US" altLang="zh-CN" sz="1600" b="1" dirty="0"/>
              <a:t>DROP</a:t>
            </a:r>
            <a:endParaRPr lang="zh-CN" altLang="en-US" sz="1600" b="1" dirty="0"/>
          </a:p>
        </p:txBody>
      </p:sp>
      <p:sp>
        <p:nvSpPr>
          <p:cNvPr id="34" name="矩形 33">
            <a:extLst>
              <a:ext uri="{FF2B5EF4-FFF2-40B4-BE49-F238E27FC236}">
                <a16:creationId xmlns:a16="http://schemas.microsoft.com/office/drawing/2014/main" id="{517C7C10-7F6B-442A-BF6E-5D6367304833}"/>
              </a:ext>
            </a:extLst>
          </p:cNvPr>
          <p:cNvSpPr/>
          <p:nvPr/>
        </p:nvSpPr>
        <p:spPr>
          <a:xfrm>
            <a:off x="4020619" y="3836241"/>
            <a:ext cx="2144731" cy="395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Counter: A2 B3 C2</a:t>
            </a:r>
            <a:endParaRPr lang="zh-CN" altLang="en-US" dirty="0"/>
          </a:p>
        </p:txBody>
      </p:sp>
      <p:sp>
        <p:nvSpPr>
          <p:cNvPr id="44" name="矩形 43">
            <a:extLst>
              <a:ext uri="{FF2B5EF4-FFF2-40B4-BE49-F238E27FC236}">
                <a16:creationId xmlns:a16="http://schemas.microsoft.com/office/drawing/2014/main" id="{9CD45908-FB4B-4D29-AFC8-0C7E64EBD1BB}"/>
              </a:ext>
            </a:extLst>
          </p:cNvPr>
          <p:cNvSpPr/>
          <p:nvPr/>
        </p:nvSpPr>
        <p:spPr>
          <a:xfrm>
            <a:off x="7244137" y="3429000"/>
            <a:ext cx="1429820" cy="695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Replica Group </a:t>
            </a:r>
            <a:r>
              <a:rPr lang="en-US" altLang="zh-CN" b="1" dirty="0">
                <a:solidFill>
                  <a:schemeClr val="tx1"/>
                </a:solidFill>
              </a:rPr>
              <a:t>B</a:t>
            </a:r>
            <a:endParaRPr lang="zh-CN" altLang="en-US" b="1" dirty="0">
              <a:solidFill>
                <a:schemeClr val="tx1"/>
              </a:solidFill>
            </a:endParaRPr>
          </a:p>
        </p:txBody>
      </p:sp>
      <p:sp>
        <p:nvSpPr>
          <p:cNvPr id="49" name="矩形 48">
            <a:extLst>
              <a:ext uri="{FF2B5EF4-FFF2-40B4-BE49-F238E27FC236}">
                <a16:creationId xmlns:a16="http://schemas.microsoft.com/office/drawing/2014/main" id="{60F5D2AC-7744-4EEE-825F-E00918F9F398}"/>
              </a:ext>
            </a:extLst>
          </p:cNvPr>
          <p:cNvSpPr/>
          <p:nvPr/>
        </p:nvSpPr>
        <p:spPr>
          <a:xfrm>
            <a:off x="9113172" y="4274128"/>
            <a:ext cx="506857" cy="87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52" name="椭圆 51">
            <a:extLst>
              <a:ext uri="{FF2B5EF4-FFF2-40B4-BE49-F238E27FC236}">
                <a16:creationId xmlns:a16="http://schemas.microsoft.com/office/drawing/2014/main" id="{2BF407BA-203E-4466-985A-EAF47255AF0A}"/>
              </a:ext>
            </a:extLst>
          </p:cNvPr>
          <p:cNvSpPr/>
          <p:nvPr/>
        </p:nvSpPr>
        <p:spPr>
          <a:xfrm>
            <a:off x="9047371" y="3531982"/>
            <a:ext cx="614733" cy="3019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2ED409B9-0C62-4F1F-9471-85D71EE74C47}"/>
              </a:ext>
            </a:extLst>
          </p:cNvPr>
          <p:cNvSpPr/>
          <p:nvPr/>
        </p:nvSpPr>
        <p:spPr>
          <a:xfrm>
            <a:off x="10454789" y="3389908"/>
            <a:ext cx="614733" cy="3019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92379721-8EB8-4A2B-B56E-2190021DDE36}"/>
              </a:ext>
            </a:extLst>
          </p:cNvPr>
          <p:cNvSpPr/>
          <p:nvPr/>
        </p:nvSpPr>
        <p:spPr>
          <a:xfrm>
            <a:off x="7452298" y="4256305"/>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70" name="矩形 69">
            <a:extLst>
              <a:ext uri="{FF2B5EF4-FFF2-40B4-BE49-F238E27FC236}">
                <a16:creationId xmlns:a16="http://schemas.microsoft.com/office/drawing/2014/main" id="{2839F156-068D-434D-9C29-F63471690753}"/>
              </a:ext>
            </a:extLst>
          </p:cNvPr>
          <p:cNvSpPr/>
          <p:nvPr/>
        </p:nvSpPr>
        <p:spPr>
          <a:xfrm>
            <a:off x="7353847" y="4361349"/>
            <a:ext cx="1429820" cy="684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13" name="矩形 12">
            <a:extLst>
              <a:ext uri="{FF2B5EF4-FFF2-40B4-BE49-F238E27FC236}">
                <a16:creationId xmlns:a16="http://schemas.microsoft.com/office/drawing/2014/main" id="{C8E7D1FE-D9C9-4355-8402-AB10DE294198}"/>
              </a:ext>
            </a:extLst>
          </p:cNvPr>
          <p:cNvSpPr/>
          <p:nvPr/>
        </p:nvSpPr>
        <p:spPr>
          <a:xfrm>
            <a:off x="7246706" y="4456455"/>
            <a:ext cx="1429820" cy="695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Replica Group </a:t>
            </a:r>
            <a:r>
              <a:rPr lang="en-US" altLang="zh-CN" b="1" dirty="0">
                <a:solidFill>
                  <a:schemeClr val="tx1"/>
                </a:solidFill>
              </a:rPr>
              <a:t>C</a:t>
            </a:r>
            <a:endParaRPr lang="zh-CN" altLang="en-US" b="1" dirty="0">
              <a:solidFill>
                <a:schemeClr val="tx1"/>
              </a:solidFill>
            </a:endParaRPr>
          </a:p>
        </p:txBody>
      </p:sp>
    </p:spTree>
    <p:extLst>
      <p:ext uri="{BB962C8B-B14F-4D97-AF65-F5344CB8AC3E}">
        <p14:creationId xmlns:p14="http://schemas.microsoft.com/office/powerpoint/2010/main" val="14140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F261B-CE36-4F23-9A07-F7B448E5B36A}"/>
              </a:ext>
            </a:extLst>
          </p:cNvPr>
          <p:cNvSpPr>
            <a:spLocks noGrp="1"/>
          </p:cNvSpPr>
          <p:nvPr>
            <p:ph type="ctrTitle"/>
          </p:nvPr>
        </p:nvSpPr>
        <p:spPr/>
        <p:txBody>
          <a:bodyPr>
            <a:normAutofit/>
          </a:bodyPr>
          <a:lstStyle/>
          <a:p>
            <a:r>
              <a:rPr lang="en-US" altLang="zh-CN" sz="4000" b="1" dirty="0"/>
              <a:t>1Pipe</a:t>
            </a:r>
            <a:r>
              <a:rPr lang="en-US" altLang="zh-CN" sz="4000" dirty="0"/>
              <a:t>: Scalable Total Order Communication in Data Center Networks</a:t>
            </a:r>
            <a:endParaRPr lang="zh-CN" altLang="en-US" sz="4000" dirty="0"/>
          </a:p>
        </p:txBody>
      </p:sp>
      <p:sp>
        <p:nvSpPr>
          <p:cNvPr id="3" name="副标题 2">
            <a:extLst>
              <a:ext uri="{FF2B5EF4-FFF2-40B4-BE49-F238E27FC236}">
                <a16:creationId xmlns:a16="http://schemas.microsoft.com/office/drawing/2014/main" id="{05E1FFD6-8DDA-4E83-A0EC-429E1866156A}"/>
              </a:ext>
            </a:extLst>
          </p:cNvPr>
          <p:cNvSpPr>
            <a:spLocks noGrp="1"/>
          </p:cNvSpPr>
          <p:nvPr>
            <p:ph type="subTitle" idx="1"/>
          </p:nvPr>
        </p:nvSpPr>
        <p:spPr>
          <a:xfrm>
            <a:off x="2556553" y="3925673"/>
            <a:ext cx="3726094" cy="898043"/>
          </a:xfrm>
        </p:spPr>
        <p:txBody>
          <a:bodyPr/>
          <a:lstStyle/>
          <a:p>
            <a:r>
              <a:rPr lang="en-US" altLang="zh-CN" b="1" dirty="0"/>
              <a:t>Bojie Li</a:t>
            </a:r>
          </a:p>
          <a:p>
            <a:r>
              <a:rPr lang="en-US" altLang="zh-CN" dirty="0"/>
              <a:t>Huawei Technologies</a:t>
            </a:r>
            <a:endParaRPr lang="zh-CN" altLang="en-US" dirty="0"/>
          </a:p>
        </p:txBody>
      </p:sp>
      <p:sp>
        <p:nvSpPr>
          <p:cNvPr id="4" name="副标题 2">
            <a:extLst>
              <a:ext uri="{FF2B5EF4-FFF2-40B4-BE49-F238E27FC236}">
                <a16:creationId xmlns:a16="http://schemas.microsoft.com/office/drawing/2014/main" id="{F462E55C-25A7-4807-87A0-508D83B1CCAA}"/>
              </a:ext>
            </a:extLst>
          </p:cNvPr>
          <p:cNvSpPr txBox="1">
            <a:spLocks/>
          </p:cNvSpPr>
          <p:nvPr/>
        </p:nvSpPr>
        <p:spPr>
          <a:xfrm>
            <a:off x="5760378" y="3925674"/>
            <a:ext cx="3726094" cy="8980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err="1"/>
              <a:t>Gefei</a:t>
            </a:r>
            <a:r>
              <a:rPr lang="en-US" altLang="zh-CN" b="1" dirty="0"/>
              <a:t> </a:t>
            </a:r>
            <a:r>
              <a:rPr lang="en-US" altLang="zh-CN" b="1" dirty="0" err="1"/>
              <a:t>Zuo</a:t>
            </a:r>
            <a:endParaRPr lang="en-US" altLang="zh-CN" b="1" dirty="0"/>
          </a:p>
          <a:p>
            <a:r>
              <a:rPr lang="en-US" altLang="zh-CN" dirty="0"/>
              <a:t>University of Michigan</a:t>
            </a:r>
            <a:endParaRPr lang="zh-CN" altLang="en-US" dirty="0"/>
          </a:p>
        </p:txBody>
      </p:sp>
      <p:sp>
        <p:nvSpPr>
          <p:cNvPr id="5" name="副标题 2">
            <a:extLst>
              <a:ext uri="{FF2B5EF4-FFF2-40B4-BE49-F238E27FC236}">
                <a16:creationId xmlns:a16="http://schemas.microsoft.com/office/drawing/2014/main" id="{4F4A08B1-3681-4DF9-BE5F-4F0EA265DAEC}"/>
              </a:ext>
            </a:extLst>
          </p:cNvPr>
          <p:cNvSpPr txBox="1">
            <a:spLocks/>
          </p:cNvSpPr>
          <p:nvPr/>
        </p:nvSpPr>
        <p:spPr>
          <a:xfrm>
            <a:off x="5760378" y="4961650"/>
            <a:ext cx="3726094" cy="8980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err="1"/>
              <a:t>Lintao</a:t>
            </a:r>
            <a:r>
              <a:rPr lang="en-US" altLang="zh-CN" b="1" dirty="0"/>
              <a:t> Zhang</a:t>
            </a:r>
          </a:p>
          <a:p>
            <a:r>
              <a:rPr lang="en-US" altLang="zh-CN" dirty="0" err="1"/>
              <a:t>BaseBit</a:t>
            </a:r>
            <a:r>
              <a:rPr lang="en-US" altLang="zh-CN" dirty="0"/>
              <a:t> Technologies</a:t>
            </a:r>
            <a:endParaRPr lang="zh-CN" altLang="en-US" dirty="0"/>
          </a:p>
        </p:txBody>
      </p:sp>
      <p:sp>
        <p:nvSpPr>
          <p:cNvPr id="6" name="副标题 2">
            <a:extLst>
              <a:ext uri="{FF2B5EF4-FFF2-40B4-BE49-F238E27FC236}">
                <a16:creationId xmlns:a16="http://schemas.microsoft.com/office/drawing/2014/main" id="{73E31A7F-79A7-4DFF-8D3C-CE0AAC860A7A}"/>
              </a:ext>
            </a:extLst>
          </p:cNvPr>
          <p:cNvSpPr txBox="1">
            <a:spLocks/>
          </p:cNvSpPr>
          <p:nvPr/>
        </p:nvSpPr>
        <p:spPr>
          <a:xfrm>
            <a:off x="2556553" y="4961651"/>
            <a:ext cx="3726094" cy="8980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t>Wei Bai</a:t>
            </a:r>
          </a:p>
          <a:p>
            <a:r>
              <a:rPr lang="en-US" altLang="zh-CN" dirty="0"/>
              <a:t>Microsoft Research</a:t>
            </a:r>
            <a:endParaRPr lang="zh-CN" altLang="en-US" dirty="0"/>
          </a:p>
        </p:txBody>
      </p:sp>
      <p:pic>
        <p:nvPicPr>
          <p:cNvPr id="9" name="图片 8">
            <a:extLst>
              <a:ext uri="{FF2B5EF4-FFF2-40B4-BE49-F238E27FC236}">
                <a16:creationId xmlns:a16="http://schemas.microsoft.com/office/drawing/2014/main" id="{0C5E7D0E-0CF9-4E01-803F-9D9E26A2BFCA}"/>
              </a:ext>
            </a:extLst>
          </p:cNvPr>
          <p:cNvPicPr>
            <a:picLocks noChangeAspect="1"/>
          </p:cNvPicPr>
          <p:nvPr/>
        </p:nvPicPr>
        <p:blipFill>
          <a:blip r:embed="rId3"/>
          <a:stretch>
            <a:fillRect/>
          </a:stretch>
        </p:blipFill>
        <p:spPr>
          <a:xfrm>
            <a:off x="88669" y="47429"/>
            <a:ext cx="5161426" cy="872354"/>
          </a:xfrm>
          <a:prstGeom prst="rect">
            <a:avLst/>
          </a:prstGeom>
        </p:spPr>
      </p:pic>
    </p:spTree>
    <p:extLst>
      <p:ext uri="{BB962C8B-B14F-4D97-AF65-F5344CB8AC3E}">
        <p14:creationId xmlns:p14="http://schemas.microsoft.com/office/powerpoint/2010/main" val="239385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A21BC5-DFBA-4932-96E3-49AD4000DC49}"/>
              </a:ext>
            </a:extLst>
          </p:cNvPr>
          <p:cNvSpPr>
            <a:spLocks noGrp="1"/>
          </p:cNvSpPr>
          <p:nvPr>
            <p:ph type="title"/>
          </p:nvPr>
        </p:nvSpPr>
        <p:spPr/>
        <p:txBody>
          <a:bodyPr/>
          <a:lstStyle/>
          <a:p>
            <a:r>
              <a:rPr lang="en-US" altLang="zh-CN" dirty="0"/>
              <a:t>Ordering Hazards in Distributed Systems</a:t>
            </a:r>
            <a:endParaRPr lang="zh-CN" altLang="en-US" dirty="0"/>
          </a:p>
        </p:txBody>
      </p:sp>
      <p:pic>
        <p:nvPicPr>
          <p:cNvPr id="24" name="图片 23">
            <a:extLst>
              <a:ext uri="{FF2B5EF4-FFF2-40B4-BE49-F238E27FC236}">
                <a16:creationId xmlns:a16="http://schemas.microsoft.com/office/drawing/2014/main" id="{064BC13C-AFA8-4881-AB86-0174D50F3B9B}"/>
              </a:ext>
            </a:extLst>
          </p:cNvPr>
          <p:cNvPicPr>
            <a:picLocks noChangeAspect="1"/>
          </p:cNvPicPr>
          <p:nvPr/>
        </p:nvPicPr>
        <p:blipFill>
          <a:blip r:embed="rId3"/>
          <a:stretch>
            <a:fillRect/>
          </a:stretch>
        </p:blipFill>
        <p:spPr>
          <a:xfrm>
            <a:off x="1100672" y="2312597"/>
            <a:ext cx="3048659" cy="2285091"/>
          </a:xfrm>
          <a:prstGeom prst="rect">
            <a:avLst/>
          </a:prstGeom>
        </p:spPr>
      </p:pic>
      <p:pic>
        <p:nvPicPr>
          <p:cNvPr id="26" name="图片 25">
            <a:extLst>
              <a:ext uri="{FF2B5EF4-FFF2-40B4-BE49-F238E27FC236}">
                <a16:creationId xmlns:a16="http://schemas.microsoft.com/office/drawing/2014/main" id="{D1D2445F-BC6E-4BD9-AAB0-DE778D530125}"/>
              </a:ext>
            </a:extLst>
          </p:cNvPr>
          <p:cNvPicPr>
            <a:picLocks noChangeAspect="1"/>
          </p:cNvPicPr>
          <p:nvPr/>
        </p:nvPicPr>
        <p:blipFill>
          <a:blip r:embed="rId4"/>
          <a:stretch>
            <a:fillRect/>
          </a:stretch>
        </p:blipFill>
        <p:spPr>
          <a:xfrm>
            <a:off x="5274279" y="2312597"/>
            <a:ext cx="3343811" cy="2513745"/>
          </a:xfrm>
          <a:prstGeom prst="rect">
            <a:avLst/>
          </a:prstGeom>
        </p:spPr>
      </p:pic>
      <p:sp>
        <p:nvSpPr>
          <p:cNvPr id="27" name="文本框 26">
            <a:extLst>
              <a:ext uri="{FF2B5EF4-FFF2-40B4-BE49-F238E27FC236}">
                <a16:creationId xmlns:a16="http://schemas.microsoft.com/office/drawing/2014/main" id="{A5BA3B5F-BA4A-44B2-866E-49BD66AB5E76}"/>
              </a:ext>
            </a:extLst>
          </p:cNvPr>
          <p:cNvSpPr txBox="1"/>
          <p:nvPr/>
        </p:nvSpPr>
        <p:spPr>
          <a:xfrm>
            <a:off x="940085" y="4905904"/>
            <a:ext cx="3708971" cy="120032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A write to O</a:t>
            </a:r>
          </a:p>
          <a:p>
            <a:pPr marL="342900" indent="-342900">
              <a:buFont typeface="Arial" panose="020B0604020202020204" pitchFamily="34" charset="0"/>
              <a:buChar char="•"/>
            </a:pPr>
            <a:r>
              <a:rPr lang="en-US" altLang="zh-CN" sz="2400" dirty="0"/>
              <a:t>A send to B</a:t>
            </a:r>
          </a:p>
          <a:p>
            <a:pPr marL="342900" indent="-342900">
              <a:buFont typeface="Arial" panose="020B0604020202020204" pitchFamily="34" charset="0"/>
              <a:buChar char="•"/>
            </a:pPr>
            <a:r>
              <a:rPr lang="en-US" altLang="zh-CN" sz="2400" dirty="0"/>
              <a:t>B read from O</a:t>
            </a:r>
            <a:endParaRPr lang="zh-CN" altLang="en-US" sz="2400" dirty="0"/>
          </a:p>
        </p:txBody>
      </p:sp>
      <p:sp>
        <p:nvSpPr>
          <p:cNvPr id="28" name="文本框 27">
            <a:extLst>
              <a:ext uri="{FF2B5EF4-FFF2-40B4-BE49-F238E27FC236}">
                <a16:creationId xmlns:a16="http://schemas.microsoft.com/office/drawing/2014/main" id="{74E26C9A-B6F9-494C-896D-E1F7E8335201}"/>
              </a:ext>
            </a:extLst>
          </p:cNvPr>
          <p:cNvSpPr txBox="1"/>
          <p:nvPr/>
        </p:nvSpPr>
        <p:spPr>
          <a:xfrm>
            <a:off x="5091700" y="4905904"/>
            <a:ext cx="4447855"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A write metadata to O</a:t>
            </a:r>
            <a:r>
              <a:rPr lang="en-US" altLang="zh-CN" sz="2400" baseline="-25000" dirty="0"/>
              <a:t>1</a:t>
            </a:r>
            <a:r>
              <a:rPr lang="en-US" altLang="zh-CN" sz="2400" dirty="0"/>
              <a:t>, </a:t>
            </a:r>
            <a:br>
              <a:rPr lang="en-US" altLang="zh-CN" sz="2400" dirty="0"/>
            </a:br>
            <a:r>
              <a:rPr lang="en-US" altLang="zh-CN" sz="2400" dirty="0"/>
              <a:t>A write data to O</a:t>
            </a:r>
            <a:r>
              <a:rPr lang="en-US" altLang="zh-CN" sz="2400" baseline="-25000" dirty="0"/>
              <a:t>2</a:t>
            </a:r>
          </a:p>
          <a:p>
            <a:pPr marL="342900" indent="-342900">
              <a:buFont typeface="Arial" panose="020B0604020202020204" pitchFamily="34" charset="0"/>
              <a:buChar char="•"/>
            </a:pPr>
            <a:r>
              <a:rPr lang="en-US" altLang="zh-CN" sz="2400" dirty="0"/>
              <a:t>B read metadata from O</a:t>
            </a:r>
            <a:r>
              <a:rPr lang="en-US" altLang="zh-CN" sz="2400" baseline="-25000" dirty="0"/>
              <a:t>1</a:t>
            </a:r>
            <a:r>
              <a:rPr lang="en-US" altLang="zh-CN" sz="2400" dirty="0"/>
              <a:t>,</a:t>
            </a:r>
            <a:r>
              <a:rPr lang="zh-CN" altLang="en-US" sz="2400" dirty="0"/>
              <a:t> </a:t>
            </a:r>
            <a:br>
              <a:rPr lang="en-US" altLang="zh-CN" sz="2400" dirty="0"/>
            </a:br>
            <a:r>
              <a:rPr lang="en-US" altLang="zh-CN" sz="2400" dirty="0"/>
              <a:t>B</a:t>
            </a:r>
            <a:r>
              <a:rPr lang="zh-CN" altLang="en-US" sz="2400" dirty="0"/>
              <a:t> </a:t>
            </a:r>
            <a:r>
              <a:rPr lang="en-US" altLang="zh-CN" sz="2400" dirty="0"/>
              <a:t>read data from O</a:t>
            </a:r>
            <a:r>
              <a:rPr lang="en-US" altLang="zh-CN" sz="2400" baseline="-25000" dirty="0"/>
              <a:t>2</a:t>
            </a:r>
          </a:p>
        </p:txBody>
      </p:sp>
      <p:sp>
        <p:nvSpPr>
          <p:cNvPr id="29" name="矩形 28">
            <a:extLst>
              <a:ext uri="{FF2B5EF4-FFF2-40B4-BE49-F238E27FC236}">
                <a16:creationId xmlns:a16="http://schemas.microsoft.com/office/drawing/2014/main" id="{05C367FE-1CE4-4E16-829D-B46E32370E0C}"/>
              </a:ext>
            </a:extLst>
          </p:cNvPr>
          <p:cNvSpPr/>
          <p:nvPr/>
        </p:nvSpPr>
        <p:spPr>
          <a:xfrm>
            <a:off x="838200" y="1603695"/>
            <a:ext cx="3708971"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Causal Order</a:t>
            </a:r>
            <a:endParaRPr lang="zh-CN" altLang="en-US" sz="2400" dirty="0"/>
          </a:p>
        </p:txBody>
      </p:sp>
      <p:sp>
        <p:nvSpPr>
          <p:cNvPr id="31" name="矩形 30">
            <a:extLst>
              <a:ext uri="{FF2B5EF4-FFF2-40B4-BE49-F238E27FC236}">
                <a16:creationId xmlns:a16="http://schemas.microsoft.com/office/drawing/2014/main" id="{DD6270D0-F981-400E-9F9B-749B4A249C0E}"/>
              </a:ext>
            </a:extLst>
          </p:cNvPr>
          <p:cNvSpPr/>
          <p:nvPr/>
        </p:nvSpPr>
        <p:spPr>
          <a:xfrm>
            <a:off x="5091700" y="1603695"/>
            <a:ext cx="3708971"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Total Order &amp; Atomicity</a:t>
            </a:r>
            <a:endParaRPr lang="zh-CN" altLang="en-US" sz="2400" dirty="0"/>
          </a:p>
        </p:txBody>
      </p:sp>
      <p:sp>
        <p:nvSpPr>
          <p:cNvPr id="32" name="文本框 31">
            <a:extLst>
              <a:ext uri="{FF2B5EF4-FFF2-40B4-BE49-F238E27FC236}">
                <a16:creationId xmlns:a16="http://schemas.microsoft.com/office/drawing/2014/main" id="{36A79EDE-4807-4B1D-8D0E-F91AC9E364CB}"/>
              </a:ext>
            </a:extLst>
          </p:cNvPr>
          <p:cNvSpPr txBox="1"/>
          <p:nvPr/>
        </p:nvSpPr>
        <p:spPr>
          <a:xfrm>
            <a:off x="9094342" y="4905904"/>
            <a:ext cx="2849366" cy="1200329"/>
          </a:xfrm>
          <a:prstGeom prst="rect">
            <a:avLst/>
          </a:prstGeom>
          <a:noFill/>
        </p:spPr>
        <p:txBody>
          <a:bodyPr wrap="square" rtlCol="0">
            <a:spAutoFit/>
          </a:bodyPr>
          <a:lstStyle/>
          <a:p>
            <a:r>
              <a:rPr lang="en-US" altLang="zh-CN" sz="2400" dirty="0">
                <a:solidFill>
                  <a:schemeClr val="accent1"/>
                </a:solidFill>
              </a:rPr>
              <a:t>Requirements:</a:t>
            </a:r>
          </a:p>
          <a:p>
            <a:pPr marL="285750" indent="-285750">
              <a:buFont typeface="Arial" panose="020B0604020202020204" pitchFamily="34" charset="0"/>
              <a:buChar char="•"/>
            </a:pPr>
            <a:r>
              <a:rPr lang="en-US" altLang="zh-CN" sz="2400" dirty="0">
                <a:solidFill>
                  <a:schemeClr val="accent1"/>
                </a:solidFill>
              </a:rPr>
              <a:t>Isolation</a:t>
            </a:r>
          </a:p>
          <a:p>
            <a:pPr marL="285750" indent="-285750">
              <a:buFont typeface="Arial" panose="020B0604020202020204" pitchFamily="34" charset="0"/>
              <a:buChar char="•"/>
            </a:pPr>
            <a:r>
              <a:rPr lang="en-US" altLang="zh-CN" sz="2400" dirty="0">
                <a:solidFill>
                  <a:schemeClr val="accent1"/>
                </a:solidFill>
              </a:rPr>
              <a:t>Failure atomicity</a:t>
            </a:r>
            <a:endParaRPr lang="zh-CN" altLang="en-US" sz="2400" dirty="0">
              <a:solidFill>
                <a:schemeClr val="accent1"/>
              </a:solidFill>
            </a:endParaRPr>
          </a:p>
        </p:txBody>
      </p:sp>
    </p:spTree>
    <p:extLst>
      <p:ext uri="{BB962C8B-B14F-4D97-AF65-F5344CB8AC3E}">
        <p14:creationId xmlns:p14="http://schemas.microsoft.com/office/powerpoint/2010/main" val="337450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E721BC-F4AF-4D58-805A-ECE657FF5E86}"/>
              </a:ext>
            </a:extLst>
          </p:cNvPr>
          <p:cNvSpPr>
            <a:spLocks noGrp="1"/>
          </p:cNvSpPr>
          <p:nvPr>
            <p:ph type="title"/>
          </p:nvPr>
        </p:nvSpPr>
        <p:spPr/>
        <p:txBody>
          <a:bodyPr/>
          <a:lstStyle/>
          <a:p>
            <a:r>
              <a:rPr lang="en-US" altLang="zh-CN" dirty="0"/>
              <a:t>1Pipe Abstraction</a:t>
            </a:r>
            <a:endParaRPr lang="zh-CN" altLang="en-US" dirty="0"/>
          </a:p>
        </p:txBody>
      </p:sp>
      <p:grpSp>
        <p:nvGrpSpPr>
          <p:cNvPr id="24" name="组合 23">
            <a:extLst>
              <a:ext uri="{FF2B5EF4-FFF2-40B4-BE49-F238E27FC236}">
                <a16:creationId xmlns:a16="http://schemas.microsoft.com/office/drawing/2014/main" id="{74EC04D0-DBCB-498E-88B6-C3F62572651C}"/>
              </a:ext>
            </a:extLst>
          </p:cNvPr>
          <p:cNvGrpSpPr/>
          <p:nvPr/>
        </p:nvGrpSpPr>
        <p:grpSpPr>
          <a:xfrm>
            <a:off x="721760" y="1690688"/>
            <a:ext cx="7109711" cy="1446943"/>
            <a:chOff x="4137918" y="1825625"/>
            <a:chExt cx="7109711" cy="1446943"/>
          </a:xfrm>
        </p:grpSpPr>
        <p:sp>
          <p:nvSpPr>
            <p:cNvPr id="4" name="矩形 3">
              <a:extLst>
                <a:ext uri="{FF2B5EF4-FFF2-40B4-BE49-F238E27FC236}">
                  <a16:creationId xmlns:a16="http://schemas.microsoft.com/office/drawing/2014/main" id="{F5E3716B-E5BA-4AA7-9F77-7A92056C46D5}"/>
                </a:ext>
              </a:extLst>
            </p:cNvPr>
            <p:cNvSpPr/>
            <p:nvPr/>
          </p:nvSpPr>
          <p:spPr>
            <a:xfrm>
              <a:off x="5548044" y="2426663"/>
              <a:ext cx="1022278" cy="3287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rPr>
                <a:t>S</a:t>
              </a:r>
              <a:r>
                <a:rPr lang="en-US" altLang="zh-CN" b="1" baseline="-25000" dirty="0">
                  <a:solidFill>
                    <a:srgbClr val="C00000"/>
                  </a:solidFill>
                </a:rPr>
                <a:t>1</a:t>
              </a:r>
              <a:r>
                <a:rPr lang="zh-CN" altLang="en-US" b="1" dirty="0">
                  <a:solidFill>
                    <a:schemeClr val="tx1"/>
                  </a:solidFill>
                </a:rPr>
                <a:t>→</a:t>
              </a:r>
              <a:r>
                <a:rPr lang="en-US" altLang="zh-CN" b="1" dirty="0">
                  <a:solidFill>
                    <a:srgbClr val="7030A0"/>
                  </a:solidFill>
                </a:rPr>
                <a:t>R</a:t>
              </a:r>
              <a:r>
                <a:rPr lang="en-US" altLang="zh-CN" b="1" baseline="-25000" dirty="0">
                  <a:solidFill>
                    <a:srgbClr val="7030A0"/>
                  </a:solidFill>
                </a:rPr>
                <a:t>1</a:t>
              </a:r>
              <a:endParaRPr lang="zh-CN" altLang="en-US" b="1" baseline="-25000" dirty="0">
                <a:solidFill>
                  <a:srgbClr val="7030A0"/>
                </a:solidFill>
              </a:endParaRPr>
            </a:p>
          </p:txBody>
        </p:sp>
        <p:sp>
          <p:nvSpPr>
            <p:cNvPr id="5" name="矩形 4">
              <a:extLst>
                <a:ext uri="{FF2B5EF4-FFF2-40B4-BE49-F238E27FC236}">
                  <a16:creationId xmlns:a16="http://schemas.microsoft.com/office/drawing/2014/main" id="{A11F6727-82B5-4FC5-AED4-B02BE9F88E04}"/>
                </a:ext>
              </a:extLst>
            </p:cNvPr>
            <p:cNvSpPr/>
            <p:nvPr/>
          </p:nvSpPr>
          <p:spPr>
            <a:xfrm>
              <a:off x="6570322" y="2426663"/>
              <a:ext cx="1022278" cy="3287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rPr>
                <a:t>S</a:t>
              </a:r>
              <a:r>
                <a:rPr lang="en-US" altLang="zh-CN" b="1" baseline="-25000" dirty="0">
                  <a:solidFill>
                    <a:srgbClr val="C00000"/>
                  </a:solidFill>
                </a:rPr>
                <a:t>1</a:t>
              </a:r>
              <a:r>
                <a:rPr lang="zh-CN" altLang="en-US" b="1" dirty="0">
                  <a:solidFill>
                    <a:schemeClr val="tx1"/>
                  </a:solidFill>
                </a:rPr>
                <a:t>→</a:t>
              </a:r>
              <a:r>
                <a:rPr lang="en-US" altLang="zh-CN" b="1" dirty="0">
                  <a:solidFill>
                    <a:srgbClr val="00B050"/>
                  </a:solidFill>
                </a:rPr>
                <a:t>R</a:t>
              </a:r>
              <a:r>
                <a:rPr lang="en-US" altLang="zh-CN" b="1" baseline="-25000" dirty="0">
                  <a:solidFill>
                    <a:srgbClr val="00B050"/>
                  </a:solidFill>
                </a:rPr>
                <a:t>2</a:t>
              </a:r>
              <a:endParaRPr lang="zh-CN" altLang="en-US" b="1" baseline="-25000" dirty="0">
                <a:solidFill>
                  <a:srgbClr val="00B050"/>
                </a:solidFill>
              </a:endParaRPr>
            </a:p>
          </p:txBody>
        </p:sp>
        <p:sp>
          <p:nvSpPr>
            <p:cNvPr id="6" name="矩形 5">
              <a:extLst>
                <a:ext uri="{FF2B5EF4-FFF2-40B4-BE49-F238E27FC236}">
                  <a16:creationId xmlns:a16="http://schemas.microsoft.com/office/drawing/2014/main" id="{1D7E9199-BC96-4869-A213-EB1F3309D9A6}"/>
                </a:ext>
              </a:extLst>
            </p:cNvPr>
            <p:cNvSpPr/>
            <p:nvPr/>
          </p:nvSpPr>
          <p:spPr>
            <a:xfrm>
              <a:off x="7806647" y="2426663"/>
              <a:ext cx="1022278" cy="3287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70C0"/>
                  </a:solidFill>
                </a:rPr>
                <a:t>S</a:t>
              </a:r>
              <a:r>
                <a:rPr lang="en-US" altLang="zh-CN" b="1" baseline="-25000" dirty="0">
                  <a:solidFill>
                    <a:srgbClr val="0070C0"/>
                  </a:solidFill>
                </a:rPr>
                <a:t>2</a:t>
              </a:r>
              <a:r>
                <a:rPr lang="zh-CN" altLang="en-US" b="1" dirty="0">
                  <a:solidFill>
                    <a:schemeClr val="tx1"/>
                  </a:solidFill>
                </a:rPr>
                <a:t>→</a:t>
              </a:r>
              <a:r>
                <a:rPr lang="en-US" altLang="zh-CN" b="1" dirty="0">
                  <a:solidFill>
                    <a:srgbClr val="00B050"/>
                  </a:solidFill>
                </a:rPr>
                <a:t>R</a:t>
              </a:r>
              <a:r>
                <a:rPr lang="en-US" altLang="zh-CN" b="1" baseline="-25000" dirty="0">
                  <a:solidFill>
                    <a:srgbClr val="00B050"/>
                  </a:solidFill>
                </a:rPr>
                <a:t>2</a:t>
              </a:r>
              <a:endParaRPr lang="zh-CN" altLang="en-US" b="1" baseline="-25000" dirty="0">
                <a:solidFill>
                  <a:srgbClr val="00B050"/>
                </a:solidFill>
              </a:endParaRPr>
            </a:p>
          </p:txBody>
        </p:sp>
        <p:sp>
          <p:nvSpPr>
            <p:cNvPr id="7" name="矩形 6">
              <a:extLst>
                <a:ext uri="{FF2B5EF4-FFF2-40B4-BE49-F238E27FC236}">
                  <a16:creationId xmlns:a16="http://schemas.microsoft.com/office/drawing/2014/main" id="{9C3AA7E0-5E5C-44E3-8F8C-ED77447A38ED}"/>
                </a:ext>
              </a:extLst>
            </p:cNvPr>
            <p:cNvSpPr/>
            <p:nvPr/>
          </p:nvSpPr>
          <p:spPr>
            <a:xfrm>
              <a:off x="8828925" y="2426663"/>
              <a:ext cx="1022278" cy="3287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70C0"/>
                  </a:solidFill>
                </a:rPr>
                <a:t>S</a:t>
              </a:r>
              <a:r>
                <a:rPr lang="en-US" altLang="zh-CN" b="1" baseline="-25000" dirty="0">
                  <a:solidFill>
                    <a:srgbClr val="0070C0"/>
                  </a:solidFill>
                </a:rPr>
                <a:t>2</a:t>
              </a:r>
              <a:r>
                <a:rPr lang="zh-CN" altLang="en-US" b="1" dirty="0">
                  <a:solidFill>
                    <a:schemeClr val="tx1"/>
                  </a:solidFill>
                </a:rPr>
                <a:t>→</a:t>
              </a:r>
              <a:r>
                <a:rPr lang="en-US" altLang="zh-CN" b="1" dirty="0">
                  <a:solidFill>
                    <a:srgbClr val="7030A0"/>
                  </a:solidFill>
                </a:rPr>
                <a:t>R</a:t>
              </a:r>
              <a:r>
                <a:rPr lang="en-US" altLang="zh-CN" b="1" baseline="-25000" dirty="0">
                  <a:solidFill>
                    <a:srgbClr val="7030A0"/>
                  </a:solidFill>
                </a:rPr>
                <a:t>1</a:t>
              </a:r>
              <a:endParaRPr lang="zh-CN" altLang="en-US" b="1" baseline="-25000" dirty="0">
                <a:solidFill>
                  <a:srgbClr val="7030A0"/>
                </a:solidFill>
              </a:endParaRPr>
            </a:p>
          </p:txBody>
        </p:sp>
        <p:cxnSp>
          <p:nvCxnSpPr>
            <p:cNvPr id="8" name="直接连接符 7">
              <a:extLst>
                <a:ext uri="{FF2B5EF4-FFF2-40B4-BE49-F238E27FC236}">
                  <a16:creationId xmlns:a16="http://schemas.microsoft.com/office/drawing/2014/main" id="{3121AC4F-BC13-417B-B4B1-5A3365579372}"/>
                </a:ext>
              </a:extLst>
            </p:cNvPr>
            <p:cNvCxnSpPr/>
            <p:nvPr/>
          </p:nvCxnSpPr>
          <p:spPr>
            <a:xfrm flipH="1">
              <a:off x="5198723" y="2246865"/>
              <a:ext cx="494186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B0DE2D82-F70F-4AD8-B13E-6C59B91B7E66}"/>
                </a:ext>
              </a:extLst>
            </p:cNvPr>
            <p:cNvCxnSpPr/>
            <p:nvPr/>
          </p:nvCxnSpPr>
          <p:spPr>
            <a:xfrm flipH="1">
              <a:off x="5198723" y="2943795"/>
              <a:ext cx="4941869"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BCE653D6-18FC-42FA-BFBC-DF2FA1A623FA}"/>
                </a:ext>
              </a:extLst>
            </p:cNvPr>
            <p:cNvSpPr txBox="1"/>
            <p:nvPr/>
          </p:nvSpPr>
          <p:spPr>
            <a:xfrm>
              <a:off x="4191858" y="1825625"/>
              <a:ext cx="508571" cy="369332"/>
            </a:xfrm>
            <a:prstGeom prst="rect">
              <a:avLst/>
            </a:prstGeom>
            <a:noFill/>
          </p:spPr>
          <p:txBody>
            <a:bodyPr wrap="square" rtlCol="0">
              <a:spAutoFit/>
            </a:bodyPr>
            <a:lstStyle/>
            <a:p>
              <a:pPr algn="r"/>
              <a:r>
                <a:rPr lang="en-US" altLang="zh-CN" b="1" dirty="0">
                  <a:solidFill>
                    <a:srgbClr val="C00000"/>
                  </a:solidFill>
                </a:rPr>
                <a:t>S</a:t>
              </a:r>
              <a:r>
                <a:rPr lang="en-US" altLang="zh-CN" b="1" baseline="-25000" dirty="0">
                  <a:solidFill>
                    <a:srgbClr val="C00000"/>
                  </a:solidFill>
                </a:rPr>
                <a:t>1</a:t>
              </a:r>
              <a:endParaRPr lang="zh-CN" altLang="en-US" b="1" baseline="-25000" dirty="0">
                <a:solidFill>
                  <a:srgbClr val="C00000"/>
                </a:solidFill>
              </a:endParaRPr>
            </a:p>
          </p:txBody>
        </p:sp>
        <p:sp>
          <p:nvSpPr>
            <p:cNvPr id="11" name="文本框 10">
              <a:extLst>
                <a:ext uri="{FF2B5EF4-FFF2-40B4-BE49-F238E27FC236}">
                  <a16:creationId xmlns:a16="http://schemas.microsoft.com/office/drawing/2014/main" id="{130B3696-6962-41CE-8341-55BB3BC547B2}"/>
                </a:ext>
              </a:extLst>
            </p:cNvPr>
            <p:cNvSpPr txBox="1"/>
            <p:nvPr/>
          </p:nvSpPr>
          <p:spPr>
            <a:xfrm>
              <a:off x="4186721" y="2246865"/>
              <a:ext cx="508571" cy="369332"/>
            </a:xfrm>
            <a:prstGeom prst="rect">
              <a:avLst/>
            </a:prstGeom>
            <a:noFill/>
          </p:spPr>
          <p:txBody>
            <a:bodyPr wrap="square" rtlCol="0">
              <a:spAutoFit/>
            </a:bodyPr>
            <a:lstStyle/>
            <a:p>
              <a:pPr algn="r"/>
              <a:r>
                <a:rPr lang="en-US" altLang="zh-CN" b="1" dirty="0">
                  <a:solidFill>
                    <a:srgbClr val="0070C0"/>
                  </a:solidFill>
                </a:rPr>
                <a:t>S</a:t>
              </a:r>
              <a:r>
                <a:rPr lang="en-US" altLang="zh-CN" b="1" baseline="-25000" dirty="0">
                  <a:solidFill>
                    <a:srgbClr val="0070C0"/>
                  </a:solidFill>
                </a:rPr>
                <a:t>2</a:t>
              </a:r>
              <a:endParaRPr lang="zh-CN" altLang="en-US" b="1" dirty="0">
                <a:solidFill>
                  <a:srgbClr val="0070C0"/>
                </a:solidFill>
              </a:endParaRPr>
            </a:p>
          </p:txBody>
        </p:sp>
        <p:sp>
          <p:nvSpPr>
            <p:cNvPr id="12" name="文本框 11">
              <a:extLst>
                <a:ext uri="{FF2B5EF4-FFF2-40B4-BE49-F238E27FC236}">
                  <a16:creationId xmlns:a16="http://schemas.microsoft.com/office/drawing/2014/main" id="{31FAF448-024D-484C-A087-2283DB703AEA}"/>
                </a:ext>
              </a:extLst>
            </p:cNvPr>
            <p:cNvSpPr txBox="1"/>
            <p:nvPr/>
          </p:nvSpPr>
          <p:spPr>
            <a:xfrm>
              <a:off x="4186720" y="2851328"/>
              <a:ext cx="508571" cy="369332"/>
            </a:xfrm>
            <a:prstGeom prst="rect">
              <a:avLst/>
            </a:prstGeom>
            <a:noFill/>
          </p:spPr>
          <p:txBody>
            <a:bodyPr wrap="square" rtlCol="0">
              <a:spAutoFit/>
            </a:bodyPr>
            <a:lstStyle/>
            <a:p>
              <a:pPr algn="r"/>
              <a:r>
                <a:rPr lang="en-US" altLang="zh-CN" b="1" dirty="0"/>
                <a:t>S</a:t>
              </a:r>
              <a:r>
                <a:rPr lang="en-US" altLang="zh-CN" b="1" baseline="-25000" dirty="0"/>
                <a:t>n</a:t>
              </a:r>
              <a:endParaRPr lang="zh-CN" altLang="en-US" b="1" baseline="-25000" dirty="0"/>
            </a:p>
          </p:txBody>
        </p:sp>
        <p:sp>
          <p:nvSpPr>
            <p:cNvPr id="13" name="文本框 12">
              <a:extLst>
                <a:ext uri="{FF2B5EF4-FFF2-40B4-BE49-F238E27FC236}">
                  <a16:creationId xmlns:a16="http://schemas.microsoft.com/office/drawing/2014/main" id="{D5D5C9D5-F771-4E98-AC0A-8FD4534B57AA}"/>
                </a:ext>
              </a:extLst>
            </p:cNvPr>
            <p:cNvSpPr txBox="1"/>
            <p:nvPr/>
          </p:nvSpPr>
          <p:spPr>
            <a:xfrm>
              <a:off x="4137918" y="2581900"/>
              <a:ext cx="508571" cy="369332"/>
            </a:xfrm>
            <a:prstGeom prst="rect">
              <a:avLst/>
            </a:prstGeom>
            <a:noFill/>
          </p:spPr>
          <p:txBody>
            <a:bodyPr wrap="square" rtlCol="0">
              <a:spAutoFit/>
            </a:bodyPr>
            <a:lstStyle/>
            <a:p>
              <a:pPr algn="r"/>
              <a:r>
                <a:rPr lang="en-US" altLang="zh-CN" b="1" dirty="0"/>
                <a:t>…</a:t>
              </a:r>
              <a:endParaRPr lang="zh-CN" altLang="en-US" b="1" dirty="0"/>
            </a:p>
          </p:txBody>
        </p:sp>
        <p:cxnSp>
          <p:nvCxnSpPr>
            <p:cNvPr id="14" name="直接箭头连接符 13">
              <a:extLst>
                <a:ext uri="{FF2B5EF4-FFF2-40B4-BE49-F238E27FC236}">
                  <a16:creationId xmlns:a16="http://schemas.microsoft.com/office/drawing/2014/main" id="{94AF7A2C-3260-4C72-8445-2C91D9FFF10A}"/>
                </a:ext>
              </a:extLst>
            </p:cNvPr>
            <p:cNvCxnSpPr>
              <a:cxnSpLocks/>
              <a:stCxn id="10" idx="3"/>
            </p:cNvCxnSpPr>
            <p:nvPr/>
          </p:nvCxnSpPr>
          <p:spPr>
            <a:xfrm>
              <a:off x="4700429" y="2010291"/>
              <a:ext cx="498294" cy="416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CD2978C9-25B2-4B51-BC81-EB63E2CA5C3D}"/>
                </a:ext>
              </a:extLst>
            </p:cNvPr>
            <p:cNvCxnSpPr>
              <a:cxnSpLocks/>
              <a:stCxn id="11" idx="3"/>
            </p:cNvCxnSpPr>
            <p:nvPr/>
          </p:nvCxnSpPr>
          <p:spPr>
            <a:xfrm>
              <a:off x="4695292" y="2431531"/>
              <a:ext cx="503431" cy="9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67CE3149-9842-4EBD-B8B1-B1473FE5121F}"/>
                </a:ext>
              </a:extLst>
            </p:cNvPr>
            <p:cNvCxnSpPr>
              <a:cxnSpLocks/>
              <a:stCxn id="12" idx="3"/>
            </p:cNvCxnSpPr>
            <p:nvPr/>
          </p:nvCxnSpPr>
          <p:spPr>
            <a:xfrm flipV="1">
              <a:off x="4695291" y="2714071"/>
              <a:ext cx="503432" cy="3219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3AAF77BE-D868-4107-B838-4300E40F1CA0}"/>
                </a:ext>
              </a:extLst>
            </p:cNvPr>
            <p:cNvSpPr txBox="1"/>
            <p:nvPr/>
          </p:nvSpPr>
          <p:spPr>
            <a:xfrm>
              <a:off x="10724503" y="1877533"/>
              <a:ext cx="508571" cy="369332"/>
            </a:xfrm>
            <a:prstGeom prst="rect">
              <a:avLst/>
            </a:prstGeom>
            <a:noFill/>
          </p:spPr>
          <p:txBody>
            <a:bodyPr wrap="square" rtlCol="0">
              <a:spAutoFit/>
            </a:bodyPr>
            <a:lstStyle/>
            <a:p>
              <a:r>
                <a:rPr lang="en-US" altLang="zh-CN" b="1" dirty="0">
                  <a:solidFill>
                    <a:srgbClr val="7030A0"/>
                  </a:solidFill>
                </a:rPr>
                <a:t>R</a:t>
              </a:r>
              <a:r>
                <a:rPr lang="en-US" altLang="zh-CN" b="1" baseline="-25000" dirty="0">
                  <a:solidFill>
                    <a:srgbClr val="7030A0"/>
                  </a:solidFill>
                </a:rPr>
                <a:t>1</a:t>
              </a:r>
              <a:endParaRPr lang="zh-CN" altLang="en-US" b="1" baseline="-25000" dirty="0">
                <a:solidFill>
                  <a:srgbClr val="7030A0"/>
                </a:solidFill>
              </a:endParaRPr>
            </a:p>
          </p:txBody>
        </p:sp>
        <p:sp>
          <p:nvSpPr>
            <p:cNvPr id="18" name="文本框 17">
              <a:extLst>
                <a:ext uri="{FF2B5EF4-FFF2-40B4-BE49-F238E27FC236}">
                  <a16:creationId xmlns:a16="http://schemas.microsoft.com/office/drawing/2014/main" id="{9130DF66-18BA-4010-859A-1AFD700F5329}"/>
                </a:ext>
              </a:extLst>
            </p:cNvPr>
            <p:cNvSpPr txBox="1"/>
            <p:nvPr/>
          </p:nvSpPr>
          <p:spPr>
            <a:xfrm>
              <a:off x="10719366" y="2298773"/>
              <a:ext cx="508571" cy="369332"/>
            </a:xfrm>
            <a:prstGeom prst="rect">
              <a:avLst/>
            </a:prstGeom>
            <a:noFill/>
          </p:spPr>
          <p:txBody>
            <a:bodyPr wrap="square" rtlCol="0">
              <a:spAutoFit/>
            </a:bodyPr>
            <a:lstStyle/>
            <a:p>
              <a:r>
                <a:rPr lang="en-US" altLang="zh-CN" b="1" dirty="0">
                  <a:solidFill>
                    <a:srgbClr val="00B050"/>
                  </a:solidFill>
                </a:rPr>
                <a:t>R</a:t>
              </a:r>
              <a:r>
                <a:rPr lang="en-US" altLang="zh-CN" b="1" baseline="-25000" dirty="0">
                  <a:solidFill>
                    <a:srgbClr val="00B050"/>
                  </a:solidFill>
                </a:rPr>
                <a:t>2</a:t>
              </a:r>
              <a:endParaRPr lang="zh-CN" altLang="en-US" b="1" baseline="-25000" dirty="0">
                <a:solidFill>
                  <a:srgbClr val="00B050"/>
                </a:solidFill>
              </a:endParaRPr>
            </a:p>
          </p:txBody>
        </p:sp>
        <p:sp>
          <p:nvSpPr>
            <p:cNvPr id="19" name="文本框 18">
              <a:extLst>
                <a:ext uri="{FF2B5EF4-FFF2-40B4-BE49-F238E27FC236}">
                  <a16:creationId xmlns:a16="http://schemas.microsoft.com/office/drawing/2014/main" id="{18396F52-3E50-4991-80F7-604E56FC7AD3}"/>
                </a:ext>
              </a:extLst>
            </p:cNvPr>
            <p:cNvSpPr txBox="1"/>
            <p:nvPr/>
          </p:nvSpPr>
          <p:spPr>
            <a:xfrm>
              <a:off x="10719365" y="2903236"/>
              <a:ext cx="508571" cy="369332"/>
            </a:xfrm>
            <a:prstGeom prst="rect">
              <a:avLst/>
            </a:prstGeom>
            <a:noFill/>
          </p:spPr>
          <p:txBody>
            <a:bodyPr wrap="square" rtlCol="0">
              <a:spAutoFit/>
            </a:bodyPr>
            <a:lstStyle/>
            <a:p>
              <a:r>
                <a:rPr lang="en-US" altLang="zh-CN" b="1" dirty="0"/>
                <a:t>R</a:t>
              </a:r>
              <a:r>
                <a:rPr lang="en-US" altLang="zh-CN" b="1" baseline="-25000" dirty="0"/>
                <a:t>n</a:t>
              </a:r>
              <a:endParaRPr lang="zh-CN" altLang="en-US" b="1" baseline="-25000" dirty="0"/>
            </a:p>
          </p:txBody>
        </p:sp>
        <p:sp>
          <p:nvSpPr>
            <p:cNvPr id="20" name="文本框 19">
              <a:extLst>
                <a:ext uri="{FF2B5EF4-FFF2-40B4-BE49-F238E27FC236}">
                  <a16:creationId xmlns:a16="http://schemas.microsoft.com/office/drawing/2014/main" id="{9DCFE2EA-1A3C-4F21-B718-8EA27255111C}"/>
                </a:ext>
              </a:extLst>
            </p:cNvPr>
            <p:cNvSpPr txBox="1"/>
            <p:nvPr/>
          </p:nvSpPr>
          <p:spPr>
            <a:xfrm>
              <a:off x="10739058" y="2666662"/>
              <a:ext cx="508571" cy="369332"/>
            </a:xfrm>
            <a:prstGeom prst="rect">
              <a:avLst/>
            </a:prstGeom>
            <a:noFill/>
          </p:spPr>
          <p:txBody>
            <a:bodyPr wrap="square" rtlCol="0">
              <a:spAutoFit/>
            </a:bodyPr>
            <a:lstStyle/>
            <a:p>
              <a:r>
                <a:rPr lang="en-US" altLang="zh-CN" b="1" dirty="0"/>
                <a:t>…</a:t>
              </a:r>
              <a:endParaRPr lang="zh-CN" altLang="en-US" b="1" dirty="0"/>
            </a:p>
          </p:txBody>
        </p:sp>
        <p:cxnSp>
          <p:nvCxnSpPr>
            <p:cNvPr id="21" name="直接箭头连接符 20">
              <a:extLst>
                <a:ext uri="{FF2B5EF4-FFF2-40B4-BE49-F238E27FC236}">
                  <a16:creationId xmlns:a16="http://schemas.microsoft.com/office/drawing/2014/main" id="{E0A0CC80-1200-467E-8C4B-F6C5D8AB9072}"/>
                </a:ext>
              </a:extLst>
            </p:cNvPr>
            <p:cNvCxnSpPr>
              <a:cxnSpLocks/>
              <a:endCxn id="17" idx="1"/>
            </p:cNvCxnSpPr>
            <p:nvPr/>
          </p:nvCxnSpPr>
          <p:spPr>
            <a:xfrm flipV="1">
              <a:off x="10140592" y="2062199"/>
              <a:ext cx="583911" cy="3306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A746301D-EAEF-46D2-8A71-F1ED8B20EE3D}"/>
                </a:ext>
              </a:extLst>
            </p:cNvPr>
            <p:cNvCxnSpPr>
              <a:cxnSpLocks/>
              <a:endCxn id="18" idx="1"/>
            </p:cNvCxnSpPr>
            <p:nvPr/>
          </p:nvCxnSpPr>
          <p:spPr>
            <a:xfrm flipV="1">
              <a:off x="10135455" y="2483439"/>
              <a:ext cx="583911" cy="195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77ACD5E9-D9CA-43A8-BE2E-A34720D42335}"/>
                </a:ext>
              </a:extLst>
            </p:cNvPr>
            <p:cNvCxnSpPr>
              <a:cxnSpLocks/>
              <a:endCxn id="19" idx="1"/>
            </p:cNvCxnSpPr>
            <p:nvPr/>
          </p:nvCxnSpPr>
          <p:spPr>
            <a:xfrm>
              <a:off x="10135455" y="2793059"/>
              <a:ext cx="583910" cy="2948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文本框 24">
            <a:extLst>
              <a:ext uri="{FF2B5EF4-FFF2-40B4-BE49-F238E27FC236}">
                <a16:creationId xmlns:a16="http://schemas.microsoft.com/office/drawing/2014/main" id="{672C127E-6A20-4CD7-A39F-B586EF59C51B}"/>
              </a:ext>
            </a:extLst>
          </p:cNvPr>
          <p:cNvSpPr txBox="1"/>
          <p:nvPr/>
        </p:nvSpPr>
        <p:spPr>
          <a:xfrm>
            <a:off x="838199" y="3282391"/>
            <a:ext cx="9019856" cy="3046988"/>
          </a:xfrm>
          <a:prstGeom prst="rect">
            <a:avLst/>
          </a:prstGeom>
          <a:noFill/>
        </p:spPr>
        <p:txBody>
          <a:bodyPr wrap="square" rtlCol="0">
            <a:spAutoFit/>
          </a:bodyPr>
          <a:lstStyle/>
          <a:p>
            <a:r>
              <a:rPr lang="en-US" altLang="zh-CN" sz="2400" dirty="0"/>
              <a:t>“</a:t>
            </a:r>
            <a:r>
              <a:rPr lang="en-US" altLang="zh-CN" sz="2400" b="1" dirty="0"/>
              <a:t>One big pipe</a:t>
            </a:r>
            <a:r>
              <a:rPr lang="en-US" altLang="zh-CN" sz="2400" dirty="0"/>
              <a:t>”:</a:t>
            </a:r>
          </a:p>
          <a:p>
            <a:pPr marL="342900" indent="-342900">
              <a:buFont typeface="Arial" panose="020B0604020202020204" pitchFamily="34" charset="0"/>
              <a:buChar char="•"/>
            </a:pPr>
            <a:r>
              <a:rPr lang="en-US" altLang="zh-CN" sz="2400" dirty="0"/>
              <a:t>Messages are sent in groups (called </a:t>
            </a:r>
            <a:r>
              <a:rPr lang="en-US" altLang="zh-CN" sz="2400" b="1" dirty="0"/>
              <a:t>scatterings</a:t>
            </a:r>
            <a:r>
              <a:rPr lang="en-US" altLang="zh-CN" sz="2400" dirty="0"/>
              <a:t>) and serialized in a virtual pipe.</a:t>
            </a:r>
          </a:p>
          <a:p>
            <a:pPr marL="342900" indent="-342900">
              <a:buFont typeface="Arial" panose="020B0604020202020204" pitchFamily="34" charset="0"/>
              <a:buChar char="•"/>
            </a:pPr>
            <a:r>
              <a:rPr lang="en-US" altLang="zh-CN" sz="2400" dirty="0"/>
              <a:t>Different receivers deliver messages in a consistent order, as if the scatterings are pulled out from the pipe and delivered to the receivers sequentially.</a:t>
            </a:r>
          </a:p>
          <a:p>
            <a:endParaRPr lang="en-US" altLang="zh-CN" sz="2400" dirty="0"/>
          </a:p>
          <a:p>
            <a:endParaRPr lang="en-US" altLang="zh-CN" sz="2400" dirty="0"/>
          </a:p>
        </p:txBody>
      </p:sp>
    </p:spTree>
    <p:extLst>
      <p:ext uri="{BB962C8B-B14F-4D97-AF65-F5344CB8AC3E}">
        <p14:creationId xmlns:p14="http://schemas.microsoft.com/office/powerpoint/2010/main" val="418689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dirty="0"/>
              <a:t>Implementation</a:t>
            </a:r>
          </a:p>
          <a:p>
            <a:pPr lvl="1"/>
            <a:r>
              <a:rPr lang="en-US" altLang="zh-CN" dirty="0"/>
              <a:t>Evaluation</a:t>
            </a:r>
          </a:p>
          <a:p>
            <a:pPr lvl="1"/>
            <a:r>
              <a:rPr lang="en-US" altLang="zh-CN" dirty="0"/>
              <a:t>Case Study</a:t>
            </a:r>
          </a:p>
          <a:p>
            <a:pPr lvl="1"/>
            <a:r>
              <a:rPr lang="en-US" altLang="zh-CN" dirty="0"/>
              <a:t>Discussion</a:t>
            </a:r>
          </a:p>
          <a:p>
            <a:r>
              <a:rPr lang="en-US" altLang="zh-CN" dirty="0"/>
              <a:t>Open Questions</a:t>
            </a:r>
            <a:endParaRPr lang="zh-CN" altLang="en-US" dirty="0"/>
          </a:p>
        </p:txBody>
      </p:sp>
    </p:spTree>
    <p:extLst>
      <p:ext uri="{BB962C8B-B14F-4D97-AF65-F5344CB8AC3E}">
        <p14:creationId xmlns:p14="http://schemas.microsoft.com/office/powerpoint/2010/main" val="316745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B04103-1DE3-40EA-B2F2-398EC4C187BB}"/>
              </a:ext>
            </a:extLst>
          </p:cNvPr>
          <p:cNvSpPr>
            <a:spLocks noGrp="1"/>
          </p:cNvSpPr>
          <p:nvPr>
            <p:ph type="title"/>
          </p:nvPr>
        </p:nvSpPr>
        <p:spPr/>
        <p:txBody>
          <a:bodyPr/>
          <a:lstStyle/>
          <a:p>
            <a:r>
              <a:rPr lang="en-US" altLang="zh-CN" dirty="0"/>
              <a:t>1Pipe Abstraction</a:t>
            </a:r>
            <a:endParaRPr lang="zh-CN" altLang="en-US" dirty="0"/>
          </a:p>
        </p:txBody>
      </p:sp>
      <p:sp>
        <p:nvSpPr>
          <p:cNvPr id="3" name="内容占位符 2">
            <a:extLst>
              <a:ext uri="{FF2B5EF4-FFF2-40B4-BE49-F238E27FC236}">
                <a16:creationId xmlns:a16="http://schemas.microsoft.com/office/drawing/2014/main" id="{C0C68215-54DF-45E4-98CB-0D5931E6E554}"/>
              </a:ext>
            </a:extLst>
          </p:cNvPr>
          <p:cNvSpPr>
            <a:spLocks noGrp="1"/>
          </p:cNvSpPr>
          <p:nvPr>
            <p:ph idx="1"/>
          </p:nvPr>
        </p:nvSpPr>
        <p:spPr/>
        <p:txBody>
          <a:bodyPr>
            <a:normAutofit/>
          </a:bodyPr>
          <a:lstStyle/>
          <a:p>
            <a:pPr marL="0" indent="0">
              <a:buNone/>
            </a:pPr>
            <a:r>
              <a:rPr lang="en-US" altLang="zh-CN" sz="2400" dirty="0"/>
              <a:t>Formally: Causally and Totally Ordered Communication Support (</a:t>
            </a:r>
            <a:r>
              <a:rPr lang="en-US" altLang="zh-CN" sz="2400" b="1" dirty="0"/>
              <a:t>CATOCS</a:t>
            </a:r>
            <a:r>
              <a:rPr lang="en-US" altLang="zh-CN" sz="2400" dirty="0"/>
              <a:t>)</a:t>
            </a:r>
          </a:p>
          <a:p>
            <a:pPr marL="342900" indent="-342900">
              <a:buFont typeface="Arial" panose="020B0604020202020204" pitchFamily="34" charset="0"/>
              <a:buChar char="•"/>
            </a:pPr>
            <a:r>
              <a:rPr lang="en-US" altLang="zh-CN" sz="2400" b="1" dirty="0"/>
              <a:t>Total order</a:t>
            </a:r>
            <a:r>
              <a:rPr lang="en-US" altLang="zh-CN" sz="2400" dirty="0"/>
              <a:t>: Messages are delivered in the same order to all receivers.</a:t>
            </a:r>
          </a:p>
          <a:p>
            <a:pPr marL="342900" indent="-342900">
              <a:buFont typeface="Arial" panose="020B0604020202020204" pitchFamily="34" charset="0"/>
              <a:buChar char="•"/>
            </a:pPr>
            <a:r>
              <a:rPr lang="en-US" altLang="zh-CN" sz="2400" b="1" dirty="0"/>
              <a:t>Causal order</a:t>
            </a:r>
            <a:r>
              <a:rPr lang="en-US" altLang="zh-CN" sz="2400" dirty="0"/>
              <a:t>: Messages are delivered in </a:t>
            </a:r>
            <a:r>
              <a:rPr lang="en-US" altLang="zh-CN" sz="2400" dirty="0" err="1"/>
              <a:t>Lamport</a:t>
            </a:r>
            <a:r>
              <a:rPr lang="en-US" altLang="zh-CN" sz="2400" dirty="0"/>
              <a:t> logical clock sense.</a:t>
            </a:r>
          </a:p>
          <a:p>
            <a:pPr marL="342900" indent="-342900">
              <a:buFont typeface="Arial" panose="020B0604020202020204" pitchFamily="34" charset="0"/>
              <a:buChar char="•"/>
            </a:pPr>
            <a:r>
              <a:rPr lang="en-US" altLang="zh-CN" sz="2400" b="1" dirty="0"/>
              <a:t>Atomicity</a:t>
            </a:r>
            <a:r>
              <a:rPr lang="en-US" altLang="zh-CN" sz="2400" dirty="0"/>
              <a:t>: Either all or none messages in a scattering are delivered.</a:t>
            </a:r>
            <a:endParaRPr lang="zh-CN" altLang="en-US" sz="2400" dirty="0"/>
          </a:p>
        </p:txBody>
      </p:sp>
      <p:pic>
        <p:nvPicPr>
          <p:cNvPr id="4" name="图片 3">
            <a:extLst>
              <a:ext uri="{FF2B5EF4-FFF2-40B4-BE49-F238E27FC236}">
                <a16:creationId xmlns:a16="http://schemas.microsoft.com/office/drawing/2014/main" id="{B03F17B6-0479-499F-92D0-41C2482B9D2A}"/>
              </a:ext>
            </a:extLst>
          </p:cNvPr>
          <p:cNvPicPr>
            <a:picLocks noChangeAspect="1"/>
          </p:cNvPicPr>
          <p:nvPr/>
        </p:nvPicPr>
        <p:blipFill>
          <a:blip r:embed="rId3"/>
          <a:stretch>
            <a:fillRect/>
          </a:stretch>
        </p:blipFill>
        <p:spPr>
          <a:xfrm>
            <a:off x="5970622" y="4448906"/>
            <a:ext cx="2607099" cy="1954124"/>
          </a:xfrm>
          <a:prstGeom prst="rect">
            <a:avLst/>
          </a:prstGeom>
        </p:spPr>
      </p:pic>
      <p:sp>
        <p:nvSpPr>
          <p:cNvPr id="5" name="矩形 4">
            <a:extLst>
              <a:ext uri="{FF2B5EF4-FFF2-40B4-BE49-F238E27FC236}">
                <a16:creationId xmlns:a16="http://schemas.microsoft.com/office/drawing/2014/main" id="{CC09DD23-D5E3-43C3-B03D-2FBB11CCC6EC}"/>
              </a:ext>
            </a:extLst>
          </p:cNvPr>
          <p:cNvSpPr/>
          <p:nvPr/>
        </p:nvSpPr>
        <p:spPr>
          <a:xfrm>
            <a:off x="5820618" y="4001294"/>
            <a:ext cx="2907106" cy="38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Causal Order</a:t>
            </a:r>
            <a:endParaRPr lang="zh-CN" altLang="en-US" sz="2000" dirty="0"/>
          </a:p>
        </p:txBody>
      </p:sp>
      <p:pic>
        <p:nvPicPr>
          <p:cNvPr id="6" name="图片 5">
            <a:extLst>
              <a:ext uri="{FF2B5EF4-FFF2-40B4-BE49-F238E27FC236}">
                <a16:creationId xmlns:a16="http://schemas.microsoft.com/office/drawing/2014/main" id="{0B4677C5-48B4-440F-8AFD-3F0E4885C68C}"/>
              </a:ext>
            </a:extLst>
          </p:cNvPr>
          <p:cNvPicPr>
            <a:picLocks noChangeAspect="1"/>
          </p:cNvPicPr>
          <p:nvPr/>
        </p:nvPicPr>
        <p:blipFill>
          <a:blip r:embed="rId4"/>
          <a:stretch>
            <a:fillRect/>
          </a:stretch>
        </p:blipFill>
        <p:spPr>
          <a:xfrm>
            <a:off x="1519075" y="4443115"/>
            <a:ext cx="2607100" cy="1959915"/>
          </a:xfrm>
          <a:prstGeom prst="rect">
            <a:avLst/>
          </a:prstGeom>
        </p:spPr>
      </p:pic>
      <p:sp>
        <p:nvSpPr>
          <p:cNvPr id="7" name="矩形 6">
            <a:extLst>
              <a:ext uri="{FF2B5EF4-FFF2-40B4-BE49-F238E27FC236}">
                <a16:creationId xmlns:a16="http://schemas.microsoft.com/office/drawing/2014/main" id="{18280C22-5F25-4D3C-B54D-2269A3E06F2B}"/>
              </a:ext>
            </a:extLst>
          </p:cNvPr>
          <p:cNvSpPr/>
          <p:nvPr/>
        </p:nvSpPr>
        <p:spPr>
          <a:xfrm>
            <a:off x="1308550" y="3995503"/>
            <a:ext cx="3027143" cy="38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Total Order &amp; Atomicity</a:t>
            </a:r>
            <a:endParaRPr lang="zh-CN" altLang="en-US" sz="2000" dirty="0"/>
          </a:p>
        </p:txBody>
      </p:sp>
    </p:spTree>
    <p:extLst>
      <p:ext uri="{BB962C8B-B14F-4D97-AF65-F5344CB8AC3E}">
        <p14:creationId xmlns:p14="http://schemas.microsoft.com/office/powerpoint/2010/main" val="105114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B27EAB-16D4-4ECD-BD7A-CC232FE83251}"/>
              </a:ext>
            </a:extLst>
          </p:cNvPr>
          <p:cNvSpPr>
            <a:spLocks noGrp="1"/>
          </p:cNvSpPr>
          <p:nvPr>
            <p:ph type="title"/>
          </p:nvPr>
        </p:nvSpPr>
        <p:spPr/>
        <p:txBody>
          <a:bodyPr/>
          <a:lstStyle/>
          <a:p>
            <a:r>
              <a:rPr lang="en-US" altLang="zh-CN" dirty="0"/>
              <a:t>1Pipe Abstraction: Restricted Atomicity</a:t>
            </a:r>
            <a:endParaRPr lang="zh-CN" altLang="en-US" dirty="0"/>
          </a:p>
        </p:txBody>
      </p:sp>
      <p:sp>
        <p:nvSpPr>
          <p:cNvPr id="3" name="内容占位符 2">
            <a:extLst>
              <a:ext uri="{FF2B5EF4-FFF2-40B4-BE49-F238E27FC236}">
                <a16:creationId xmlns:a16="http://schemas.microsoft.com/office/drawing/2014/main" id="{E7AB82DD-1CED-45F4-B7F3-49D94AA9E6CE}"/>
              </a:ext>
            </a:extLst>
          </p:cNvPr>
          <p:cNvSpPr>
            <a:spLocks noGrp="1"/>
          </p:cNvSpPr>
          <p:nvPr>
            <p:ph idx="1"/>
          </p:nvPr>
        </p:nvSpPr>
        <p:spPr>
          <a:xfrm>
            <a:off x="838200" y="1650905"/>
            <a:ext cx="10515600" cy="476265"/>
          </a:xfrm>
        </p:spPr>
        <p:txBody>
          <a:bodyPr>
            <a:normAutofit/>
          </a:bodyPr>
          <a:lstStyle/>
          <a:p>
            <a:r>
              <a:rPr lang="en-US" altLang="zh-CN" sz="2400" dirty="0"/>
              <a:t>Full failure atomicity is impossible! [FLP theorem]</a:t>
            </a:r>
          </a:p>
        </p:txBody>
      </p:sp>
      <p:graphicFrame>
        <p:nvGraphicFramePr>
          <p:cNvPr id="4" name="表格 4">
            <a:extLst>
              <a:ext uri="{FF2B5EF4-FFF2-40B4-BE49-F238E27FC236}">
                <a16:creationId xmlns:a16="http://schemas.microsoft.com/office/drawing/2014/main" id="{21B5D494-2AB3-485E-8192-2E3E3CD1FF17}"/>
              </a:ext>
            </a:extLst>
          </p:cNvPr>
          <p:cNvGraphicFramePr>
            <a:graphicFrameLocks noGrp="1"/>
          </p:cNvGraphicFramePr>
          <p:nvPr>
            <p:extLst>
              <p:ext uri="{D42A27DB-BD31-4B8C-83A1-F6EECF244321}">
                <p14:modId xmlns:p14="http://schemas.microsoft.com/office/powerpoint/2010/main" val="321433047"/>
              </p:ext>
            </p:extLst>
          </p:nvPr>
        </p:nvGraphicFramePr>
        <p:xfrm>
          <a:off x="6247543" y="4525648"/>
          <a:ext cx="5387940" cy="1188720"/>
        </p:xfrm>
        <a:graphic>
          <a:graphicData uri="http://schemas.openxmlformats.org/drawingml/2006/table">
            <a:tbl>
              <a:tblPr firstRow="1" bandRow="1">
                <a:tableStyleId>{5940675A-B579-460E-94D1-54222C63F5DA}</a:tableStyleId>
              </a:tblPr>
              <a:tblGrid>
                <a:gridCol w="5387940">
                  <a:extLst>
                    <a:ext uri="{9D8B030D-6E8A-4147-A177-3AD203B41FA5}">
                      <a16:colId xmlns:a16="http://schemas.microsoft.com/office/drawing/2014/main" val="3731175520"/>
                    </a:ext>
                  </a:extLst>
                </a:gridCol>
              </a:tblGrid>
              <a:tr h="370840">
                <a:tc>
                  <a:txBody>
                    <a:bodyPr/>
                    <a:lstStyle/>
                    <a:p>
                      <a:r>
                        <a:rPr lang="en-US" altLang="zh-CN" sz="2000" dirty="0" err="1"/>
                        <a:t>onepipe_reliable_send</a:t>
                      </a:r>
                      <a:r>
                        <a:rPr lang="en-US" altLang="zh-CN" sz="2000" dirty="0"/>
                        <a:t>(</a:t>
                      </a:r>
                      <a:r>
                        <a:rPr lang="en-US" altLang="zh-CN" sz="2000" dirty="0" err="1"/>
                        <a:t>vec</a:t>
                      </a:r>
                      <a:r>
                        <a:rPr lang="en-US" altLang="zh-CN" sz="2000" dirty="0"/>
                        <a:t>[</a:t>
                      </a:r>
                      <a:r>
                        <a:rPr lang="en-US" altLang="zh-CN" sz="2000" dirty="0" err="1"/>
                        <a:t>dst</a:t>
                      </a:r>
                      <a:r>
                        <a:rPr lang="en-US" altLang="zh-CN" sz="2000" dirty="0"/>
                        <a:t>, msg])</a:t>
                      </a:r>
                      <a:endParaRPr lang="zh-CN" altLang="en-US" sz="2000" dirty="0"/>
                    </a:p>
                  </a:txBody>
                  <a:tcPr/>
                </a:tc>
                <a:extLst>
                  <a:ext uri="{0D108BD9-81ED-4DB2-BD59-A6C34878D82A}">
                    <a16:rowId xmlns:a16="http://schemas.microsoft.com/office/drawing/2014/main" val="1777369892"/>
                  </a:ext>
                </a:extLst>
              </a:tr>
              <a:tr h="370840">
                <a:tc>
                  <a:txBody>
                    <a:bodyPr/>
                    <a:lstStyle/>
                    <a:p>
                      <a:r>
                        <a:rPr lang="en-US" altLang="zh-CN" sz="2000" dirty="0"/>
                        <a:t>TS, </a:t>
                      </a:r>
                      <a:r>
                        <a:rPr lang="en-US" altLang="zh-CN" sz="2000" dirty="0" err="1"/>
                        <a:t>src</a:t>
                      </a:r>
                      <a:r>
                        <a:rPr lang="en-US" altLang="zh-CN" sz="2000" dirty="0"/>
                        <a:t>, msg = </a:t>
                      </a:r>
                      <a:r>
                        <a:rPr lang="en-US" altLang="zh-CN" sz="2000" dirty="0" err="1"/>
                        <a:t>onepipe_reliable_recv</a:t>
                      </a:r>
                      <a:r>
                        <a:rPr lang="en-US" altLang="zh-CN" sz="2000" dirty="0"/>
                        <a:t>()</a:t>
                      </a:r>
                      <a:endParaRPr lang="zh-CN" altLang="en-US" sz="2000" dirty="0"/>
                    </a:p>
                  </a:txBody>
                  <a:tcPr/>
                </a:tc>
                <a:extLst>
                  <a:ext uri="{0D108BD9-81ED-4DB2-BD59-A6C34878D82A}">
                    <a16:rowId xmlns:a16="http://schemas.microsoft.com/office/drawing/2014/main" val="3871005174"/>
                  </a:ext>
                </a:extLst>
              </a:tr>
              <a:tr h="370840">
                <a:tc>
                  <a:txBody>
                    <a:bodyPr/>
                    <a:lstStyle/>
                    <a:p>
                      <a:r>
                        <a:rPr lang="en-US" altLang="zh-CN" sz="2000" dirty="0" err="1"/>
                        <a:t>onepipe_proc_fail_callback</a:t>
                      </a:r>
                      <a:r>
                        <a:rPr lang="en-US" altLang="zh-CN" sz="2000" dirty="0"/>
                        <a:t>(</a:t>
                      </a:r>
                      <a:r>
                        <a:rPr lang="en-US" altLang="zh-CN" sz="2000" dirty="0" err="1"/>
                        <a:t>func</a:t>
                      </a:r>
                      <a:r>
                        <a:rPr lang="en-US" altLang="zh-CN" sz="2000" dirty="0"/>
                        <a:t>(proc, TS))</a:t>
                      </a:r>
                      <a:endParaRPr lang="zh-CN" altLang="en-US" sz="2000" dirty="0"/>
                    </a:p>
                  </a:txBody>
                  <a:tcPr/>
                </a:tc>
                <a:extLst>
                  <a:ext uri="{0D108BD9-81ED-4DB2-BD59-A6C34878D82A}">
                    <a16:rowId xmlns:a16="http://schemas.microsoft.com/office/drawing/2014/main" val="1296763064"/>
                  </a:ext>
                </a:extLst>
              </a:tr>
            </a:tbl>
          </a:graphicData>
        </a:graphic>
      </p:graphicFrame>
      <p:sp>
        <p:nvSpPr>
          <p:cNvPr id="6" name="矩形 5">
            <a:extLst>
              <a:ext uri="{FF2B5EF4-FFF2-40B4-BE49-F238E27FC236}">
                <a16:creationId xmlns:a16="http://schemas.microsoft.com/office/drawing/2014/main" id="{75653AB7-55D8-46A3-A920-6622321FAEAF}"/>
              </a:ext>
            </a:extLst>
          </p:cNvPr>
          <p:cNvSpPr/>
          <p:nvPr/>
        </p:nvSpPr>
        <p:spPr>
          <a:xfrm>
            <a:off x="9630309" y="2111280"/>
            <a:ext cx="1619892" cy="4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Receiver 1</a:t>
            </a:r>
            <a:endParaRPr lang="zh-CN" altLang="en-US" sz="2000" dirty="0"/>
          </a:p>
        </p:txBody>
      </p:sp>
      <p:sp>
        <p:nvSpPr>
          <p:cNvPr id="7" name="矩形 6">
            <a:extLst>
              <a:ext uri="{FF2B5EF4-FFF2-40B4-BE49-F238E27FC236}">
                <a16:creationId xmlns:a16="http://schemas.microsoft.com/office/drawing/2014/main" id="{AD276D5B-349A-454B-9312-39FE56DD19E0}"/>
              </a:ext>
            </a:extLst>
          </p:cNvPr>
          <p:cNvSpPr/>
          <p:nvPr/>
        </p:nvSpPr>
        <p:spPr>
          <a:xfrm>
            <a:off x="9630309" y="2999112"/>
            <a:ext cx="1619892" cy="4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Receiver 2</a:t>
            </a:r>
            <a:endParaRPr lang="zh-CN" altLang="en-US" sz="2000" dirty="0"/>
          </a:p>
        </p:txBody>
      </p:sp>
      <p:sp>
        <p:nvSpPr>
          <p:cNvPr id="8" name="矩形 7">
            <a:extLst>
              <a:ext uri="{FF2B5EF4-FFF2-40B4-BE49-F238E27FC236}">
                <a16:creationId xmlns:a16="http://schemas.microsoft.com/office/drawing/2014/main" id="{F7155157-798E-4FC5-91BB-0FD0489A6C6E}"/>
              </a:ext>
            </a:extLst>
          </p:cNvPr>
          <p:cNvSpPr/>
          <p:nvPr/>
        </p:nvSpPr>
        <p:spPr>
          <a:xfrm>
            <a:off x="6489843" y="2573617"/>
            <a:ext cx="1619892" cy="462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Sender 1</a:t>
            </a:r>
            <a:endParaRPr lang="zh-CN" altLang="en-US" sz="2000" dirty="0"/>
          </a:p>
        </p:txBody>
      </p:sp>
      <p:cxnSp>
        <p:nvCxnSpPr>
          <p:cNvPr id="10" name="直接箭头连接符 9">
            <a:extLst>
              <a:ext uri="{FF2B5EF4-FFF2-40B4-BE49-F238E27FC236}">
                <a16:creationId xmlns:a16="http://schemas.microsoft.com/office/drawing/2014/main" id="{91EB6776-2893-4370-B998-4CA1A12494CA}"/>
              </a:ext>
            </a:extLst>
          </p:cNvPr>
          <p:cNvCxnSpPr>
            <a:stCxn id="8" idx="3"/>
            <a:endCxn id="6" idx="1"/>
          </p:cNvCxnSpPr>
          <p:nvPr/>
        </p:nvCxnSpPr>
        <p:spPr>
          <a:xfrm flipV="1">
            <a:off x="8109735" y="2342449"/>
            <a:ext cx="1520574" cy="462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6DFAC293-E5EC-4C10-BF05-0F529ED59AAF}"/>
              </a:ext>
            </a:extLst>
          </p:cNvPr>
          <p:cNvCxnSpPr>
            <a:cxnSpLocks/>
            <a:stCxn id="8" idx="3"/>
            <a:endCxn id="7" idx="1"/>
          </p:cNvCxnSpPr>
          <p:nvPr/>
        </p:nvCxnSpPr>
        <p:spPr>
          <a:xfrm>
            <a:off x="8109735" y="2804786"/>
            <a:ext cx="1520574" cy="425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C98C52B9-F50C-4627-8926-3A34596D4511}"/>
              </a:ext>
            </a:extLst>
          </p:cNvPr>
          <p:cNvSpPr txBox="1"/>
          <p:nvPr/>
        </p:nvSpPr>
        <p:spPr>
          <a:xfrm>
            <a:off x="8179941" y="2148123"/>
            <a:ext cx="1280845" cy="400110"/>
          </a:xfrm>
          <a:prstGeom prst="rect">
            <a:avLst/>
          </a:prstGeom>
          <a:noFill/>
        </p:spPr>
        <p:txBody>
          <a:bodyPr wrap="square" rtlCol="0">
            <a:spAutoFit/>
          </a:bodyPr>
          <a:lstStyle/>
          <a:p>
            <a:r>
              <a:rPr lang="en-US" altLang="zh-CN" sz="2000" dirty="0"/>
              <a:t>Deliver M</a:t>
            </a:r>
            <a:endParaRPr lang="zh-CN" altLang="en-US" sz="2000" dirty="0"/>
          </a:p>
        </p:txBody>
      </p:sp>
      <p:sp>
        <p:nvSpPr>
          <p:cNvPr id="16" name="文本框 15">
            <a:extLst>
              <a:ext uri="{FF2B5EF4-FFF2-40B4-BE49-F238E27FC236}">
                <a16:creationId xmlns:a16="http://schemas.microsoft.com/office/drawing/2014/main" id="{7E50A026-1FD7-47EE-A003-3B08DE6A2BEF}"/>
              </a:ext>
            </a:extLst>
          </p:cNvPr>
          <p:cNvSpPr txBox="1"/>
          <p:nvPr/>
        </p:nvSpPr>
        <p:spPr>
          <a:xfrm>
            <a:off x="8179940" y="3045450"/>
            <a:ext cx="1280845" cy="400110"/>
          </a:xfrm>
          <a:prstGeom prst="rect">
            <a:avLst/>
          </a:prstGeom>
          <a:noFill/>
        </p:spPr>
        <p:txBody>
          <a:bodyPr wrap="square" rtlCol="0">
            <a:spAutoFit/>
          </a:bodyPr>
          <a:lstStyle/>
          <a:p>
            <a:r>
              <a:rPr lang="en-US" altLang="zh-CN" sz="2000" dirty="0"/>
              <a:t>Deliver M</a:t>
            </a:r>
            <a:endParaRPr lang="zh-CN" altLang="en-US" sz="2000" dirty="0"/>
          </a:p>
        </p:txBody>
      </p:sp>
      <p:cxnSp>
        <p:nvCxnSpPr>
          <p:cNvPr id="18" name="直接连接符 17">
            <a:extLst>
              <a:ext uri="{FF2B5EF4-FFF2-40B4-BE49-F238E27FC236}">
                <a16:creationId xmlns:a16="http://schemas.microsoft.com/office/drawing/2014/main" id="{A58EFC34-BF81-4451-9935-5492E335BDD5}"/>
              </a:ext>
            </a:extLst>
          </p:cNvPr>
          <p:cNvCxnSpPr/>
          <p:nvPr/>
        </p:nvCxnSpPr>
        <p:spPr>
          <a:xfrm>
            <a:off x="9799832" y="1953797"/>
            <a:ext cx="1275710" cy="8509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2027A1A-28CC-4FE9-8EC4-D2ED64CD4386}"/>
              </a:ext>
            </a:extLst>
          </p:cNvPr>
          <p:cNvCxnSpPr>
            <a:cxnSpLocks/>
          </p:cNvCxnSpPr>
          <p:nvPr/>
        </p:nvCxnSpPr>
        <p:spPr>
          <a:xfrm flipV="1">
            <a:off x="9847780" y="1976344"/>
            <a:ext cx="1171254" cy="7873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BE71D3EF-9A59-45F0-B07D-A4B7703B9FEB}"/>
              </a:ext>
            </a:extLst>
          </p:cNvPr>
          <p:cNvSpPr txBox="1"/>
          <p:nvPr/>
        </p:nvSpPr>
        <p:spPr>
          <a:xfrm>
            <a:off x="6179906" y="3554799"/>
            <a:ext cx="5537770" cy="646331"/>
          </a:xfrm>
          <a:prstGeom prst="rect">
            <a:avLst/>
          </a:prstGeom>
          <a:noFill/>
        </p:spPr>
        <p:txBody>
          <a:bodyPr wrap="square" rtlCol="0">
            <a:spAutoFit/>
          </a:bodyPr>
          <a:lstStyle/>
          <a:p>
            <a:r>
              <a:rPr lang="en-US" altLang="zh-CN" dirty="0"/>
              <a:t>If Receiver 1 can fail permanently at any time, how can Receiver 2 know whether it has delivered M or not?</a:t>
            </a:r>
            <a:endParaRPr lang="zh-CN" altLang="en-US" dirty="0"/>
          </a:p>
        </p:txBody>
      </p:sp>
      <p:sp>
        <p:nvSpPr>
          <p:cNvPr id="24" name="内容占位符 2">
            <a:extLst>
              <a:ext uri="{FF2B5EF4-FFF2-40B4-BE49-F238E27FC236}">
                <a16:creationId xmlns:a16="http://schemas.microsoft.com/office/drawing/2014/main" id="{41A30CD3-B55A-43B7-B189-70C97E912D59}"/>
              </a:ext>
            </a:extLst>
          </p:cNvPr>
          <p:cNvSpPr txBox="1">
            <a:spLocks/>
          </p:cNvSpPr>
          <p:nvPr/>
        </p:nvSpPr>
        <p:spPr>
          <a:xfrm>
            <a:off x="837343" y="2111280"/>
            <a:ext cx="5257800" cy="1647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Approach of existing fault tolerant systems: Replication!</a:t>
            </a:r>
          </a:p>
          <a:p>
            <a:r>
              <a:rPr lang="en-US" altLang="zh-CN" sz="2400" dirty="0" err="1"/>
              <a:t>Paxos</a:t>
            </a:r>
            <a:r>
              <a:rPr lang="en-US" altLang="zh-CN" sz="2400" dirty="0"/>
              <a:t> tolerates </a:t>
            </a:r>
            <a:r>
              <a:rPr lang="en-US" altLang="zh-CN" sz="2400" b="1" dirty="0"/>
              <a:t>f</a:t>
            </a:r>
            <a:r>
              <a:rPr lang="en-US" altLang="zh-CN" sz="2400" dirty="0"/>
              <a:t> failures with </a:t>
            </a:r>
            <a:r>
              <a:rPr lang="en-US" altLang="zh-CN" sz="2400" b="1" dirty="0"/>
              <a:t>2f+1</a:t>
            </a:r>
            <a:r>
              <a:rPr lang="en-US" altLang="zh-CN" sz="2400" dirty="0"/>
              <a:t> replicas.</a:t>
            </a:r>
          </a:p>
        </p:txBody>
      </p:sp>
      <p:sp>
        <p:nvSpPr>
          <p:cNvPr id="25" name="内容占位符 2">
            <a:extLst>
              <a:ext uri="{FF2B5EF4-FFF2-40B4-BE49-F238E27FC236}">
                <a16:creationId xmlns:a16="http://schemas.microsoft.com/office/drawing/2014/main" id="{E7E2AB37-5341-4253-957F-5CCBBF0B27C8}"/>
              </a:ext>
            </a:extLst>
          </p:cNvPr>
          <p:cNvSpPr txBox="1">
            <a:spLocks/>
          </p:cNvSpPr>
          <p:nvPr/>
        </p:nvSpPr>
        <p:spPr>
          <a:xfrm>
            <a:off x="837343" y="3840934"/>
            <a:ext cx="5257800" cy="1886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Replicating every message has too much overhead.</a:t>
            </a:r>
          </a:p>
          <a:p>
            <a:r>
              <a:rPr lang="en-US" altLang="zh-CN" sz="2400" dirty="0"/>
              <a:t>So, 1Pipe offers restricted failure atomicity with a mechanism to invoke the application on failures.</a:t>
            </a:r>
          </a:p>
        </p:txBody>
      </p:sp>
      <p:sp>
        <p:nvSpPr>
          <p:cNvPr id="26" name="内容占位符 2">
            <a:extLst>
              <a:ext uri="{FF2B5EF4-FFF2-40B4-BE49-F238E27FC236}">
                <a16:creationId xmlns:a16="http://schemas.microsoft.com/office/drawing/2014/main" id="{1BC887D3-0380-4D5E-9E6A-F808E4B55933}"/>
              </a:ext>
            </a:extLst>
          </p:cNvPr>
          <p:cNvSpPr txBox="1">
            <a:spLocks/>
          </p:cNvSpPr>
          <p:nvPr/>
        </p:nvSpPr>
        <p:spPr>
          <a:xfrm>
            <a:off x="826213" y="5949573"/>
            <a:ext cx="10798139" cy="858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Design principle: optimize for the normal case because data center is mostly reliable.</a:t>
            </a:r>
          </a:p>
        </p:txBody>
      </p:sp>
    </p:spTree>
    <p:extLst>
      <p:ext uri="{BB962C8B-B14F-4D97-AF65-F5344CB8AC3E}">
        <p14:creationId xmlns:p14="http://schemas.microsoft.com/office/powerpoint/2010/main" val="328928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b="1" dirty="0">
                <a:solidFill>
                  <a:srgbClr val="FF0000"/>
                </a:solidFill>
              </a:rPr>
              <a:t>Design</a:t>
            </a:r>
          </a:p>
          <a:p>
            <a:pPr lvl="1"/>
            <a:r>
              <a:rPr lang="en-US" altLang="zh-CN" dirty="0"/>
              <a:t>Implementation</a:t>
            </a:r>
          </a:p>
          <a:p>
            <a:pPr lvl="1"/>
            <a:r>
              <a:rPr lang="en-US" altLang="zh-CN" dirty="0"/>
              <a:t>Evaluation</a:t>
            </a:r>
          </a:p>
          <a:p>
            <a:pPr lvl="1"/>
            <a:r>
              <a:rPr lang="en-US" altLang="zh-CN" dirty="0"/>
              <a:t>Case Study</a:t>
            </a:r>
          </a:p>
          <a:p>
            <a:pPr lvl="1"/>
            <a:r>
              <a:rPr lang="en-US" altLang="zh-CN" dirty="0"/>
              <a:t>Discussion</a:t>
            </a:r>
          </a:p>
          <a:p>
            <a:r>
              <a:rPr lang="en-US" altLang="zh-CN" dirty="0"/>
              <a:t>Open Questions</a:t>
            </a:r>
            <a:endParaRPr lang="zh-CN" altLang="en-US" dirty="0"/>
          </a:p>
        </p:txBody>
      </p:sp>
    </p:spTree>
    <p:extLst>
      <p:ext uri="{BB962C8B-B14F-4D97-AF65-F5344CB8AC3E}">
        <p14:creationId xmlns:p14="http://schemas.microsoft.com/office/powerpoint/2010/main" val="322764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5D375-C831-4FC9-9514-F1E6A36A04DF}"/>
              </a:ext>
            </a:extLst>
          </p:cNvPr>
          <p:cNvSpPr>
            <a:spLocks noGrp="1"/>
          </p:cNvSpPr>
          <p:nvPr>
            <p:ph type="title"/>
          </p:nvPr>
        </p:nvSpPr>
        <p:spPr/>
        <p:txBody>
          <a:bodyPr>
            <a:normAutofit/>
          </a:bodyPr>
          <a:lstStyle/>
          <a:p>
            <a:r>
              <a:rPr lang="en-US" altLang="zh-CN" sz="3600" dirty="0"/>
              <a:t>Strawman 1: Centralized Sequencer (Eris, SOSP’17)</a:t>
            </a:r>
            <a:endParaRPr lang="zh-CN" altLang="en-US" sz="3600" dirty="0"/>
          </a:p>
        </p:txBody>
      </p:sp>
      <p:sp>
        <p:nvSpPr>
          <p:cNvPr id="41" name="矩形 40">
            <a:extLst>
              <a:ext uri="{FF2B5EF4-FFF2-40B4-BE49-F238E27FC236}">
                <a16:creationId xmlns:a16="http://schemas.microsoft.com/office/drawing/2014/main" id="{C9ADFB2A-CEE6-49B5-AD39-6C116911377E}"/>
              </a:ext>
            </a:extLst>
          </p:cNvPr>
          <p:cNvSpPr/>
          <p:nvPr/>
        </p:nvSpPr>
        <p:spPr>
          <a:xfrm>
            <a:off x="883578" y="2534157"/>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42" name="矩形 41">
            <a:extLst>
              <a:ext uri="{FF2B5EF4-FFF2-40B4-BE49-F238E27FC236}">
                <a16:creationId xmlns:a16="http://schemas.microsoft.com/office/drawing/2014/main" id="{4E93592E-191F-44A5-9B99-202C4891FCF1}"/>
              </a:ext>
            </a:extLst>
          </p:cNvPr>
          <p:cNvSpPr/>
          <p:nvPr/>
        </p:nvSpPr>
        <p:spPr>
          <a:xfrm>
            <a:off x="883578" y="3411874"/>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43" name="矩形 42">
            <a:extLst>
              <a:ext uri="{FF2B5EF4-FFF2-40B4-BE49-F238E27FC236}">
                <a16:creationId xmlns:a16="http://schemas.microsoft.com/office/drawing/2014/main" id="{C8B72861-B6FC-4EC4-90B1-02D481C3F2BD}"/>
              </a:ext>
            </a:extLst>
          </p:cNvPr>
          <p:cNvSpPr/>
          <p:nvPr/>
        </p:nvSpPr>
        <p:spPr>
          <a:xfrm>
            <a:off x="3829691" y="3094095"/>
            <a:ext cx="2508607" cy="11954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Programmable Switch (Sequencer)</a:t>
            </a:r>
            <a:endParaRPr lang="zh-CN" altLang="en-US" dirty="0"/>
          </a:p>
        </p:txBody>
      </p:sp>
      <p:sp>
        <p:nvSpPr>
          <p:cNvPr id="44" name="矩形 43">
            <a:extLst>
              <a:ext uri="{FF2B5EF4-FFF2-40B4-BE49-F238E27FC236}">
                <a16:creationId xmlns:a16="http://schemas.microsoft.com/office/drawing/2014/main" id="{E371EBBF-6354-464B-B249-D41709E56932}"/>
              </a:ext>
            </a:extLst>
          </p:cNvPr>
          <p:cNvSpPr/>
          <p:nvPr/>
        </p:nvSpPr>
        <p:spPr>
          <a:xfrm>
            <a:off x="883578" y="4289591"/>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cxnSp>
        <p:nvCxnSpPr>
          <p:cNvPr id="45" name="直接箭头连接符 44">
            <a:extLst>
              <a:ext uri="{FF2B5EF4-FFF2-40B4-BE49-F238E27FC236}">
                <a16:creationId xmlns:a16="http://schemas.microsoft.com/office/drawing/2014/main" id="{EF55D5DE-6936-41FC-9498-E4CC672F2B89}"/>
              </a:ext>
            </a:extLst>
          </p:cNvPr>
          <p:cNvCxnSpPr>
            <a:cxnSpLocks/>
            <a:stCxn id="41" idx="3"/>
            <a:endCxn id="43" idx="1"/>
          </p:cNvCxnSpPr>
          <p:nvPr/>
        </p:nvCxnSpPr>
        <p:spPr>
          <a:xfrm>
            <a:off x="2188396" y="2814128"/>
            <a:ext cx="1641295" cy="8777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6E7B9A6C-C566-4191-86C9-56EB52BF737E}"/>
              </a:ext>
            </a:extLst>
          </p:cNvPr>
          <p:cNvCxnSpPr>
            <a:cxnSpLocks/>
            <a:stCxn id="42" idx="3"/>
            <a:endCxn id="43" idx="1"/>
          </p:cNvCxnSpPr>
          <p:nvPr/>
        </p:nvCxnSpPr>
        <p:spPr>
          <a:xfrm flipV="1">
            <a:off x="2188396" y="3691840"/>
            <a:ext cx="1641295" cy="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20B528C3-F584-4DF3-A5FF-E7DFC426D7D2}"/>
              </a:ext>
            </a:extLst>
          </p:cNvPr>
          <p:cNvCxnSpPr>
            <a:cxnSpLocks/>
            <a:stCxn id="44" idx="3"/>
            <a:endCxn id="43" idx="1"/>
          </p:cNvCxnSpPr>
          <p:nvPr/>
        </p:nvCxnSpPr>
        <p:spPr>
          <a:xfrm flipV="1">
            <a:off x="2188396" y="3691840"/>
            <a:ext cx="1641295" cy="877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CCE86EA9-DCDC-44A6-80E0-F198C3053082}"/>
              </a:ext>
            </a:extLst>
          </p:cNvPr>
          <p:cNvSpPr/>
          <p:nvPr/>
        </p:nvSpPr>
        <p:spPr>
          <a:xfrm>
            <a:off x="7246706" y="2216384"/>
            <a:ext cx="1641294"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49" name="矩形 48">
            <a:extLst>
              <a:ext uri="{FF2B5EF4-FFF2-40B4-BE49-F238E27FC236}">
                <a16:creationId xmlns:a16="http://schemas.microsoft.com/office/drawing/2014/main" id="{13B37314-4874-4CAA-8E6C-3C3A8D70DDBB}"/>
              </a:ext>
            </a:extLst>
          </p:cNvPr>
          <p:cNvSpPr/>
          <p:nvPr/>
        </p:nvSpPr>
        <p:spPr>
          <a:xfrm>
            <a:off x="9113174" y="2219216"/>
            <a:ext cx="506858" cy="87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50" name="矩形 49">
            <a:extLst>
              <a:ext uri="{FF2B5EF4-FFF2-40B4-BE49-F238E27FC236}">
                <a16:creationId xmlns:a16="http://schemas.microsoft.com/office/drawing/2014/main" id="{8EEA93E7-3095-49AD-9B0E-1101B42FD51D}"/>
              </a:ext>
            </a:extLst>
          </p:cNvPr>
          <p:cNvSpPr/>
          <p:nvPr/>
        </p:nvSpPr>
        <p:spPr>
          <a:xfrm>
            <a:off x="9113173" y="3246672"/>
            <a:ext cx="506857" cy="874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51" name="矩形 50">
            <a:extLst>
              <a:ext uri="{FF2B5EF4-FFF2-40B4-BE49-F238E27FC236}">
                <a16:creationId xmlns:a16="http://schemas.microsoft.com/office/drawing/2014/main" id="{860B6860-3C55-4893-AB66-060957D434BF}"/>
              </a:ext>
            </a:extLst>
          </p:cNvPr>
          <p:cNvSpPr/>
          <p:nvPr/>
        </p:nvSpPr>
        <p:spPr>
          <a:xfrm>
            <a:off x="9800274" y="2217233"/>
            <a:ext cx="506858" cy="87487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A2</a:t>
            </a:r>
          </a:p>
          <a:p>
            <a:pPr algn="ctr"/>
            <a:r>
              <a:rPr lang="en-US" altLang="zh-CN" dirty="0"/>
              <a:t>B2</a:t>
            </a:r>
          </a:p>
        </p:txBody>
      </p:sp>
      <p:sp>
        <p:nvSpPr>
          <p:cNvPr id="52" name="矩形 51">
            <a:extLst>
              <a:ext uri="{FF2B5EF4-FFF2-40B4-BE49-F238E27FC236}">
                <a16:creationId xmlns:a16="http://schemas.microsoft.com/office/drawing/2014/main" id="{F101618A-513A-4899-AE37-6126D4DCAF63}"/>
              </a:ext>
            </a:extLst>
          </p:cNvPr>
          <p:cNvSpPr/>
          <p:nvPr/>
        </p:nvSpPr>
        <p:spPr>
          <a:xfrm>
            <a:off x="2331823" y="2613599"/>
            <a:ext cx="626725"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ABC</a:t>
            </a:r>
            <a:endParaRPr lang="zh-CN" altLang="en-US" dirty="0"/>
          </a:p>
        </p:txBody>
      </p:sp>
      <p:sp>
        <p:nvSpPr>
          <p:cNvPr id="53" name="矩形 52">
            <a:extLst>
              <a:ext uri="{FF2B5EF4-FFF2-40B4-BE49-F238E27FC236}">
                <a16:creationId xmlns:a16="http://schemas.microsoft.com/office/drawing/2014/main" id="{B5D0B2CA-C986-4F2F-B9E8-19CA3B3768C7}"/>
              </a:ext>
            </a:extLst>
          </p:cNvPr>
          <p:cNvSpPr/>
          <p:nvPr/>
        </p:nvSpPr>
        <p:spPr>
          <a:xfrm>
            <a:off x="2321103" y="3411871"/>
            <a:ext cx="554394"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a:t>
            </a:r>
            <a:endParaRPr lang="zh-CN" altLang="en-US" dirty="0"/>
          </a:p>
        </p:txBody>
      </p:sp>
      <p:sp>
        <p:nvSpPr>
          <p:cNvPr id="54" name="矩形 53">
            <a:extLst>
              <a:ext uri="{FF2B5EF4-FFF2-40B4-BE49-F238E27FC236}">
                <a16:creationId xmlns:a16="http://schemas.microsoft.com/office/drawing/2014/main" id="{0EF0B71D-E965-49EA-813C-364D162E6ECA}"/>
              </a:ext>
            </a:extLst>
          </p:cNvPr>
          <p:cNvSpPr/>
          <p:nvPr/>
        </p:nvSpPr>
        <p:spPr>
          <a:xfrm>
            <a:off x="2321103" y="4159865"/>
            <a:ext cx="554394"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BC</a:t>
            </a:r>
            <a:endParaRPr lang="zh-CN" altLang="en-US" dirty="0"/>
          </a:p>
        </p:txBody>
      </p:sp>
      <p:cxnSp>
        <p:nvCxnSpPr>
          <p:cNvPr id="55" name="直接箭头连接符 54">
            <a:extLst>
              <a:ext uri="{FF2B5EF4-FFF2-40B4-BE49-F238E27FC236}">
                <a16:creationId xmlns:a16="http://schemas.microsoft.com/office/drawing/2014/main" id="{78672A3D-8964-4F54-B772-B5C7075080A5}"/>
              </a:ext>
            </a:extLst>
          </p:cNvPr>
          <p:cNvCxnSpPr>
            <a:cxnSpLocks/>
            <a:stCxn id="43" idx="3"/>
            <a:endCxn id="48" idx="1"/>
          </p:cNvCxnSpPr>
          <p:nvPr/>
        </p:nvCxnSpPr>
        <p:spPr>
          <a:xfrm flipV="1">
            <a:off x="6338298" y="2655240"/>
            <a:ext cx="908408" cy="1036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矩形 55">
            <a:extLst>
              <a:ext uri="{FF2B5EF4-FFF2-40B4-BE49-F238E27FC236}">
                <a16:creationId xmlns:a16="http://schemas.microsoft.com/office/drawing/2014/main" id="{67940EC2-63EB-4EFC-B065-FA0CDB07F45F}"/>
              </a:ext>
            </a:extLst>
          </p:cNvPr>
          <p:cNvSpPr/>
          <p:nvPr/>
        </p:nvSpPr>
        <p:spPr>
          <a:xfrm>
            <a:off x="10508728" y="3246672"/>
            <a:ext cx="506856" cy="8748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B3</a:t>
            </a:r>
          </a:p>
          <a:p>
            <a:pPr algn="ctr"/>
            <a:r>
              <a:rPr lang="en-US" altLang="zh-CN" dirty="0"/>
              <a:t>C2</a:t>
            </a:r>
            <a:endParaRPr lang="zh-CN" altLang="en-US" dirty="0"/>
          </a:p>
        </p:txBody>
      </p:sp>
      <p:sp>
        <p:nvSpPr>
          <p:cNvPr id="57" name="矩形 56">
            <a:extLst>
              <a:ext uri="{FF2B5EF4-FFF2-40B4-BE49-F238E27FC236}">
                <a16:creationId xmlns:a16="http://schemas.microsoft.com/office/drawing/2014/main" id="{F3500B52-A70C-4974-B25F-B0E628A80DEA}"/>
              </a:ext>
            </a:extLst>
          </p:cNvPr>
          <p:cNvSpPr/>
          <p:nvPr/>
        </p:nvSpPr>
        <p:spPr>
          <a:xfrm>
            <a:off x="10508728" y="4292230"/>
            <a:ext cx="506856" cy="8596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B3</a:t>
            </a:r>
          </a:p>
          <a:p>
            <a:pPr algn="ctr"/>
            <a:r>
              <a:rPr lang="en-US" altLang="zh-CN" dirty="0"/>
              <a:t>C2</a:t>
            </a:r>
            <a:endParaRPr lang="zh-CN" altLang="en-US" dirty="0"/>
          </a:p>
        </p:txBody>
      </p:sp>
      <p:cxnSp>
        <p:nvCxnSpPr>
          <p:cNvPr id="58" name="直接箭头连接符 57">
            <a:extLst>
              <a:ext uri="{FF2B5EF4-FFF2-40B4-BE49-F238E27FC236}">
                <a16:creationId xmlns:a16="http://schemas.microsoft.com/office/drawing/2014/main" id="{3D421285-438A-452B-890D-359BCAE45A53}"/>
              </a:ext>
            </a:extLst>
          </p:cNvPr>
          <p:cNvCxnSpPr>
            <a:cxnSpLocks/>
            <a:stCxn id="43" idx="3"/>
            <a:endCxn id="63" idx="1"/>
          </p:cNvCxnSpPr>
          <p:nvPr/>
        </p:nvCxnSpPr>
        <p:spPr>
          <a:xfrm flipV="1">
            <a:off x="6338298" y="3685528"/>
            <a:ext cx="905838" cy="6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直接箭头连接符 58">
            <a:extLst>
              <a:ext uri="{FF2B5EF4-FFF2-40B4-BE49-F238E27FC236}">
                <a16:creationId xmlns:a16="http://schemas.microsoft.com/office/drawing/2014/main" id="{3A212E2D-D1F5-4A55-ADDE-7239B2D3EFFB}"/>
              </a:ext>
            </a:extLst>
          </p:cNvPr>
          <p:cNvCxnSpPr>
            <a:cxnSpLocks/>
            <a:stCxn id="43" idx="3"/>
            <a:endCxn id="69" idx="1"/>
          </p:cNvCxnSpPr>
          <p:nvPr/>
        </p:nvCxnSpPr>
        <p:spPr>
          <a:xfrm>
            <a:off x="6338298" y="3691840"/>
            <a:ext cx="908407" cy="1028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矩形 59">
            <a:extLst>
              <a:ext uri="{FF2B5EF4-FFF2-40B4-BE49-F238E27FC236}">
                <a16:creationId xmlns:a16="http://schemas.microsoft.com/office/drawing/2014/main" id="{5CCFD2A6-43B7-4E02-BC48-2E3DA1CB1ADD}"/>
              </a:ext>
            </a:extLst>
          </p:cNvPr>
          <p:cNvSpPr/>
          <p:nvPr/>
        </p:nvSpPr>
        <p:spPr>
          <a:xfrm>
            <a:off x="9810951" y="3246672"/>
            <a:ext cx="506856" cy="874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solidFill>
            </a:endParaRPr>
          </a:p>
        </p:txBody>
      </p:sp>
      <p:sp>
        <p:nvSpPr>
          <p:cNvPr id="61" name="文本框 60">
            <a:extLst>
              <a:ext uri="{FF2B5EF4-FFF2-40B4-BE49-F238E27FC236}">
                <a16:creationId xmlns:a16="http://schemas.microsoft.com/office/drawing/2014/main" id="{CBBD942D-7922-4EE6-BE6B-23C9FCF57FA6}"/>
              </a:ext>
            </a:extLst>
          </p:cNvPr>
          <p:cNvSpPr txBox="1"/>
          <p:nvPr/>
        </p:nvSpPr>
        <p:spPr>
          <a:xfrm rot="5400000">
            <a:off x="9676852" y="3514834"/>
            <a:ext cx="775054" cy="338554"/>
          </a:xfrm>
          <a:prstGeom prst="rect">
            <a:avLst/>
          </a:prstGeom>
          <a:noFill/>
        </p:spPr>
        <p:txBody>
          <a:bodyPr wrap="square" rtlCol="0">
            <a:spAutoFit/>
          </a:bodyPr>
          <a:lstStyle/>
          <a:p>
            <a:r>
              <a:rPr lang="en-US" altLang="zh-CN" sz="1600" b="1" dirty="0"/>
              <a:t>DROP</a:t>
            </a:r>
            <a:endParaRPr lang="zh-CN" altLang="en-US" sz="1600" b="1" dirty="0"/>
          </a:p>
        </p:txBody>
      </p:sp>
      <p:sp>
        <p:nvSpPr>
          <p:cNvPr id="62" name="矩形 61">
            <a:extLst>
              <a:ext uri="{FF2B5EF4-FFF2-40B4-BE49-F238E27FC236}">
                <a16:creationId xmlns:a16="http://schemas.microsoft.com/office/drawing/2014/main" id="{E18F319D-D65B-4E29-90E5-AF2EE9DA55C5}"/>
              </a:ext>
            </a:extLst>
          </p:cNvPr>
          <p:cNvSpPr/>
          <p:nvPr/>
        </p:nvSpPr>
        <p:spPr>
          <a:xfrm>
            <a:off x="4020619" y="3836241"/>
            <a:ext cx="2144731" cy="395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Counter: A2 B3 C2</a:t>
            </a:r>
            <a:endParaRPr lang="zh-CN" altLang="en-US" dirty="0"/>
          </a:p>
        </p:txBody>
      </p:sp>
      <p:sp>
        <p:nvSpPr>
          <p:cNvPr id="63" name="矩形 62">
            <a:extLst>
              <a:ext uri="{FF2B5EF4-FFF2-40B4-BE49-F238E27FC236}">
                <a16:creationId xmlns:a16="http://schemas.microsoft.com/office/drawing/2014/main" id="{06953415-7B26-4203-AA9E-B69D0798B1E9}"/>
              </a:ext>
            </a:extLst>
          </p:cNvPr>
          <p:cNvSpPr/>
          <p:nvPr/>
        </p:nvSpPr>
        <p:spPr>
          <a:xfrm>
            <a:off x="7244136" y="3246672"/>
            <a:ext cx="1641293"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sp>
        <p:nvSpPr>
          <p:cNvPr id="64" name="矩形 63">
            <a:extLst>
              <a:ext uri="{FF2B5EF4-FFF2-40B4-BE49-F238E27FC236}">
                <a16:creationId xmlns:a16="http://schemas.microsoft.com/office/drawing/2014/main" id="{D1F9A7F3-FF25-4525-8D39-2E9DBBC66487}"/>
              </a:ext>
            </a:extLst>
          </p:cNvPr>
          <p:cNvSpPr/>
          <p:nvPr/>
        </p:nvSpPr>
        <p:spPr>
          <a:xfrm>
            <a:off x="9113172" y="4274128"/>
            <a:ext cx="506857" cy="877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A1</a:t>
            </a:r>
          </a:p>
          <a:p>
            <a:pPr algn="ctr"/>
            <a:r>
              <a:rPr lang="en-US" altLang="zh-CN" dirty="0"/>
              <a:t>B1</a:t>
            </a:r>
          </a:p>
          <a:p>
            <a:pPr algn="ctr"/>
            <a:r>
              <a:rPr lang="en-US" altLang="zh-CN" dirty="0"/>
              <a:t>C1</a:t>
            </a:r>
            <a:endParaRPr lang="zh-CN" altLang="en-US" dirty="0"/>
          </a:p>
        </p:txBody>
      </p:sp>
      <p:sp>
        <p:nvSpPr>
          <p:cNvPr id="65" name="椭圆 64">
            <a:extLst>
              <a:ext uri="{FF2B5EF4-FFF2-40B4-BE49-F238E27FC236}">
                <a16:creationId xmlns:a16="http://schemas.microsoft.com/office/drawing/2014/main" id="{144F9903-F2FF-47AB-9491-8CCFC5B3CB12}"/>
              </a:ext>
            </a:extLst>
          </p:cNvPr>
          <p:cNvSpPr/>
          <p:nvPr/>
        </p:nvSpPr>
        <p:spPr>
          <a:xfrm>
            <a:off x="9047371" y="3531982"/>
            <a:ext cx="614733" cy="3019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F623C7F6-149B-4BA8-8766-B591FE99923F}"/>
              </a:ext>
            </a:extLst>
          </p:cNvPr>
          <p:cNvSpPr/>
          <p:nvPr/>
        </p:nvSpPr>
        <p:spPr>
          <a:xfrm>
            <a:off x="10454789" y="3389908"/>
            <a:ext cx="614733" cy="30193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964E30E9-2F52-4C1C-8939-70B2A7CA056A}"/>
              </a:ext>
            </a:extLst>
          </p:cNvPr>
          <p:cNvSpPr/>
          <p:nvPr/>
        </p:nvSpPr>
        <p:spPr>
          <a:xfrm>
            <a:off x="7246705" y="4289584"/>
            <a:ext cx="1638723" cy="8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C</a:t>
            </a:r>
            <a:endParaRPr lang="zh-CN" altLang="en-US" b="1" dirty="0">
              <a:solidFill>
                <a:schemeClr val="tx1"/>
              </a:solidFill>
            </a:endParaRPr>
          </a:p>
        </p:txBody>
      </p:sp>
    </p:spTree>
    <p:extLst>
      <p:ext uri="{BB962C8B-B14F-4D97-AF65-F5344CB8AC3E}">
        <p14:creationId xmlns:p14="http://schemas.microsoft.com/office/powerpoint/2010/main" val="168478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5D375-C831-4FC9-9514-F1E6A36A04DF}"/>
              </a:ext>
            </a:extLst>
          </p:cNvPr>
          <p:cNvSpPr>
            <a:spLocks noGrp="1"/>
          </p:cNvSpPr>
          <p:nvPr>
            <p:ph type="title"/>
          </p:nvPr>
        </p:nvSpPr>
        <p:spPr/>
        <p:txBody>
          <a:bodyPr>
            <a:normAutofit/>
          </a:bodyPr>
          <a:lstStyle/>
          <a:p>
            <a:r>
              <a:rPr lang="en-US" altLang="zh-CN" sz="4000" dirty="0"/>
              <a:t>Strawman 2: Vector Timestamp</a:t>
            </a:r>
            <a:endParaRPr lang="zh-CN" altLang="en-US" sz="4000" dirty="0"/>
          </a:p>
        </p:txBody>
      </p:sp>
      <p:sp>
        <p:nvSpPr>
          <p:cNvPr id="12" name="矩形 11">
            <a:extLst>
              <a:ext uri="{FF2B5EF4-FFF2-40B4-BE49-F238E27FC236}">
                <a16:creationId xmlns:a16="http://schemas.microsoft.com/office/drawing/2014/main" id="{57D2E29E-B162-469B-85D9-75B789993EA0}"/>
              </a:ext>
            </a:extLst>
          </p:cNvPr>
          <p:cNvSpPr/>
          <p:nvPr/>
        </p:nvSpPr>
        <p:spPr>
          <a:xfrm>
            <a:off x="883578" y="1927985"/>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a:t>
            </a:r>
            <a:r>
              <a:rPr lang="en-US" altLang="zh-CN" b="1" dirty="0">
                <a:solidFill>
                  <a:schemeClr val="tx1"/>
                </a:solidFill>
              </a:rPr>
              <a:t>X</a:t>
            </a:r>
            <a:endParaRPr lang="zh-CN" altLang="en-US" b="1" dirty="0">
              <a:solidFill>
                <a:schemeClr val="tx1"/>
              </a:solidFill>
            </a:endParaRPr>
          </a:p>
        </p:txBody>
      </p:sp>
      <p:sp>
        <p:nvSpPr>
          <p:cNvPr id="13" name="矩形 12">
            <a:extLst>
              <a:ext uri="{FF2B5EF4-FFF2-40B4-BE49-F238E27FC236}">
                <a16:creationId xmlns:a16="http://schemas.microsoft.com/office/drawing/2014/main" id="{7CCB99CF-A1DC-4F47-9AA5-82979234A72E}"/>
              </a:ext>
            </a:extLst>
          </p:cNvPr>
          <p:cNvSpPr/>
          <p:nvPr/>
        </p:nvSpPr>
        <p:spPr>
          <a:xfrm>
            <a:off x="883578" y="2805702"/>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a:t>
            </a:r>
            <a:r>
              <a:rPr lang="en-US" altLang="zh-CN" b="1" dirty="0">
                <a:solidFill>
                  <a:schemeClr val="tx1"/>
                </a:solidFill>
              </a:rPr>
              <a:t>Y</a:t>
            </a:r>
            <a:endParaRPr lang="zh-CN" altLang="en-US" b="1" dirty="0">
              <a:solidFill>
                <a:schemeClr val="tx1"/>
              </a:solidFill>
            </a:endParaRPr>
          </a:p>
        </p:txBody>
      </p:sp>
      <p:sp>
        <p:nvSpPr>
          <p:cNvPr id="14" name="矩形 13">
            <a:extLst>
              <a:ext uri="{FF2B5EF4-FFF2-40B4-BE49-F238E27FC236}">
                <a16:creationId xmlns:a16="http://schemas.microsoft.com/office/drawing/2014/main" id="{894B0E44-B46E-4A36-9733-0D397A63A302}"/>
              </a:ext>
            </a:extLst>
          </p:cNvPr>
          <p:cNvSpPr/>
          <p:nvPr/>
        </p:nvSpPr>
        <p:spPr>
          <a:xfrm>
            <a:off x="883578" y="3683419"/>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a:t>
            </a:r>
            <a:r>
              <a:rPr lang="en-US" altLang="zh-CN" b="1" dirty="0">
                <a:solidFill>
                  <a:schemeClr val="tx1"/>
                </a:solidFill>
              </a:rPr>
              <a:t>Z</a:t>
            </a:r>
            <a:endParaRPr lang="zh-CN" altLang="en-US" b="1" dirty="0">
              <a:solidFill>
                <a:schemeClr val="tx1"/>
              </a:solidFill>
            </a:endParaRPr>
          </a:p>
        </p:txBody>
      </p:sp>
      <p:cxnSp>
        <p:nvCxnSpPr>
          <p:cNvPr id="15" name="直接箭头连接符 14">
            <a:extLst>
              <a:ext uri="{FF2B5EF4-FFF2-40B4-BE49-F238E27FC236}">
                <a16:creationId xmlns:a16="http://schemas.microsoft.com/office/drawing/2014/main" id="{6F95E597-2D8B-4D9A-9B5E-B967FCE9F377}"/>
              </a:ext>
            </a:extLst>
          </p:cNvPr>
          <p:cNvCxnSpPr>
            <a:cxnSpLocks/>
            <a:stCxn id="12" idx="3"/>
            <a:endCxn id="21" idx="1"/>
          </p:cNvCxnSpPr>
          <p:nvPr/>
        </p:nvCxnSpPr>
        <p:spPr>
          <a:xfrm>
            <a:off x="2188396" y="2207956"/>
            <a:ext cx="2104493" cy="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D66DF4B-1048-405D-9468-C920EE0BED55}"/>
              </a:ext>
            </a:extLst>
          </p:cNvPr>
          <p:cNvCxnSpPr>
            <a:cxnSpLocks/>
            <a:stCxn id="13" idx="3"/>
            <a:endCxn id="21" idx="1"/>
          </p:cNvCxnSpPr>
          <p:nvPr/>
        </p:nvCxnSpPr>
        <p:spPr>
          <a:xfrm flipV="1">
            <a:off x="2188396" y="2208468"/>
            <a:ext cx="2104493" cy="877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6925481D-85BF-45ED-B58D-6E83669EF54F}"/>
              </a:ext>
            </a:extLst>
          </p:cNvPr>
          <p:cNvCxnSpPr>
            <a:cxnSpLocks/>
            <a:stCxn id="14" idx="3"/>
            <a:endCxn id="21" idx="1"/>
          </p:cNvCxnSpPr>
          <p:nvPr/>
        </p:nvCxnSpPr>
        <p:spPr>
          <a:xfrm flipV="1">
            <a:off x="2188396" y="2208468"/>
            <a:ext cx="2104493" cy="1754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D4CF00C9-73D6-439C-8D34-7F03ABFC57AB}"/>
              </a:ext>
            </a:extLst>
          </p:cNvPr>
          <p:cNvSpPr/>
          <p:nvPr/>
        </p:nvSpPr>
        <p:spPr>
          <a:xfrm>
            <a:off x="4292889" y="1927985"/>
            <a:ext cx="1641294" cy="560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22" name="矩形 21">
            <a:extLst>
              <a:ext uri="{FF2B5EF4-FFF2-40B4-BE49-F238E27FC236}">
                <a16:creationId xmlns:a16="http://schemas.microsoft.com/office/drawing/2014/main" id="{B1211685-3944-4258-8E4B-80147CD00201}"/>
              </a:ext>
            </a:extLst>
          </p:cNvPr>
          <p:cNvSpPr/>
          <p:nvPr/>
        </p:nvSpPr>
        <p:spPr>
          <a:xfrm>
            <a:off x="4291604" y="2799710"/>
            <a:ext cx="1641293"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sp>
        <p:nvSpPr>
          <p:cNvPr id="23" name="矩形 22">
            <a:extLst>
              <a:ext uri="{FF2B5EF4-FFF2-40B4-BE49-F238E27FC236}">
                <a16:creationId xmlns:a16="http://schemas.microsoft.com/office/drawing/2014/main" id="{20DBC1C2-09AA-4A2E-ABCE-651F9410B3FE}"/>
              </a:ext>
            </a:extLst>
          </p:cNvPr>
          <p:cNvSpPr/>
          <p:nvPr/>
        </p:nvSpPr>
        <p:spPr>
          <a:xfrm>
            <a:off x="4291604" y="3683412"/>
            <a:ext cx="1638723" cy="5539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C</a:t>
            </a:r>
            <a:endParaRPr lang="zh-CN" altLang="en-US" b="1" dirty="0">
              <a:solidFill>
                <a:schemeClr val="tx1"/>
              </a:solidFill>
            </a:endParaRPr>
          </a:p>
        </p:txBody>
      </p:sp>
      <p:cxnSp>
        <p:nvCxnSpPr>
          <p:cNvPr id="24" name="直接箭头连接符 23">
            <a:extLst>
              <a:ext uri="{FF2B5EF4-FFF2-40B4-BE49-F238E27FC236}">
                <a16:creationId xmlns:a16="http://schemas.microsoft.com/office/drawing/2014/main" id="{C0D7F229-3613-4DE0-AD6B-0EF0BAB66E84}"/>
              </a:ext>
            </a:extLst>
          </p:cNvPr>
          <p:cNvCxnSpPr>
            <a:cxnSpLocks/>
            <a:stCxn id="12" idx="3"/>
            <a:endCxn id="22" idx="1"/>
          </p:cNvCxnSpPr>
          <p:nvPr/>
        </p:nvCxnSpPr>
        <p:spPr>
          <a:xfrm>
            <a:off x="2188396" y="2207956"/>
            <a:ext cx="2103208" cy="871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1A2C5690-D3B0-435F-A701-1C930E65851F}"/>
              </a:ext>
            </a:extLst>
          </p:cNvPr>
          <p:cNvCxnSpPr>
            <a:cxnSpLocks/>
            <a:stCxn id="12" idx="3"/>
            <a:endCxn id="23" idx="1"/>
          </p:cNvCxnSpPr>
          <p:nvPr/>
        </p:nvCxnSpPr>
        <p:spPr>
          <a:xfrm>
            <a:off x="2188396" y="2207956"/>
            <a:ext cx="2103208" cy="1752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5B469D69-7E3C-43E7-9481-6002CE3F53B0}"/>
              </a:ext>
            </a:extLst>
          </p:cNvPr>
          <p:cNvCxnSpPr>
            <a:cxnSpLocks/>
            <a:stCxn id="13" idx="3"/>
            <a:endCxn id="22" idx="1"/>
          </p:cNvCxnSpPr>
          <p:nvPr/>
        </p:nvCxnSpPr>
        <p:spPr>
          <a:xfrm flipV="1">
            <a:off x="2188396" y="3079681"/>
            <a:ext cx="2103208" cy="5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D46D0585-244D-4BC6-A0CE-B992C5C05CAB}"/>
              </a:ext>
            </a:extLst>
          </p:cNvPr>
          <p:cNvCxnSpPr>
            <a:cxnSpLocks/>
            <a:stCxn id="13" idx="3"/>
            <a:endCxn id="23" idx="1"/>
          </p:cNvCxnSpPr>
          <p:nvPr/>
        </p:nvCxnSpPr>
        <p:spPr>
          <a:xfrm>
            <a:off x="2188396" y="3085673"/>
            <a:ext cx="2103208" cy="874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FED89439-3155-4C41-AA82-72333B1CC347}"/>
              </a:ext>
            </a:extLst>
          </p:cNvPr>
          <p:cNvCxnSpPr>
            <a:cxnSpLocks/>
            <a:stCxn id="14" idx="3"/>
            <a:endCxn id="22" idx="1"/>
          </p:cNvCxnSpPr>
          <p:nvPr/>
        </p:nvCxnSpPr>
        <p:spPr>
          <a:xfrm flipV="1">
            <a:off x="2188396" y="3079681"/>
            <a:ext cx="2103208" cy="883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E254DB9B-315D-4269-9B9A-3FCB7E21089A}"/>
              </a:ext>
            </a:extLst>
          </p:cNvPr>
          <p:cNvCxnSpPr>
            <a:cxnSpLocks/>
            <a:stCxn id="14" idx="3"/>
            <a:endCxn id="23" idx="1"/>
          </p:cNvCxnSpPr>
          <p:nvPr/>
        </p:nvCxnSpPr>
        <p:spPr>
          <a:xfrm flipV="1">
            <a:off x="2188396" y="3960391"/>
            <a:ext cx="2103208" cy="29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19AD12D7-1CDC-4BB4-8EC7-B804EA4ACE98}"/>
              </a:ext>
            </a:extLst>
          </p:cNvPr>
          <p:cNvSpPr/>
          <p:nvPr/>
        </p:nvSpPr>
        <p:spPr>
          <a:xfrm>
            <a:off x="2290055" y="2061162"/>
            <a:ext cx="938758" cy="32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 ABC</a:t>
            </a:r>
            <a:endParaRPr lang="zh-CN" altLang="en-US" dirty="0"/>
          </a:p>
        </p:txBody>
      </p:sp>
      <p:sp>
        <p:nvSpPr>
          <p:cNvPr id="19" name="矩形 18">
            <a:extLst>
              <a:ext uri="{FF2B5EF4-FFF2-40B4-BE49-F238E27FC236}">
                <a16:creationId xmlns:a16="http://schemas.microsoft.com/office/drawing/2014/main" id="{5D987BCB-D64A-4F8F-8727-28DDF1335ED9}"/>
              </a:ext>
            </a:extLst>
          </p:cNvPr>
          <p:cNvSpPr/>
          <p:nvPr/>
        </p:nvSpPr>
        <p:spPr>
          <a:xfrm>
            <a:off x="2997901" y="2903079"/>
            <a:ext cx="798398" cy="32374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 AB</a:t>
            </a:r>
            <a:endParaRPr lang="zh-CN" altLang="en-US" dirty="0"/>
          </a:p>
        </p:txBody>
      </p:sp>
      <p:sp>
        <p:nvSpPr>
          <p:cNvPr id="20" name="矩形 19">
            <a:extLst>
              <a:ext uri="{FF2B5EF4-FFF2-40B4-BE49-F238E27FC236}">
                <a16:creationId xmlns:a16="http://schemas.microsoft.com/office/drawing/2014/main" id="{255FCC61-9AA1-4EE3-86DD-06D5F7361D37}"/>
              </a:ext>
            </a:extLst>
          </p:cNvPr>
          <p:cNvSpPr/>
          <p:nvPr/>
        </p:nvSpPr>
        <p:spPr>
          <a:xfrm>
            <a:off x="2287058" y="3734931"/>
            <a:ext cx="798398" cy="3175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1: BC</a:t>
            </a:r>
            <a:endParaRPr lang="zh-CN" altLang="en-US" dirty="0"/>
          </a:p>
        </p:txBody>
      </p:sp>
      <p:sp>
        <p:nvSpPr>
          <p:cNvPr id="84" name="矩形 83">
            <a:extLst>
              <a:ext uri="{FF2B5EF4-FFF2-40B4-BE49-F238E27FC236}">
                <a16:creationId xmlns:a16="http://schemas.microsoft.com/office/drawing/2014/main" id="{4F1E77B5-ADA7-442D-9110-D6192DEBA003}"/>
              </a:ext>
            </a:extLst>
          </p:cNvPr>
          <p:cNvSpPr/>
          <p:nvPr/>
        </p:nvSpPr>
        <p:spPr>
          <a:xfrm>
            <a:off x="8277523" y="1927985"/>
            <a:ext cx="1641294" cy="560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85" name="矩形 84">
            <a:extLst>
              <a:ext uri="{FF2B5EF4-FFF2-40B4-BE49-F238E27FC236}">
                <a16:creationId xmlns:a16="http://schemas.microsoft.com/office/drawing/2014/main" id="{B56DB56B-0D9D-4BCD-9BAC-FA34809E4F00}"/>
              </a:ext>
            </a:extLst>
          </p:cNvPr>
          <p:cNvSpPr/>
          <p:nvPr/>
        </p:nvSpPr>
        <p:spPr>
          <a:xfrm>
            <a:off x="8276238" y="2799710"/>
            <a:ext cx="1641293"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sp>
        <p:nvSpPr>
          <p:cNvPr id="86" name="矩形 85">
            <a:extLst>
              <a:ext uri="{FF2B5EF4-FFF2-40B4-BE49-F238E27FC236}">
                <a16:creationId xmlns:a16="http://schemas.microsoft.com/office/drawing/2014/main" id="{20943BF5-83D6-48C3-9CBC-04F0E0504327}"/>
              </a:ext>
            </a:extLst>
          </p:cNvPr>
          <p:cNvSpPr/>
          <p:nvPr/>
        </p:nvSpPr>
        <p:spPr>
          <a:xfrm>
            <a:off x="8276238" y="3683412"/>
            <a:ext cx="1638723" cy="5539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C</a:t>
            </a:r>
            <a:endParaRPr lang="zh-CN" altLang="en-US" b="1" dirty="0">
              <a:solidFill>
                <a:schemeClr val="tx1"/>
              </a:solidFill>
            </a:endParaRPr>
          </a:p>
        </p:txBody>
      </p:sp>
      <p:cxnSp>
        <p:nvCxnSpPr>
          <p:cNvPr id="87" name="直接箭头连接符 86">
            <a:extLst>
              <a:ext uri="{FF2B5EF4-FFF2-40B4-BE49-F238E27FC236}">
                <a16:creationId xmlns:a16="http://schemas.microsoft.com/office/drawing/2014/main" id="{F2BFDB06-E410-4CCA-97A3-64F3BA1FB3ED}"/>
              </a:ext>
            </a:extLst>
          </p:cNvPr>
          <p:cNvCxnSpPr>
            <a:cxnSpLocks/>
            <a:stCxn id="22" idx="3"/>
            <a:endCxn id="84" idx="1"/>
          </p:cNvCxnSpPr>
          <p:nvPr/>
        </p:nvCxnSpPr>
        <p:spPr>
          <a:xfrm flipV="1">
            <a:off x="5932897" y="2208468"/>
            <a:ext cx="2344626" cy="871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a:extLst>
              <a:ext uri="{FF2B5EF4-FFF2-40B4-BE49-F238E27FC236}">
                <a16:creationId xmlns:a16="http://schemas.microsoft.com/office/drawing/2014/main" id="{5B8B498A-7AA0-47B6-8D36-B7CC299D9C95}"/>
              </a:ext>
            </a:extLst>
          </p:cNvPr>
          <p:cNvCxnSpPr>
            <a:cxnSpLocks/>
            <a:stCxn id="21" idx="3"/>
            <a:endCxn id="85" idx="1"/>
          </p:cNvCxnSpPr>
          <p:nvPr/>
        </p:nvCxnSpPr>
        <p:spPr>
          <a:xfrm>
            <a:off x="5934183" y="2208468"/>
            <a:ext cx="2342055" cy="871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a:extLst>
              <a:ext uri="{FF2B5EF4-FFF2-40B4-BE49-F238E27FC236}">
                <a16:creationId xmlns:a16="http://schemas.microsoft.com/office/drawing/2014/main" id="{1B106BE6-760F-450A-9F4C-2BDCD3A05FF3}"/>
              </a:ext>
            </a:extLst>
          </p:cNvPr>
          <p:cNvCxnSpPr>
            <a:cxnSpLocks/>
            <a:stCxn id="21" idx="3"/>
            <a:endCxn id="86" idx="1"/>
          </p:cNvCxnSpPr>
          <p:nvPr/>
        </p:nvCxnSpPr>
        <p:spPr>
          <a:xfrm>
            <a:off x="5934183" y="2208468"/>
            <a:ext cx="2342055" cy="1751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直接箭头连接符 96">
            <a:extLst>
              <a:ext uri="{FF2B5EF4-FFF2-40B4-BE49-F238E27FC236}">
                <a16:creationId xmlns:a16="http://schemas.microsoft.com/office/drawing/2014/main" id="{8C221302-648F-467F-8E34-45A7156FC0AB}"/>
              </a:ext>
            </a:extLst>
          </p:cNvPr>
          <p:cNvCxnSpPr>
            <a:cxnSpLocks/>
            <a:stCxn id="22" idx="3"/>
            <a:endCxn id="86" idx="1"/>
          </p:cNvCxnSpPr>
          <p:nvPr/>
        </p:nvCxnSpPr>
        <p:spPr>
          <a:xfrm>
            <a:off x="5932897" y="3079681"/>
            <a:ext cx="2343341" cy="880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直接箭头连接符 99">
            <a:extLst>
              <a:ext uri="{FF2B5EF4-FFF2-40B4-BE49-F238E27FC236}">
                <a16:creationId xmlns:a16="http://schemas.microsoft.com/office/drawing/2014/main" id="{719C9BD6-7B41-4629-A446-D9A219B290BC}"/>
              </a:ext>
            </a:extLst>
          </p:cNvPr>
          <p:cNvCxnSpPr>
            <a:cxnSpLocks/>
            <a:stCxn id="23" idx="3"/>
            <a:endCxn id="84" idx="1"/>
          </p:cNvCxnSpPr>
          <p:nvPr/>
        </p:nvCxnSpPr>
        <p:spPr>
          <a:xfrm flipV="1">
            <a:off x="5930327" y="2208468"/>
            <a:ext cx="2347196" cy="1751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接箭头连接符 102">
            <a:extLst>
              <a:ext uri="{FF2B5EF4-FFF2-40B4-BE49-F238E27FC236}">
                <a16:creationId xmlns:a16="http://schemas.microsoft.com/office/drawing/2014/main" id="{F27FEAEA-13C8-4B8B-8C08-1BDE67037DDB}"/>
              </a:ext>
            </a:extLst>
          </p:cNvPr>
          <p:cNvCxnSpPr>
            <a:cxnSpLocks/>
            <a:stCxn id="23" idx="3"/>
            <a:endCxn id="85" idx="1"/>
          </p:cNvCxnSpPr>
          <p:nvPr/>
        </p:nvCxnSpPr>
        <p:spPr>
          <a:xfrm flipV="1">
            <a:off x="5930327" y="3079681"/>
            <a:ext cx="2345911" cy="880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6" name="矩形 105">
            <a:extLst>
              <a:ext uri="{FF2B5EF4-FFF2-40B4-BE49-F238E27FC236}">
                <a16:creationId xmlns:a16="http://schemas.microsoft.com/office/drawing/2014/main" id="{7558C84C-73E4-48D5-B139-DB99BA0A2A5A}"/>
              </a:ext>
            </a:extLst>
          </p:cNvPr>
          <p:cNvSpPr/>
          <p:nvPr/>
        </p:nvSpPr>
        <p:spPr>
          <a:xfrm>
            <a:off x="6045669" y="2063232"/>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Y2 Z0</a:t>
            </a:r>
            <a:endParaRPr lang="zh-CN" altLang="en-US" dirty="0"/>
          </a:p>
        </p:txBody>
      </p:sp>
      <p:sp>
        <p:nvSpPr>
          <p:cNvPr id="107" name="矩形 106">
            <a:extLst>
              <a:ext uri="{FF2B5EF4-FFF2-40B4-BE49-F238E27FC236}">
                <a16:creationId xmlns:a16="http://schemas.microsoft.com/office/drawing/2014/main" id="{7C392129-0EDB-4E52-A87E-65117B6BE528}"/>
              </a:ext>
            </a:extLst>
          </p:cNvPr>
          <p:cNvSpPr/>
          <p:nvPr/>
        </p:nvSpPr>
        <p:spPr>
          <a:xfrm>
            <a:off x="2317883" y="2903079"/>
            <a:ext cx="637860" cy="32374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 A</a:t>
            </a:r>
            <a:endParaRPr lang="zh-CN" altLang="en-US" dirty="0"/>
          </a:p>
        </p:txBody>
      </p:sp>
      <p:sp>
        <p:nvSpPr>
          <p:cNvPr id="108" name="矩形 107">
            <a:extLst>
              <a:ext uri="{FF2B5EF4-FFF2-40B4-BE49-F238E27FC236}">
                <a16:creationId xmlns:a16="http://schemas.microsoft.com/office/drawing/2014/main" id="{E21B23F3-38B4-4089-BE63-724901074D6C}"/>
              </a:ext>
            </a:extLst>
          </p:cNvPr>
          <p:cNvSpPr/>
          <p:nvPr/>
        </p:nvSpPr>
        <p:spPr>
          <a:xfrm>
            <a:off x="6049320" y="2886101"/>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Y3 Z1</a:t>
            </a:r>
            <a:endParaRPr lang="zh-CN" altLang="en-US" dirty="0"/>
          </a:p>
        </p:txBody>
      </p:sp>
      <p:sp>
        <p:nvSpPr>
          <p:cNvPr id="109" name="矩形 108">
            <a:extLst>
              <a:ext uri="{FF2B5EF4-FFF2-40B4-BE49-F238E27FC236}">
                <a16:creationId xmlns:a16="http://schemas.microsoft.com/office/drawing/2014/main" id="{E909AF63-F708-495F-8A96-A01A030A3316}"/>
              </a:ext>
            </a:extLst>
          </p:cNvPr>
          <p:cNvSpPr/>
          <p:nvPr/>
        </p:nvSpPr>
        <p:spPr>
          <a:xfrm>
            <a:off x="6049320" y="3719304"/>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Y2 Z1</a:t>
            </a:r>
            <a:endParaRPr lang="zh-CN" altLang="en-US" dirty="0"/>
          </a:p>
        </p:txBody>
      </p:sp>
      <p:sp>
        <p:nvSpPr>
          <p:cNvPr id="110" name="矩形 109">
            <a:extLst>
              <a:ext uri="{FF2B5EF4-FFF2-40B4-BE49-F238E27FC236}">
                <a16:creationId xmlns:a16="http://schemas.microsoft.com/office/drawing/2014/main" id="{C69EF63E-7D0C-4F1B-806C-33BC04121225}"/>
              </a:ext>
            </a:extLst>
          </p:cNvPr>
          <p:cNvSpPr/>
          <p:nvPr/>
        </p:nvSpPr>
        <p:spPr>
          <a:xfrm>
            <a:off x="10003604" y="2072947"/>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Y2 Z0</a:t>
            </a:r>
            <a:endParaRPr lang="zh-CN" altLang="en-US" dirty="0"/>
          </a:p>
        </p:txBody>
      </p:sp>
      <p:sp>
        <p:nvSpPr>
          <p:cNvPr id="111" name="文本框 110">
            <a:extLst>
              <a:ext uri="{FF2B5EF4-FFF2-40B4-BE49-F238E27FC236}">
                <a16:creationId xmlns:a16="http://schemas.microsoft.com/office/drawing/2014/main" id="{30A49004-84B8-414B-AD9E-75EC16A7F763}"/>
              </a:ext>
            </a:extLst>
          </p:cNvPr>
          <p:cNvSpPr txBox="1"/>
          <p:nvPr/>
        </p:nvSpPr>
        <p:spPr>
          <a:xfrm>
            <a:off x="6045668" y="4352452"/>
            <a:ext cx="5461387" cy="1015663"/>
          </a:xfrm>
          <a:prstGeom prst="rect">
            <a:avLst/>
          </a:prstGeom>
          <a:noFill/>
        </p:spPr>
        <p:txBody>
          <a:bodyPr wrap="square" rtlCol="0">
            <a:spAutoFit/>
          </a:bodyPr>
          <a:lstStyle/>
          <a:p>
            <a:r>
              <a:rPr lang="en-US" altLang="zh-CN" sz="2000" dirty="0"/>
              <a:t>Compute </a:t>
            </a:r>
            <a:r>
              <a:rPr lang="en-US" altLang="zh-CN" sz="2000" b="1" dirty="0"/>
              <a:t>MIN of receiver</a:t>
            </a:r>
            <a:r>
              <a:rPr lang="en-US" altLang="zh-CN" sz="2000" dirty="0"/>
              <a:t>: If a receiver knows that all receivers have received some message, it can deliver this message in order.</a:t>
            </a:r>
            <a:endParaRPr lang="zh-CN" altLang="en-US" sz="2000" dirty="0"/>
          </a:p>
        </p:txBody>
      </p:sp>
      <p:sp>
        <p:nvSpPr>
          <p:cNvPr id="112" name="矩形 111">
            <a:extLst>
              <a:ext uri="{FF2B5EF4-FFF2-40B4-BE49-F238E27FC236}">
                <a16:creationId xmlns:a16="http://schemas.microsoft.com/office/drawing/2014/main" id="{8C0FDE6B-774C-4818-B648-90B28471C61C}"/>
              </a:ext>
            </a:extLst>
          </p:cNvPr>
          <p:cNvSpPr/>
          <p:nvPr/>
        </p:nvSpPr>
        <p:spPr>
          <a:xfrm>
            <a:off x="10003603" y="2875134"/>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Y2 Z0</a:t>
            </a:r>
            <a:endParaRPr lang="zh-CN" altLang="en-US" dirty="0"/>
          </a:p>
        </p:txBody>
      </p:sp>
      <p:sp>
        <p:nvSpPr>
          <p:cNvPr id="113" name="矩形 112">
            <a:extLst>
              <a:ext uri="{FF2B5EF4-FFF2-40B4-BE49-F238E27FC236}">
                <a16:creationId xmlns:a16="http://schemas.microsoft.com/office/drawing/2014/main" id="{5D6666A9-0D0C-4C73-AABB-A89FD99C5A82}"/>
              </a:ext>
            </a:extLst>
          </p:cNvPr>
          <p:cNvSpPr/>
          <p:nvPr/>
        </p:nvSpPr>
        <p:spPr>
          <a:xfrm>
            <a:off x="10003603" y="3719304"/>
            <a:ext cx="1178549" cy="348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X1 Y2 Z0</a:t>
            </a:r>
            <a:endParaRPr lang="zh-CN" altLang="en-US" dirty="0"/>
          </a:p>
        </p:txBody>
      </p:sp>
      <p:sp>
        <p:nvSpPr>
          <p:cNvPr id="114" name="文本框 113">
            <a:extLst>
              <a:ext uri="{FF2B5EF4-FFF2-40B4-BE49-F238E27FC236}">
                <a16:creationId xmlns:a16="http://schemas.microsoft.com/office/drawing/2014/main" id="{CECE7E11-AFD8-4214-ADF9-C5ED3539A8B5}"/>
              </a:ext>
            </a:extLst>
          </p:cNvPr>
          <p:cNvSpPr txBox="1"/>
          <p:nvPr/>
        </p:nvSpPr>
        <p:spPr>
          <a:xfrm>
            <a:off x="766281" y="5513583"/>
            <a:ext cx="9618338" cy="1015663"/>
          </a:xfrm>
          <a:prstGeom prst="rect">
            <a:avLst/>
          </a:prstGeom>
          <a:noFill/>
        </p:spPr>
        <p:txBody>
          <a:bodyPr wrap="square" rtlCol="0">
            <a:spAutoFit/>
          </a:bodyPr>
          <a:lstStyle/>
          <a:p>
            <a:r>
              <a:rPr lang="en-US" altLang="zh-CN" sz="2000" dirty="0"/>
              <a:t>Drawbacks:</a:t>
            </a:r>
          </a:p>
          <a:p>
            <a:pPr marL="457200" indent="-457200">
              <a:buAutoNum type="arabicPeriod"/>
            </a:pPr>
            <a:r>
              <a:rPr lang="en-US" altLang="zh-CN" sz="2000" dirty="0"/>
              <a:t>All-to-all communication among receivers.</a:t>
            </a:r>
          </a:p>
          <a:p>
            <a:pPr marL="457200" indent="-457200">
              <a:buAutoNum type="arabicPeriod"/>
            </a:pPr>
            <a:r>
              <a:rPr lang="en-US" altLang="zh-CN" sz="2000" dirty="0"/>
              <a:t>Each message is broadcast to all receivers.</a:t>
            </a:r>
          </a:p>
        </p:txBody>
      </p:sp>
    </p:spTree>
    <p:extLst>
      <p:ext uri="{BB962C8B-B14F-4D97-AF65-F5344CB8AC3E}">
        <p14:creationId xmlns:p14="http://schemas.microsoft.com/office/powerpoint/2010/main" val="111306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5D375-C831-4FC9-9514-F1E6A36A04DF}"/>
              </a:ext>
            </a:extLst>
          </p:cNvPr>
          <p:cNvSpPr>
            <a:spLocks noGrp="1"/>
          </p:cNvSpPr>
          <p:nvPr>
            <p:ph type="title"/>
          </p:nvPr>
        </p:nvSpPr>
        <p:spPr/>
        <p:txBody>
          <a:bodyPr>
            <a:normAutofit/>
          </a:bodyPr>
          <a:lstStyle/>
          <a:p>
            <a:r>
              <a:rPr lang="en-US" altLang="zh-CN" sz="4000" dirty="0"/>
              <a:t>Strawman 3: Physical Timestamp Aggregation</a:t>
            </a:r>
            <a:endParaRPr lang="zh-CN" altLang="en-US" sz="4000" dirty="0"/>
          </a:p>
        </p:txBody>
      </p:sp>
      <p:sp>
        <p:nvSpPr>
          <p:cNvPr id="12" name="矩形 11">
            <a:extLst>
              <a:ext uri="{FF2B5EF4-FFF2-40B4-BE49-F238E27FC236}">
                <a16:creationId xmlns:a16="http://schemas.microsoft.com/office/drawing/2014/main" id="{57D2E29E-B162-469B-85D9-75B789993EA0}"/>
              </a:ext>
            </a:extLst>
          </p:cNvPr>
          <p:cNvSpPr/>
          <p:nvPr/>
        </p:nvSpPr>
        <p:spPr>
          <a:xfrm>
            <a:off x="883578" y="2534157"/>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13" name="矩形 12">
            <a:extLst>
              <a:ext uri="{FF2B5EF4-FFF2-40B4-BE49-F238E27FC236}">
                <a16:creationId xmlns:a16="http://schemas.microsoft.com/office/drawing/2014/main" id="{7CCB99CF-A1DC-4F47-9AA5-82979234A72E}"/>
              </a:ext>
            </a:extLst>
          </p:cNvPr>
          <p:cNvSpPr/>
          <p:nvPr/>
        </p:nvSpPr>
        <p:spPr>
          <a:xfrm>
            <a:off x="883578" y="3411874"/>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14" name="矩形 13">
            <a:extLst>
              <a:ext uri="{FF2B5EF4-FFF2-40B4-BE49-F238E27FC236}">
                <a16:creationId xmlns:a16="http://schemas.microsoft.com/office/drawing/2014/main" id="{894B0E44-B46E-4A36-9733-0D397A63A302}"/>
              </a:ext>
            </a:extLst>
          </p:cNvPr>
          <p:cNvSpPr/>
          <p:nvPr/>
        </p:nvSpPr>
        <p:spPr>
          <a:xfrm>
            <a:off x="883578" y="4289591"/>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cxnSp>
        <p:nvCxnSpPr>
          <p:cNvPr id="15" name="直接箭头连接符 14">
            <a:extLst>
              <a:ext uri="{FF2B5EF4-FFF2-40B4-BE49-F238E27FC236}">
                <a16:creationId xmlns:a16="http://schemas.microsoft.com/office/drawing/2014/main" id="{6F95E597-2D8B-4D9A-9B5E-B967FCE9F377}"/>
              </a:ext>
            </a:extLst>
          </p:cNvPr>
          <p:cNvCxnSpPr>
            <a:cxnSpLocks/>
            <a:endCxn id="21" idx="1"/>
          </p:cNvCxnSpPr>
          <p:nvPr/>
        </p:nvCxnSpPr>
        <p:spPr>
          <a:xfrm flipV="1">
            <a:off x="2188396" y="2655240"/>
            <a:ext cx="3385369" cy="158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D66DF4B-1048-405D-9468-C920EE0BED55}"/>
              </a:ext>
            </a:extLst>
          </p:cNvPr>
          <p:cNvCxnSpPr>
            <a:cxnSpLocks/>
            <a:stCxn id="13" idx="3"/>
            <a:endCxn id="21" idx="1"/>
          </p:cNvCxnSpPr>
          <p:nvPr/>
        </p:nvCxnSpPr>
        <p:spPr>
          <a:xfrm flipV="1">
            <a:off x="2188396" y="2655240"/>
            <a:ext cx="3385369" cy="10366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6925481D-85BF-45ED-B58D-6E83669EF54F}"/>
              </a:ext>
            </a:extLst>
          </p:cNvPr>
          <p:cNvCxnSpPr>
            <a:cxnSpLocks/>
            <a:stCxn id="14" idx="3"/>
            <a:endCxn id="21" idx="1"/>
          </p:cNvCxnSpPr>
          <p:nvPr/>
        </p:nvCxnSpPr>
        <p:spPr>
          <a:xfrm flipV="1">
            <a:off x="2188396" y="2655240"/>
            <a:ext cx="3385369" cy="1914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D4CF00C9-73D6-439C-8D34-7F03ABFC57AB}"/>
              </a:ext>
            </a:extLst>
          </p:cNvPr>
          <p:cNvSpPr/>
          <p:nvPr/>
        </p:nvSpPr>
        <p:spPr>
          <a:xfrm>
            <a:off x="5573765" y="2216384"/>
            <a:ext cx="2040246"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22" name="矩形 21">
            <a:extLst>
              <a:ext uri="{FF2B5EF4-FFF2-40B4-BE49-F238E27FC236}">
                <a16:creationId xmlns:a16="http://schemas.microsoft.com/office/drawing/2014/main" id="{B1211685-3944-4258-8E4B-80147CD00201}"/>
              </a:ext>
            </a:extLst>
          </p:cNvPr>
          <p:cNvSpPr/>
          <p:nvPr/>
        </p:nvSpPr>
        <p:spPr>
          <a:xfrm>
            <a:off x="5571195" y="3246672"/>
            <a:ext cx="2040245"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sp>
        <p:nvSpPr>
          <p:cNvPr id="23" name="矩形 22">
            <a:extLst>
              <a:ext uri="{FF2B5EF4-FFF2-40B4-BE49-F238E27FC236}">
                <a16:creationId xmlns:a16="http://schemas.microsoft.com/office/drawing/2014/main" id="{20DBC1C2-09AA-4A2E-ABCE-651F9410B3FE}"/>
              </a:ext>
            </a:extLst>
          </p:cNvPr>
          <p:cNvSpPr/>
          <p:nvPr/>
        </p:nvSpPr>
        <p:spPr>
          <a:xfrm>
            <a:off x="5571196" y="4289584"/>
            <a:ext cx="2040244" cy="8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Receiver </a:t>
            </a:r>
            <a:r>
              <a:rPr lang="en-US" altLang="zh-CN" b="1" dirty="0">
                <a:solidFill>
                  <a:schemeClr val="tx1"/>
                </a:solidFill>
              </a:rPr>
              <a:t>C</a:t>
            </a:r>
            <a:endParaRPr lang="zh-CN" altLang="en-US" b="1" dirty="0">
              <a:solidFill>
                <a:schemeClr val="tx1"/>
              </a:solidFill>
            </a:endParaRPr>
          </a:p>
        </p:txBody>
      </p:sp>
      <p:cxnSp>
        <p:nvCxnSpPr>
          <p:cNvPr id="24" name="直接箭头连接符 23">
            <a:extLst>
              <a:ext uri="{FF2B5EF4-FFF2-40B4-BE49-F238E27FC236}">
                <a16:creationId xmlns:a16="http://schemas.microsoft.com/office/drawing/2014/main" id="{C0D7F229-3613-4DE0-AD6B-0EF0BAB66E84}"/>
              </a:ext>
            </a:extLst>
          </p:cNvPr>
          <p:cNvCxnSpPr>
            <a:cxnSpLocks/>
            <a:stCxn id="12" idx="3"/>
            <a:endCxn id="22" idx="1"/>
          </p:cNvCxnSpPr>
          <p:nvPr/>
        </p:nvCxnSpPr>
        <p:spPr>
          <a:xfrm>
            <a:off x="2188396" y="2814128"/>
            <a:ext cx="3382799" cy="871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1A2C5690-D3B0-435F-A701-1C930E65851F}"/>
              </a:ext>
            </a:extLst>
          </p:cNvPr>
          <p:cNvCxnSpPr>
            <a:cxnSpLocks/>
            <a:stCxn id="12" idx="3"/>
            <a:endCxn id="23" idx="1"/>
          </p:cNvCxnSpPr>
          <p:nvPr/>
        </p:nvCxnSpPr>
        <p:spPr>
          <a:xfrm>
            <a:off x="2188396" y="2814128"/>
            <a:ext cx="3382800" cy="1906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5B469D69-7E3C-43E7-9481-6002CE3F53B0}"/>
              </a:ext>
            </a:extLst>
          </p:cNvPr>
          <p:cNvCxnSpPr>
            <a:cxnSpLocks/>
            <a:stCxn id="13" idx="3"/>
            <a:endCxn id="22" idx="1"/>
          </p:cNvCxnSpPr>
          <p:nvPr/>
        </p:nvCxnSpPr>
        <p:spPr>
          <a:xfrm flipV="1">
            <a:off x="2188396" y="3685528"/>
            <a:ext cx="3382799" cy="6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接箭头连接符 33">
            <a:extLst>
              <a:ext uri="{FF2B5EF4-FFF2-40B4-BE49-F238E27FC236}">
                <a16:creationId xmlns:a16="http://schemas.microsoft.com/office/drawing/2014/main" id="{D46D0585-244D-4BC6-A0CE-B992C5C05CAB}"/>
              </a:ext>
            </a:extLst>
          </p:cNvPr>
          <p:cNvCxnSpPr>
            <a:cxnSpLocks/>
            <a:stCxn id="13" idx="3"/>
            <a:endCxn id="23" idx="1"/>
          </p:cNvCxnSpPr>
          <p:nvPr/>
        </p:nvCxnSpPr>
        <p:spPr>
          <a:xfrm>
            <a:off x="2188396" y="3691845"/>
            <a:ext cx="3382800" cy="1028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FED89439-3155-4C41-AA82-72333B1CC347}"/>
              </a:ext>
            </a:extLst>
          </p:cNvPr>
          <p:cNvCxnSpPr>
            <a:cxnSpLocks/>
            <a:stCxn id="14" idx="3"/>
            <a:endCxn id="22" idx="1"/>
          </p:cNvCxnSpPr>
          <p:nvPr/>
        </p:nvCxnSpPr>
        <p:spPr>
          <a:xfrm flipV="1">
            <a:off x="2188396" y="3685528"/>
            <a:ext cx="3382799" cy="884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a:extLst>
              <a:ext uri="{FF2B5EF4-FFF2-40B4-BE49-F238E27FC236}">
                <a16:creationId xmlns:a16="http://schemas.microsoft.com/office/drawing/2014/main" id="{E254DB9B-315D-4269-9B9A-3FCB7E21089A}"/>
              </a:ext>
            </a:extLst>
          </p:cNvPr>
          <p:cNvCxnSpPr>
            <a:cxnSpLocks/>
            <a:stCxn id="14" idx="3"/>
            <a:endCxn id="23" idx="1"/>
          </p:cNvCxnSpPr>
          <p:nvPr/>
        </p:nvCxnSpPr>
        <p:spPr>
          <a:xfrm>
            <a:off x="2188396" y="4569562"/>
            <a:ext cx="3382800" cy="151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19AD12D7-1CDC-4BB4-8EC7-B804EA4ACE98}"/>
              </a:ext>
            </a:extLst>
          </p:cNvPr>
          <p:cNvSpPr/>
          <p:nvPr/>
        </p:nvSpPr>
        <p:spPr>
          <a:xfrm>
            <a:off x="8743571" y="3423042"/>
            <a:ext cx="843338"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 ABC</a:t>
            </a:r>
            <a:endParaRPr lang="zh-CN" altLang="en-US" dirty="0"/>
          </a:p>
        </p:txBody>
      </p:sp>
      <p:sp>
        <p:nvSpPr>
          <p:cNvPr id="19" name="矩形 18">
            <a:extLst>
              <a:ext uri="{FF2B5EF4-FFF2-40B4-BE49-F238E27FC236}">
                <a16:creationId xmlns:a16="http://schemas.microsoft.com/office/drawing/2014/main" id="{5D987BCB-D64A-4F8F-8727-28DDF1335ED9}"/>
              </a:ext>
            </a:extLst>
          </p:cNvPr>
          <p:cNvSpPr/>
          <p:nvPr/>
        </p:nvSpPr>
        <p:spPr>
          <a:xfrm>
            <a:off x="3318591" y="3423042"/>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a:p>
            <a:pPr algn="ctr"/>
            <a:r>
              <a:rPr lang="en-US" altLang="zh-CN" dirty="0"/>
              <a:t>AB</a:t>
            </a:r>
            <a:endParaRPr lang="zh-CN" altLang="en-US" dirty="0"/>
          </a:p>
        </p:txBody>
      </p:sp>
      <p:sp>
        <p:nvSpPr>
          <p:cNvPr id="20" name="矩形 19">
            <a:extLst>
              <a:ext uri="{FF2B5EF4-FFF2-40B4-BE49-F238E27FC236}">
                <a16:creationId xmlns:a16="http://schemas.microsoft.com/office/drawing/2014/main" id="{255FCC61-9AA1-4EE3-86DD-06D5F7361D37}"/>
              </a:ext>
            </a:extLst>
          </p:cNvPr>
          <p:cNvSpPr/>
          <p:nvPr/>
        </p:nvSpPr>
        <p:spPr>
          <a:xfrm>
            <a:off x="2321103" y="4159865"/>
            <a:ext cx="843336"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9:00</a:t>
            </a:r>
          </a:p>
          <a:p>
            <a:pPr algn="ctr"/>
            <a:r>
              <a:rPr lang="en-US" altLang="zh-CN" dirty="0"/>
              <a:t>BC</a:t>
            </a:r>
            <a:endParaRPr lang="zh-CN" altLang="en-US" dirty="0"/>
          </a:p>
        </p:txBody>
      </p:sp>
      <p:sp>
        <p:nvSpPr>
          <p:cNvPr id="25" name="矩形 24">
            <a:extLst>
              <a:ext uri="{FF2B5EF4-FFF2-40B4-BE49-F238E27FC236}">
                <a16:creationId xmlns:a16="http://schemas.microsoft.com/office/drawing/2014/main" id="{7E591D58-8048-4E29-99C6-75ACC6948C40}"/>
              </a:ext>
            </a:extLst>
          </p:cNvPr>
          <p:cNvSpPr/>
          <p:nvPr/>
        </p:nvSpPr>
        <p:spPr>
          <a:xfrm>
            <a:off x="2331825" y="3414864"/>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11:00</a:t>
            </a:r>
          </a:p>
          <a:p>
            <a:pPr algn="ctr"/>
            <a:r>
              <a:rPr lang="en-US" altLang="zh-CN" dirty="0"/>
              <a:t>A</a:t>
            </a:r>
            <a:endParaRPr lang="zh-CN" altLang="en-US" dirty="0"/>
          </a:p>
        </p:txBody>
      </p:sp>
      <p:sp>
        <p:nvSpPr>
          <p:cNvPr id="26" name="矩形 25">
            <a:extLst>
              <a:ext uri="{FF2B5EF4-FFF2-40B4-BE49-F238E27FC236}">
                <a16:creationId xmlns:a16="http://schemas.microsoft.com/office/drawing/2014/main" id="{0DD94900-782E-4F76-98A4-8721806CA9C3}"/>
              </a:ext>
            </a:extLst>
          </p:cNvPr>
          <p:cNvSpPr/>
          <p:nvPr/>
        </p:nvSpPr>
        <p:spPr>
          <a:xfrm>
            <a:off x="8746857" y="2372235"/>
            <a:ext cx="843338"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 ABC</a:t>
            </a:r>
            <a:endParaRPr lang="zh-CN" altLang="en-US" dirty="0"/>
          </a:p>
        </p:txBody>
      </p:sp>
      <p:sp>
        <p:nvSpPr>
          <p:cNvPr id="28" name="矩形 27">
            <a:extLst>
              <a:ext uri="{FF2B5EF4-FFF2-40B4-BE49-F238E27FC236}">
                <a16:creationId xmlns:a16="http://schemas.microsoft.com/office/drawing/2014/main" id="{822CA1BF-BD28-4B1B-BF7A-A4C3367D4646}"/>
              </a:ext>
            </a:extLst>
          </p:cNvPr>
          <p:cNvSpPr/>
          <p:nvPr/>
        </p:nvSpPr>
        <p:spPr>
          <a:xfrm>
            <a:off x="9782101" y="2372235"/>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a:p>
            <a:pPr algn="ctr"/>
            <a:r>
              <a:rPr lang="en-US" altLang="zh-CN" dirty="0"/>
              <a:t>AB</a:t>
            </a:r>
            <a:endParaRPr lang="zh-CN" altLang="en-US" dirty="0"/>
          </a:p>
        </p:txBody>
      </p:sp>
      <p:sp>
        <p:nvSpPr>
          <p:cNvPr id="29" name="矩形 28">
            <a:extLst>
              <a:ext uri="{FF2B5EF4-FFF2-40B4-BE49-F238E27FC236}">
                <a16:creationId xmlns:a16="http://schemas.microsoft.com/office/drawing/2014/main" id="{4A1F783E-9507-4017-9A8B-E3741F927D70}"/>
              </a:ext>
            </a:extLst>
          </p:cNvPr>
          <p:cNvSpPr/>
          <p:nvPr/>
        </p:nvSpPr>
        <p:spPr>
          <a:xfrm>
            <a:off x="7807567" y="2375264"/>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11:00</a:t>
            </a:r>
          </a:p>
          <a:p>
            <a:pPr algn="ctr"/>
            <a:r>
              <a:rPr lang="en-US" altLang="zh-CN" dirty="0"/>
              <a:t>A</a:t>
            </a:r>
            <a:endParaRPr lang="zh-CN" altLang="en-US" dirty="0"/>
          </a:p>
        </p:txBody>
      </p:sp>
      <p:cxnSp>
        <p:nvCxnSpPr>
          <p:cNvPr id="4" name="直接连接符 3">
            <a:extLst>
              <a:ext uri="{FF2B5EF4-FFF2-40B4-BE49-F238E27FC236}">
                <a16:creationId xmlns:a16="http://schemas.microsoft.com/office/drawing/2014/main" id="{30D267AC-FF2A-4EA2-AB70-5E1280827BAC}"/>
              </a:ext>
            </a:extLst>
          </p:cNvPr>
          <p:cNvCxnSpPr>
            <a:cxnSpLocks/>
          </p:cNvCxnSpPr>
          <p:nvPr/>
        </p:nvCxnSpPr>
        <p:spPr>
          <a:xfrm>
            <a:off x="9693672" y="1582220"/>
            <a:ext cx="0" cy="3842535"/>
          </a:xfrm>
          <a:prstGeom prst="line">
            <a:avLst/>
          </a:prstGeom>
          <a:ln w="12700"/>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BAF48AF3-0581-439E-8BDF-32E46461B625}"/>
              </a:ext>
            </a:extLst>
          </p:cNvPr>
          <p:cNvSpPr txBox="1"/>
          <p:nvPr/>
        </p:nvSpPr>
        <p:spPr>
          <a:xfrm>
            <a:off x="7968191" y="1629837"/>
            <a:ext cx="1557332" cy="400110"/>
          </a:xfrm>
          <a:prstGeom prst="rect">
            <a:avLst/>
          </a:prstGeom>
          <a:noFill/>
        </p:spPr>
        <p:txBody>
          <a:bodyPr wrap="square" rtlCol="0">
            <a:spAutoFit/>
          </a:bodyPr>
          <a:lstStyle/>
          <a:p>
            <a:r>
              <a:rPr lang="en-US" altLang="zh-CN" sz="2000" b="1" dirty="0"/>
              <a:t>Received</a:t>
            </a:r>
            <a:endParaRPr lang="zh-CN" altLang="en-US" sz="2000" b="1" dirty="0"/>
          </a:p>
        </p:txBody>
      </p:sp>
      <p:sp>
        <p:nvSpPr>
          <p:cNvPr id="30" name="文本框 29">
            <a:extLst>
              <a:ext uri="{FF2B5EF4-FFF2-40B4-BE49-F238E27FC236}">
                <a16:creationId xmlns:a16="http://schemas.microsoft.com/office/drawing/2014/main" id="{BA8306ED-9301-4B9E-91E1-220149750D3C}"/>
              </a:ext>
            </a:extLst>
          </p:cNvPr>
          <p:cNvSpPr txBox="1"/>
          <p:nvPr/>
        </p:nvSpPr>
        <p:spPr>
          <a:xfrm>
            <a:off x="10047852" y="1626697"/>
            <a:ext cx="1557332" cy="400110"/>
          </a:xfrm>
          <a:prstGeom prst="rect">
            <a:avLst/>
          </a:prstGeom>
          <a:noFill/>
        </p:spPr>
        <p:txBody>
          <a:bodyPr wrap="square" rtlCol="0">
            <a:spAutoFit/>
          </a:bodyPr>
          <a:lstStyle/>
          <a:p>
            <a:r>
              <a:rPr lang="en-US" altLang="zh-CN" sz="2000" b="1" dirty="0"/>
              <a:t>Delivered</a:t>
            </a:r>
            <a:endParaRPr lang="zh-CN" altLang="en-US" sz="2000" b="1" dirty="0"/>
          </a:p>
        </p:txBody>
      </p:sp>
      <p:sp>
        <p:nvSpPr>
          <p:cNvPr id="33" name="矩形 32">
            <a:extLst>
              <a:ext uri="{FF2B5EF4-FFF2-40B4-BE49-F238E27FC236}">
                <a16:creationId xmlns:a16="http://schemas.microsoft.com/office/drawing/2014/main" id="{2593AA38-6FD3-45E1-AB33-C3177CAB46D4}"/>
              </a:ext>
            </a:extLst>
          </p:cNvPr>
          <p:cNvSpPr/>
          <p:nvPr/>
        </p:nvSpPr>
        <p:spPr>
          <a:xfrm>
            <a:off x="10730565" y="2372234"/>
            <a:ext cx="843336"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9:00</a:t>
            </a:r>
          </a:p>
          <a:p>
            <a:pPr algn="ctr"/>
            <a:r>
              <a:rPr lang="en-US" altLang="zh-CN" dirty="0"/>
              <a:t>BC</a:t>
            </a:r>
            <a:endParaRPr lang="zh-CN" altLang="en-US" dirty="0"/>
          </a:p>
        </p:txBody>
      </p:sp>
      <p:sp>
        <p:nvSpPr>
          <p:cNvPr id="36" name="矩形 35">
            <a:extLst>
              <a:ext uri="{FF2B5EF4-FFF2-40B4-BE49-F238E27FC236}">
                <a16:creationId xmlns:a16="http://schemas.microsoft.com/office/drawing/2014/main" id="{D076CB16-006D-4F43-8395-26C4C2ADE6AF}"/>
              </a:ext>
            </a:extLst>
          </p:cNvPr>
          <p:cNvSpPr/>
          <p:nvPr/>
        </p:nvSpPr>
        <p:spPr>
          <a:xfrm>
            <a:off x="9782101" y="3405557"/>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a:p>
            <a:pPr algn="ctr"/>
            <a:r>
              <a:rPr lang="en-US" altLang="zh-CN" dirty="0"/>
              <a:t>AB</a:t>
            </a:r>
            <a:endParaRPr lang="zh-CN" altLang="en-US" dirty="0"/>
          </a:p>
        </p:txBody>
      </p:sp>
      <p:sp>
        <p:nvSpPr>
          <p:cNvPr id="37" name="矩形 36">
            <a:extLst>
              <a:ext uri="{FF2B5EF4-FFF2-40B4-BE49-F238E27FC236}">
                <a16:creationId xmlns:a16="http://schemas.microsoft.com/office/drawing/2014/main" id="{260A296A-89A1-4BEA-97BB-5F2C1811EC5A}"/>
              </a:ext>
            </a:extLst>
          </p:cNvPr>
          <p:cNvSpPr/>
          <p:nvPr/>
        </p:nvSpPr>
        <p:spPr>
          <a:xfrm>
            <a:off x="10730565" y="3405556"/>
            <a:ext cx="843336" cy="5599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9:00</a:t>
            </a:r>
          </a:p>
          <a:p>
            <a:pPr algn="ctr"/>
            <a:r>
              <a:rPr lang="en-US" altLang="zh-CN" dirty="0"/>
              <a:t>BC</a:t>
            </a:r>
            <a:endParaRPr lang="zh-CN" altLang="en-US" dirty="0"/>
          </a:p>
        </p:txBody>
      </p:sp>
      <p:sp>
        <p:nvSpPr>
          <p:cNvPr id="39" name="矩形 38">
            <a:extLst>
              <a:ext uri="{FF2B5EF4-FFF2-40B4-BE49-F238E27FC236}">
                <a16:creationId xmlns:a16="http://schemas.microsoft.com/office/drawing/2014/main" id="{D442A3A0-5551-4743-9844-7113E4A6C22E}"/>
              </a:ext>
            </a:extLst>
          </p:cNvPr>
          <p:cNvSpPr/>
          <p:nvPr/>
        </p:nvSpPr>
        <p:spPr>
          <a:xfrm>
            <a:off x="7811163" y="4439835"/>
            <a:ext cx="843338"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 ABC</a:t>
            </a:r>
            <a:endParaRPr lang="zh-CN" altLang="en-US" dirty="0"/>
          </a:p>
        </p:txBody>
      </p:sp>
      <p:sp>
        <p:nvSpPr>
          <p:cNvPr id="41" name="矩形 40">
            <a:extLst>
              <a:ext uri="{FF2B5EF4-FFF2-40B4-BE49-F238E27FC236}">
                <a16:creationId xmlns:a16="http://schemas.microsoft.com/office/drawing/2014/main" id="{7759E3F4-06CD-4E4A-95F3-1DA88A7087DD}"/>
              </a:ext>
            </a:extLst>
          </p:cNvPr>
          <p:cNvSpPr/>
          <p:nvPr/>
        </p:nvSpPr>
        <p:spPr>
          <a:xfrm>
            <a:off x="8743573" y="4439834"/>
            <a:ext cx="843337" cy="55994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a:p>
            <a:pPr algn="ctr"/>
            <a:r>
              <a:rPr lang="en-US" altLang="zh-CN" dirty="0"/>
              <a:t>AB</a:t>
            </a:r>
            <a:endParaRPr lang="zh-CN" altLang="en-US" dirty="0"/>
          </a:p>
        </p:txBody>
      </p:sp>
      <p:sp>
        <p:nvSpPr>
          <p:cNvPr id="43" name="文本框 42">
            <a:extLst>
              <a:ext uri="{FF2B5EF4-FFF2-40B4-BE49-F238E27FC236}">
                <a16:creationId xmlns:a16="http://schemas.microsoft.com/office/drawing/2014/main" id="{765A5A4B-479D-478B-A686-5E69FF6872B8}"/>
              </a:ext>
            </a:extLst>
          </p:cNvPr>
          <p:cNvSpPr txBox="1"/>
          <p:nvPr/>
        </p:nvSpPr>
        <p:spPr>
          <a:xfrm>
            <a:off x="776555" y="5147049"/>
            <a:ext cx="10144874" cy="1631216"/>
          </a:xfrm>
          <a:prstGeom prst="rect">
            <a:avLst/>
          </a:prstGeom>
          <a:noFill/>
        </p:spPr>
        <p:txBody>
          <a:bodyPr wrap="square" rtlCol="0">
            <a:spAutoFit/>
          </a:bodyPr>
          <a:lstStyle/>
          <a:p>
            <a:r>
              <a:rPr lang="en-US" altLang="zh-CN" sz="2000" dirty="0"/>
              <a:t>Drawbacks:</a:t>
            </a:r>
          </a:p>
          <a:p>
            <a:pPr marL="457200" indent="-457200">
              <a:buAutoNum type="arabicPeriod"/>
            </a:pPr>
            <a:r>
              <a:rPr lang="en-US" altLang="zh-CN" sz="2000" dirty="0"/>
              <a:t>Each</a:t>
            </a:r>
            <a:r>
              <a:rPr lang="zh-CN" altLang="en-US" sz="2000" dirty="0"/>
              <a:t> </a:t>
            </a:r>
            <a:r>
              <a:rPr lang="en-US" altLang="zh-CN" sz="2000" dirty="0"/>
              <a:t>message</a:t>
            </a:r>
            <a:r>
              <a:rPr lang="zh-CN" altLang="en-US" sz="2000" dirty="0"/>
              <a:t> </a:t>
            </a:r>
            <a:r>
              <a:rPr lang="en-US" altLang="zh-CN" sz="2000" dirty="0"/>
              <a:t>needs</a:t>
            </a:r>
            <a:r>
              <a:rPr lang="zh-CN" altLang="en-US" sz="2000" dirty="0"/>
              <a:t> </a:t>
            </a:r>
            <a:r>
              <a:rPr lang="en-US" altLang="zh-CN" sz="2000" dirty="0"/>
              <a:t>to</a:t>
            </a:r>
            <a:r>
              <a:rPr lang="zh-CN" altLang="en-US" sz="2000" dirty="0"/>
              <a:t> </a:t>
            </a:r>
            <a:r>
              <a:rPr lang="en-US" altLang="zh-CN" sz="2000" dirty="0"/>
              <a:t>broadcast to all receivers (including those not needed).</a:t>
            </a:r>
          </a:p>
          <a:p>
            <a:pPr marL="457200" indent="-457200">
              <a:buAutoNum type="arabicPeriod"/>
            </a:pPr>
            <a:r>
              <a:rPr lang="en-US" altLang="zh-CN" sz="2000" dirty="0"/>
              <a:t>Periodic beacons needed for an idle pair of receivers (</a:t>
            </a:r>
            <a:r>
              <a:rPr lang="en-US" altLang="zh-CN" sz="2000" b="1" dirty="0"/>
              <a:t>quadratic</a:t>
            </a:r>
            <a:r>
              <a:rPr lang="en-US" altLang="zh-CN" sz="2000" dirty="0"/>
              <a:t> number of beacons, not scalable).</a:t>
            </a:r>
          </a:p>
          <a:p>
            <a:pPr marL="457200" indent="-457200">
              <a:buAutoNum type="arabicPeriod"/>
            </a:pPr>
            <a:r>
              <a:rPr lang="en-US" altLang="zh-CN" sz="2000" dirty="0"/>
              <a:t>Cannot detect packet loss and failures.</a:t>
            </a:r>
          </a:p>
        </p:txBody>
      </p:sp>
      <p:sp>
        <p:nvSpPr>
          <p:cNvPr id="44" name="矩形 43">
            <a:extLst>
              <a:ext uri="{FF2B5EF4-FFF2-40B4-BE49-F238E27FC236}">
                <a16:creationId xmlns:a16="http://schemas.microsoft.com/office/drawing/2014/main" id="{3FF063D5-31FA-4895-89B8-B75689672F02}"/>
              </a:ext>
            </a:extLst>
          </p:cNvPr>
          <p:cNvSpPr/>
          <p:nvPr/>
        </p:nvSpPr>
        <p:spPr>
          <a:xfrm>
            <a:off x="2321103" y="2598998"/>
            <a:ext cx="843338" cy="55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 ABC</a:t>
            </a:r>
            <a:endParaRPr lang="zh-CN" altLang="en-US" dirty="0"/>
          </a:p>
        </p:txBody>
      </p:sp>
      <p:sp>
        <p:nvSpPr>
          <p:cNvPr id="35" name="矩形 34">
            <a:extLst>
              <a:ext uri="{FF2B5EF4-FFF2-40B4-BE49-F238E27FC236}">
                <a16:creationId xmlns:a16="http://schemas.microsoft.com/office/drawing/2014/main" id="{5A858188-8775-4C24-81C2-7E0814C51420}"/>
              </a:ext>
            </a:extLst>
          </p:cNvPr>
          <p:cNvSpPr/>
          <p:nvPr/>
        </p:nvSpPr>
        <p:spPr>
          <a:xfrm>
            <a:off x="6876990" y="2223254"/>
            <a:ext cx="728308" cy="3109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11:00</a:t>
            </a:r>
          </a:p>
        </p:txBody>
      </p:sp>
      <p:sp>
        <p:nvSpPr>
          <p:cNvPr id="53" name="矩形 52">
            <a:extLst>
              <a:ext uri="{FF2B5EF4-FFF2-40B4-BE49-F238E27FC236}">
                <a16:creationId xmlns:a16="http://schemas.microsoft.com/office/drawing/2014/main" id="{14788535-F3E0-4F52-AB77-78B0948A3580}"/>
              </a:ext>
            </a:extLst>
          </p:cNvPr>
          <p:cNvSpPr/>
          <p:nvPr/>
        </p:nvSpPr>
        <p:spPr>
          <a:xfrm>
            <a:off x="6885703" y="2525978"/>
            <a:ext cx="728308" cy="310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a:t>
            </a:r>
          </a:p>
        </p:txBody>
      </p:sp>
      <p:sp>
        <p:nvSpPr>
          <p:cNvPr id="54" name="矩形 53">
            <a:extLst>
              <a:ext uri="{FF2B5EF4-FFF2-40B4-BE49-F238E27FC236}">
                <a16:creationId xmlns:a16="http://schemas.microsoft.com/office/drawing/2014/main" id="{865D7AFE-C04E-4EF0-849C-59C95D211CEA}"/>
              </a:ext>
            </a:extLst>
          </p:cNvPr>
          <p:cNvSpPr/>
          <p:nvPr/>
        </p:nvSpPr>
        <p:spPr>
          <a:xfrm>
            <a:off x="6885703" y="2796753"/>
            <a:ext cx="728308" cy="310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p:txBody>
      </p:sp>
      <p:sp>
        <p:nvSpPr>
          <p:cNvPr id="55" name="矩形 54">
            <a:extLst>
              <a:ext uri="{FF2B5EF4-FFF2-40B4-BE49-F238E27FC236}">
                <a16:creationId xmlns:a16="http://schemas.microsoft.com/office/drawing/2014/main" id="{2033549D-7F8C-4D84-8BBA-EC99366C23E6}"/>
              </a:ext>
            </a:extLst>
          </p:cNvPr>
          <p:cNvSpPr/>
          <p:nvPr/>
        </p:nvSpPr>
        <p:spPr>
          <a:xfrm>
            <a:off x="6892341" y="3242864"/>
            <a:ext cx="728308" cy="3109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p:txBody>
      </p:sp>
      <p:sp>
        <p:nvSpPr>
          <p:cNvPr id="56" name="矩形 55">
            <a:extLst>
              <a:ext uri="{FF2B5EF4-FFF2-40B4-BE49-F238E27FC236}">
                <a16:creationId xmlns:a16="http://schemas.microsoft.com/office/drawing/2014/main" id="{4F6C7069-7C58-4317-9B55-606F510530D6}"/>
              </a:ext>
            </a:extLst>
          </p:cNvPr>
          <p:cNvSpPr/>
          <p:nvPr/>
        </p:nvSpPr>
        <p:spPr>
          <a:xfrm>
            <a:off x="6901054" y="3545588"/>
            <a:ext cx="728308" cy="310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a:t>
            </a:r>
          </a:p>
        </p:txBody>
      </p:sp>
      <p:sp>
        <p:nvSpPr>
          <p:cNvPr id="57" name="矩形 56">
            <a:extLst>
              <a:ext uri="{FF2B5EF4-FFF2-40B4-BE49-F238E27FC236}">
                <a16:creationId xmlns:a16="http://schemas.microsoft.com/office/drawing/2014/main" id="{3FC4FEEE-0F11-4D21-A25C-572405B354E7}"/>
              </a:ext>
            </a:extLst>
          </p:cNvPr>
          <p:cNvSpPr/>
          <p:nvPr/>
        </p:nvSpPr>
        <p:spPr>
          <a:xfrm>
            <a:off x="6901054" y="3816363"/>
            <a:ext cx="728308" cy="310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p:txBody>
      </p:sp>
      <p:sp>
        <p:nvSpPr>
          <p:cNvPr id="58" name="矩形 57">
            <a:extLst>
              <a:ext uri="{FF2B5EF4-FFF2-40B4-BE49-F238E27FC236}">
                <a16:creationId xmlns:a16="http://schemas.microsoft.com/office/drawing/2014/main" id="{9E50F05A-09BD-4B2B-88A4-A7B9741BC1DA}"/>
              </a:ext>
            </a:extLst>
          </p:cNvPr>
          <p:cNvSpPr/>
          <p:nvPr/>
        </p:nvSpPr>
        <p:spPr>
          <a:xfrm>
            <a:off x="6876990" y="4283512"/>
            <a:ext cx="728308" cy="3109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0:00</a:t>
            </a:r>
          </a:p>
        </p:txBody>
      </p:sp>
      <p:sp>
        <p:nvSpPr>
          <p:cNvPr id="59" name="矩形 58">
            <a:extLst>
              <a:ext uri="{FF2B5EF4-FFF2-40B4-BE49-F238E27FC236}">
                <a16:creationId xmlns:a16="http://schemas.microsoft.com/office/drawing/2014/main" id="{6DC610F5-9E3A-488B-AEE0-34E08F3D1FD9}"/>
              </a:ext>
            </a:extLst>
          </p:cNvPr>
          <p:cNvSpPr/>
          <p:nvPr/>
        </p:nvSpPr>
        <p:spPr>
          <a:xfrm>
            <a:off x="6885703" y="4586236"/>
            <a:ext cx="728308" cy="310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10:00</a:t>
            </a:r>
          </a:p>
        </p:txBody>
      </p:sp>
      <p:sp>
        <p:nvSpPr>
          <p:cNvPr id="60" name="矩形 59">
            <a:extLst>
              <a:ext uri="{FF2B5EF4-FFF2-40B4-BE49-F238E27FC236}">
                <a16:creationId xmlns:a16="http://schemas.microsoft.com/office/drawing/2014/main" id="{2B405D87-457B-4A07-87C1-A0B807B0178A}"/>
              </a:ext>
            </a:extLst>
          </p:cNvPr>
          <p:cNvSpPr/>
          <p:nvPr/>
        </p:nvSpPr>
        <p:spPr>
          <a:xfrm>
            <a:off x="6885703" y="4857011"/>
            <a:ext cx="728308" cy="310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9:00</a:t>
            </a:r>
          </a:p>
        </p:txBody>
      </p:sp>
    </p:spTree>
    <p:extLst>
      <p:ext uri="{BB962C8B-B14F-4D97-AF65-F5344CB8AC3E}">
        <p14:creationId xmlns:p14="http://schemas.microsoft.com/office/powerpoint/2010/main" val="80186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37D7C3-0DD8-4EA0-AE20-D014B9F996EA}"/>
              </a:ext>
            </a:extLst>
          </p:cNvPr>
          <p:cNvSpPr>
            <a:spLocks noGrp="1"/>
          </p:cNvSpPr>
          <p:nvPr>
            <p:ph type="title"/>
          </p:nvPr>
        </p:nvSpPr>
        <p:spPr/>
        <p:txBody>
          <a:bodyPr/>
          <a:lstStyle/>
          <a:p>
            <a:r>
              <a:rPr lang="en-US" altLang="zh-CN" dirty="0"/>
              <a:t>Data Center Topology</a:t>
            </a:r>
            <a:endParaRPr lang="zh-CN" altLang="en-US" dirty="0"/>
          </a:p>
        </p:txBody>
      </p:sp>
      <p:pic>
        <p:nvPicPr>
          <p:cNvPr id="5" name="图片 4">
            <a:extLst>
              <a:ext uri="{FF2B5EF4-FFF2-40B4-BE49-F238E27FC236}">
                <a16:creationId xmlns:a16="http://schemas.microsoft.com/office/drawing/2014/main" id="{92101266-DDFA-4EC6-A6BD-C4A0634E57C8}"/>
              </a:ext>
            </a:extLst>
          </p:cNvPr>
          <p:cNvPicPr>
            <a:picLocks noChangeAspect="1"/>
          </p:cNvPicPr>
          <p:nvPr/>
        </p:nvPicPr>
        <p:blipFill>
          <a:blip r:embed="rId3"/>
          <a:stretch>
            <a:fillRect/>
          </a:stretch>
        </p:blipFill>
        <p:spPr>
          <a:xfrm>
            <a:off x="3735514" y="3919634"/>
            <a:ext cx="6168133" cy="2830488"/>
          </a:xfrm>
          <a:prstGeom prst="rect">
            <a:avLst/>
          </a:prstGeom>
        </p:spPr>
      </p:pic>
      <p:pic>
        <p:nvPicPr>
          <p:cNvPr id="7" name="图片 6">
            <a:extLst>
              <a:ext uri="{FF2B5EF4-FFF2-40B4-BE49-F238E27FC236}">
                <a16:creationId xmlns:a16="http://schemas.microsoft.com/office/drawing/2014/main" id="{3424DE6D-C6F8-4666-8EE3-69879A251035}"/>
              </a:ext>
            </a:extLst>
          </p:cNvPr>
          <p:cNvPicPr>
            <a:picLocks noChangeAspect="1"/>
          </p:cNvPicPr>
          <p:nvPr/>
        </p:nvPicPr>
        <p:blipFill>
          <a:blip r:embed="rId4"/>
          <a:stretch>
            <a:fillRect/>
          </a:stretch>
        </p:blipFill>
        <p:spPr>
          <a:xfrm>
            <a:off x="3843392" y="1480557"/>
            <a:ext cx="5037504" cy="2310608"/>
          </a:xfrm>
          <a:prstGeom prst="rect">
            <a:avLst/>
          </a:prstGeom>
        </p:spPr>
      </p:pic>
      <p:sp>
        <p:nvSpPr>
          <p:cNvPr id="8" name="文本框 7">
            <a:extLst>
              <a:ext uri="{FF2B5EF4-FFF2-40B4-BE49-F238E27FC236}">
                <a16:creationId xmlns:a16="http://schemas.microsoft.com/office/drawing/2014/main" id="{BC0707CA-FDD9-4824-8C6C-1D2B8F1B3D30}"/>
              </a:ext>
            </a:extLst>
          </p:cNvPr>
          <p:cNvSpPr txBox="1"/>
          <p:nvPr/>
        </p:nvSpPr>
        <p:spPr>
          <a:xfrm>
            <a:off x="919536" y="2306548"/>
            <a:ext cx="2558265" cy="461665"/>
          </a:xfrm>
          <a:prstGeom prst="rect">
            <a:avLst/>
          </a:prstGeom>
          <a:noFill/>
        </p:spPr>
        <p:txBody>
          <a:bodyPr wrap="square" rtlCol="0">
            <a:spAutoFit/>
          </a:bodyPr>
          <a:lstStyle/>
          <a:p>
            <a:r>
              <a:rPr lang="en-US" altLang="zh-CN" sz="2400" dirty="0">
                <a:solidFill>
                  <a:schemeClr val="accent1"/>
                </a:solidFill>
              </a:rPr>
              <a:t>Multi-rooted Tree</a:t>
            </a:r>
            <a:endParaRPr lang="zh-CN" altLang="en-US" sz="2400" dirty="0">
              <a:solidFill>
                <a:schemeClr val="accent1"/>
              </a:solidFill>
            </a:endParaRPr>
          </a:p>
        </p:txBody>
      </p:sp>
      <p:sp>
        <p:nvSpPr>
          <p:cNvPr id="9" name="文本框 8">
            <a:extLst>
              <a:ext uri="{FF2B5EF4-FFF2-40B4-BE49-F238E27FC236}">
                <a16:creationId xmlns:a16="http://schemas.microsoft.com/office/drawing/2014/main" id="{E349CE6E-79B4-4BDF-BD24-F26E734C9EA0}"/>
              </a:ext>
            </a:extLst>
          </p:cNvPr>
          <p:cNvSpPr txBox="1"/>
          <p:nvPr/>
        </p:nvSpPr>
        <p:spPr>
          <a:xfrm>
            <a:off x="919535" y="4857965"/>
            <a:ext cx="2558265" cy="1200329"/>
          </a:xfrm>
          <a:prstGeom prst="rect">
            <a:avLst/>
          </a:prstGeom>
          <a:noFill/>
        </p:spPr>
        <p:txBody>
          <a:bodyPr wrap="square" rtlCol="0">
            <a:spAutoFit/>
          </a:bodyPr>
          <a:lstStyle/>
          <a:p>
            <a:r>
              <a:rPr lang="en-US" altLang="zh-CN" sz="2400" dirty="0">
                <a:solidFill>
                  <a:schemeClr val="accent1"/>
                </a:solidFill>
              </a:rPr>
              <a:t>Routing DAG (Directed</a:t>
            </a:r>
            <a:r>
              <a:rPr lang="zh-CN" altLang="en-US" sz="2400" dirty="0">
                <a:solidFill>
                  <a:schemeClr val="accent1"/>
                </a:solidFill>
              </a:rPr>
              <a:t> </a:t>
            </a:r>
            <a:r>
              <a:rPr lang="en-US" altLang="zh-CN" sz="2400" dirty="0">
                <a:solidFill>
                  <a:schemeClr val="accent1"/>
                </a:solidFill>
              </a:rPr>
              <a:t>Acyclic Graph)</a:t>
            </a:r>
            <a:endParaRPr lang="zh-CN" altLang="en-US" sz="2400" dirty="0">
              <a:solidFill>
                <a:schemeClr val="accent1"/>
              </a:solidFill>
            </a:endParaRPr>
          </a:p>
        </p:txBody>
      </p:sp>
    </p:spTree>
    <p:extLst>
      <p:ext uri="{BB962C8B-B14F-4D97-AF65-F5344CB8AC3E}">
        <p14:creationId xmlns:p14="http://schemas.microsoft.com/office/powerpoint/2010/main" val="39801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E48B5-865F-4890-97DC-86AB8EA117FD}"/>
              </a:ext>
            </a:extLst>
          </p:cNvPr>
          <p:cNvSpPr>
            <a:spLocks noGrp="1"/>
          </p:cNvSpPr>
          <p:nvPr>
            <p:ph type="title"/>
          </p:nvPr>
        </p:nvSpPr>
        <p:spPr/>
        <p:txBody>
          <a:bodyPr/>
          <a:lstStyle/>
          <a:p>
            <a:r>
              <a:rPr lang="en-US" altLang="zh-CN" dirty="0"/>
              <a:t>1Pipe: Deliver Minimum Timestamp Barrier</a:t>
            </a:r>
            <a:endParaRPr lang="zh-CN" altLang="en-US" dirty="0"/>
          </a:p>
        </p:txBody>
      </p:sp>
      <p:sp>
        <p:nvSpPr>
          <p:cNvPr id="31" name="矩形 30">
            <a:extLst>
              <a:ext uri="{FF2B5EF4-FFF2-40B4-BE49-F238E27FC236}">
                <a16:creationId xmlns:a16="http://schemas.microsoft.com/office/drawing/2014/main" id="{A86DBDE5-5C76-4F27-AF35-0B0E3370E3D3}"/>
              </a:ext>
            </a:extLst>
          </p:cNvPr>
          <p:cNvSpPr/>
          <p:nvPr/>
        </p:nvSpPr>
        <p:spPr>
          <a:xfrm>
            <a:off x="883578" y="1970797"/>
            <a:ext cx="1304818" cy="81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32" name="矩形 31">
            <a:extLst>
              <a:ext uri="{FF2B5EF4-FFF2-40B4-BE49-F238E27FC236}">
                <a16:creationId xmlns:a16="http://schemas.microsoft.com/office/drawing/2014/main" id="{0EA382AE-8937-49D9-8E2A-4A601949A49E}"/>
              </a:ext>
            </a:extLst>
          </p:cNvPr>
          <p:cNvSpPr/>
          <p:nvPr/>
        </p:nvSpPr>
        <p:spPr>
          <a:xfrm>
            <a:off x="883578" y="3246672"/>
            <a:ext cx="1304818"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33" name="矩形 32">
            <a:extLst>
              <a:ext uri="{FF2B5EF4-FFF2-40B4-BE49-F238E27FC236}">
                <a16:creationId xmlns:a16="http://schemas.microsoft.com/office/drawing/2014/main" id="{DD863DC3-FE71-49D9-8FCC-7CFBA5CF203B}"/>
              </a:ext>
            </a:extLst>
          </p:cNvPr>
          <p:cNvSpPr/>
          <p:nvPr/>
        </p:nvSpPr>
        <p:spPr>
          <a:xfrm>
            <a:off x="883578" y="4425260"/>
            <a:ext cx="1304818"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cxnSp>
        <p:nvCxnSpPr>
          <p:cNvPr id="34" name="直接箭头连接符 33">
            <a:extLst>
              <a:ext uri="{FF2B5EF4-FFF2-40B4-BE49-F238E27FC236}">
                <a16:creationId xmlns:a16="http://schemas.microsoft.com/office/drawing/2014/main" id="{A36E69E4-D724-4066-AD3A-140CA3D45FB3}"/>
              </a:ext>
            </a:extLst>
          </p:cNvPr>
          <p:cNvCxnSpPr>
            <a:cxnSpLocks/>
            <a:stCxn id="31" idx="3"/>
            <a:endCxn id="62" idx="1"/>
          </p:cNvCxnSpPr>
          <p:nvPr/>
        </p:nvCxnSpPr>
        <p:spPr>
          <a:xfrm>
            <a:off x="2188396" y="2377213"/>
            <a:ext cx="2308038" cy="1262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9862E23C-39B7-4684-80B0-C7377A358E0E}"/>
              </a:ext>
            </a:extLst>
          </p:cNvPr>
          <p:cNvSpPr/>
          <p:nvPr/>
        </p:nvSpPr>
        <p:spPr>
          <a:xfrm>
            <a:off x="6792091" y="1970797"/>
            <a:ext cx="1304818"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38" name="矩形 37">
            <a:extLst>
              <a:ext uri="{FF2B5EF4-FFF2-40B4-BE49-F238E27FC236}">
                <a16:creationId xmlns:a16="http://schemas.microsoft.com/office/drawing/2014/main" id="{C40E9E54-8AA9-4EAC-A238-A0A7A7169990}"/>
              </a:ext>
            </a:extLst>
          </p:cNvPr>
          <p:cNvSpPr/>
          <p:nvPr/>
        </p:nvSpPr>
        <p:spPr>
          <a:xfrm>
            <a:off x="6792094" y="3200439"/>
            <a:ext cx="1304816"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sp>
        <p:nvSpPr>
          <p:cNvPr id="39" name="矩形 38">
            <a:extLst>
              <a:ext uri="{FF2B5EF4-FFF2-40B4-BE49-F238E27FC236}">
                <a16:creationId xmlns:a16="http://schemas.microsoft.com/office/drawing/2014/main" id="{7338C224-56AB-4288-9F62-308C2CEFE2C9}"/>
              </a:ext>
            </a:extLst>
          </p:cNvPr>
          <p:cNvSpPr/>
          <p:nvPr/>
        </p:nvSpPr>
        <p:spPr>
          <a:xfrm>
            <a:off x="6792091" y="4440717"/>
            <a:ext cx="1304817" cy="862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C</a:t>
            </a:r>
            <a:endParaRPr lang="zh-CN" altLang="en-US" b="1" dirty="0">
              <a:solidFill>
                <a:schemeClr val="tx1"/>
              </a:solidFill>
            </a:endParaRPr>
          </a:p>
        </p:txBody>
      </p:sp>
      <p:cxnSp>
        <p:nvCxnSpPr>
          <p:cNvPr id="41" name="直接箭头连接符 40">
            <a:extLst>
              <a:ext uri="{FF2B5EF4-FFF2-40B4-BE49-F238E27FC236}">
                <a16:creationId xmlns:a16="http://schemas.microsoft.com/office/drawing/2014/main" id="{E1CBEB50-19FC-46EC-8237-8D37C813B65B}"/>
              </a:ext>
            </a:extLst>
          </p:cNvPr>
          <p:cNvCxnSpPr>
            <a:cxnSpLocks/>
            <a:stCxn id="62" idx="3"/>
            <a:endCxn id="39" idx="1"/>
          </p:cNvCxnSpPr>
          <p:nvPr/>
        </p:nvCxnSpPr>
        <p:spPr>
          <a:xfrm>
            <a:off x="6245611" y="3640210"/>
            <a:ext cx="546480" cy="123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5CB8EAE8-CA74-436C-B1DC-982C7C55CA3B}"/>
              </a:ext>
            </a:extLst>
          </p:cNvPr>
          <p:cNvCxnSpPr>
            <a:cxnSpLocks/>
            <a:stCxn id="32" idx="3"/>
            <a:endCxn id="62" idx="1"/>
          </p:cNvCxnSpPr>
          <p:nvPr/>
        </p:nvCxnSpPr>
        <p:spPr>
          <a:xfrm flipV="1">
            <a:off x="2188396" y="3640210"/>
            <a:ext cx="2308038" cy="45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CF34CE33-6FF6-4F5E-9A0E-E28CB750E819}"/>
              </a:ext>
            </a:extLst>
          </p:cNvPr>
          <p:cNvCxnSpPr>
            <a:cxnSpLocks/>
            <a:stCxn id="33" idx="3"/>
            <a:endCxn id="62" idx="1"/>
          </p:cNvCxnSpPr>
          <p:nvPr/>
        </p:nvCxnSpPr>
        <p:spPr>
          <a:xfrm flipV="1">
            <a:off x="2188396" y="3640210"/>
            <a:ext cx="2308038" cy="1223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44C4C6B2-4726-45F9-8776-D8209625355D}"/>
              </a:ext>
            </a:extLst>
          </p:cNvPr>
          <p:cNvSpPr/>
          <p:nvPr/>
        </p:nvSpPr>
        <p:spPr>
          <a:xfrm>
            <a:off x="2319823" y="4425260"/>
            <a:ext cx="1516294" cy="877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Msg 9:00</a:t>
            </a:r>
          </a:p>
          <a:p>
            <a:pPr algn="ctr"/>
            <a:r>
              <a:rPr lang="en-US" altLang="zh-CN" dirty="0"/>
              <a:t>Barrier 9:00</a:t>
            </a:r>
          </a:p>
          <a:p>
            <a:pPr algn="ctr"/>
            <a:r>
              <a:rPr lang="en-US" altLang="zh-CN" dirty="0"/>
              <a:t>C</a:t>
            </a:r>
            <a:endParaRPr lang="zh-CN" altLang="en-US" dirty="0"/>
          </a:p>
        </p:txBody>
      </p:sp>
      <p:sp>
        <p:nvSpPr>
          <p:cNvPr id="49" name="矩形 48">
            <a:extLst>
              <a:ext uri="{FF2B5EF4-FFF2-40B4-BE49-F238E27FC236}">
                <a16:creationId xmlns:a16="http://schemas.microsoft.com/office/drawing/2014/main" id="{6AE50337-9435-42EB-9B9A-9405DB6B7BE0}"/>
              </a:ext>
            </a:extLst>
          </p:cNvPr>
          <p:cNvSpPr/>
          <p:nvPr/>
        </p:nvSpPr>
        <p:spPr>
          <a:xfrm>
            <a:off x="2331825" y="3246672"/>
            <a:ext cx="1505572" cy="8535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11:00</a:t>
            </a:r>
          </a:p>
          <a:p>
            <a:pPr algn="ctr"/>
            <a:r>
              <a:rPr lang="en-US" altLang="zh-CN" dirty="0"/>
              <a:t>Barrier 11:00</a:t>
            </a:r>
          </a:p>
          <a:p>
            <a:pPr algn="ctr"/>
            <a:r>
              <a:rPr lang="en-US" altLang="zh-CN" dirty="0"/>
              <a:t>B</a:t>
            </a:r>
            <a:endParaRPr lang="zh-CN" altLang="en-US" dirty="0"/>
          </a:p>
        </p:txBody>
      </p:sp>
      <p:sp>
        <p:nvSpPr>
          <p:cNvPr id="61" name="矩形 60">
            <a:extLst>
              <a:ext uri="{FF2B5EF4-FFF2-40B4-BE49-F238E27FC236}">
                <a16:creationId xmlns:a16="http://schemas.microsoft.com/office/drawing/2014/main" id="{576271D2-B45A-408B-9E2F-AD9B7869B787}"/>
              </a:ext>
            </a:extLst>
          </p:cNvPr>
          <p:cNvSpPr/>
          <p:nvPr/>
        </p:nvSpPr>
        <p:spPr>
          <a:xfrm>
            <a:off x="2321102" y="1976243"/>
            <a:ext cx="1516295" cy="812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10:00 Barrier 10:00 A</a:t>
            </a:r>
            <a:endParaRPr lang="zh-CN" altLang="en-US" dirty="0"/>
          </a:p>
        </p:txBody>
      </p:sp>
      <p:sp>
        <p:nvSpPr>
          <p:cNvPr id="62" name="矩形 61">
            <a:extLst>
              <a:ext uri="{FF2B5EF4-FFF2-40B4-BE49-F238E27FC236}">
                <a16:creationId xmlns:a16="http://schemas.microsoft.com/office/drawing/2014/main" id="{C045CEE1-6C78-4C60-93FE-60DA95691253}"/>
              </a:ext>
            </a:extLst>
          </p:cNvPr>
          <p:cNvSpPr/>
          <p:nvPr/>
        </p:nvSpPr>
        <p:spPr>
          <a:xfrm>
            <a:off x="4496434" y="2882950"/>
            <a:ext cx="1749177" cy="15145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Programmable Switch</a:t>
            </a:r>
            <a:endParaRPr lang="zh-CN" altLang="en-US" dirty="0"/>
          </a:p>
        </p:txBody>
      </p:sp>
      <p:sp>
        <p:nvSpPr>
          <p:cNvPr id="63" name="矩形 62">
            <a:extLst>
              <a:ext uri="{FF2B5EF4-FFF2-40B4-BE49-F238E27FC236}">
                <a16:creationId xmlns:a16="http://schemas.microsoft.com/office/drawing/2014/main" id="{4F61F987-1593-4B89-8B93-EC14E8C0D481}"/>
              </a:ext>
            </a:extLst>
          </p:cNvPr>
          <p:cNvSpPr/>
          <p:nvPr/>
        </p:nvSpPr>
        <p:spPr>
          <a:xfrm>
            <a:off x="4649599" y="3607561"/>
            <a:ext cx="1442847"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 Barrier 9:00</a:t>
            </a:r>
            <a:endParaRPr lang="zh-CN" altLang="en-US" dirty="0"/>
          </a:p>
        </p:txBody>
      </p:sp>
      <p:cxnSp>
        <p:nvCxnSpPr>
          <p:cNvPr id="85" name="直接箭头连接符 84">
            <a:extLst>
              <a:ext uri="{FF2B5EF4-FFF2-40B4-BE49-F238E27FC236}">
                <a16:creationId xmlns:a16="http://schemas.microsoft.com/office/drawing/2014/main" id="{FB29FECB-7311-4765-BD00-5867981240E5}"/>
              </a:ext>
            </a:extLst>
          </p:cNvPr>
          <p:cNvCxnSpPr>
            <a:cxnSpLocks/>
            <a:stCxn id="62" idx="3"/>
            <a:endCxn id="38" idx="1"/>
          </p:cNvCxnSpPr>
          <p:nvPr/>
        </p:nvCxnSpPr>
        <p:spPr>
          <a:xfrm flipV="1">
            <a:off x="6245611" y="3639295"/>
            <a:ext cx="546483" cy="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a:extLst>
              <a:ext uri="{FF2B5EF4-FFF2-40B4-BE49-F238E27FC236}">
                <a16:creationId xmlns:a16="http://schemas.microsoft.com/office/drawing/2014/main" id="{D35CC8A2-9F9F-4A28-9118-A70F0EE80082}"/>
              </a:ext>
            </a:extLst>
          </p:cNvPr>
          <p:cNvCxnSpPr>
            <a:cxnSpLocks/>
            <a:stCxn id="62" idx="3"/>
            <a:endCxn id="37" idx="1"/>
          </p:cNvCxnSpPr>
          <p:nvPr/>
        </p:nvCxnSpPr>
        <p:spPr>
          <a:xfrm flipV="1">
            <a:off x="6245611" y="2409653"/>
            <a:ext cx="546480" cy="1230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6" name="直接连接符 135">
            <a:extLst>
              <a:ext uri="{FF2B5EF4-FFF2-40B4-BE49-F238E27FC236}">
                <a16:creationId xmlns:a16="http://schemas.microsoft.com/office/drawing/2014/main" id="{92C6CD7A-DAD3-49FF-9ADC-23B72A4CDA05}"/>
              </a:ext>
            </a:extLst>
          </p:cNvPr>
          <p:cNvCxnSpPr>
            <a:cxnSpLocks/>
          </p:cNvCxnSpPr>
          <p:nvPr/>
        </p:nvCxnSpPr>
        <p:spPr>
          <a:xfrm>
            <a:off x="10058400" y="1438384"/>
            <a:ext cx="0" cy="3842535"/>
          </a:xfrm>
          <a:prstGeom prst="line">
            <a:avLst/>
          </a:prstGeom>
          <a:ln w="12700"/>
        </p:spPr>
        <p:style>
          <a:lnRef idx="1">
            <a:schemeClr val="dk1"/>
          </a:lnRef>
          <a:fillRef idx="0">
            <a:schemeClr val="dk1"/>
          </a:fillRef>
          <a:effectRef idx="0">
            <a:schemeClr val="dk1"/>
          </a:effectRef>
          <a:fontRef idx="minor">
            <a:schemeClr val="tx1"/>
          </a:fontRef>
        </p:style>
      </p:cxnSp>
      <p:sp>
        <p:nvSpPr>
          <p:cNvPr id="137" name="文本框 136">
            <a:extLst>
              <a:ext uri="{FF2B5EF4-FFF2-40B4-BE49-F238E27FC236}">
                <a16:creationId xmlns:a16="http://schemas.microsoft.com/office/drawing/2014/main" id="{B8F7B106-1217-4B70-82DF-7DC48465DB4D}"/>
              </a:ext>
            </a:extLst>
          </p:cNvPr>
          <p:cNvSpPr txBox="1"/>
          <p:nvPr/>
        </p:nvSpPr>
        <p:spPr>
          <a:xfrm>
            <a:off x="8332919" y="1486001"/>
            <a:ext cx="1557332" cy="400110"/>
          </a:xfrm>
          <a:prstGeom prst="rect">
            <a:avLst/>
          </a:prstGeom>
          <a:noFill/>
        </p:spPr>
        <p:txBody>
          <a:bodyPr wrap="square" rtlCol="0">
            <a:spAutoFit/>
          </a:bodyPr>
          <a:lstStyle/>
          <a:p>
            <a:r>
              <a:rPr lang="en-US" altLang="zh-CN" sz="2000" b="1" dirty="0"/>
              <a:t>Received</a:t>
            </a:r>
            <a:endParaRPr lang="zh-CN" altLang="en-US" sz="2000" b="1" dirty="0"/>
          </a:p>
        </p:txBody>
      </p:sp>
      <p:sp>
        <p:nvSpPr>
          <p:cNvPr id="138" name="文本框 137">
            <a:extLst>
              <a:ext uri="{FF2B5EF4-FFF2-40B4-BE49-F238E27FC236}">
                <a16:creationId xmlns:a16="http://schemas.microsoft.com/office/drawing/2014/main" id="{92DB5EDA-EC45-448D-B839-54ACC64E522C}"/>
              </a:ext>
            </a:extLst>
          </p:cNvPr>
          <p:cNvSpPr txBox="1"/>
          <p:nvPr/>
        </p:nvSpPr>
        <p:spPr>
          <a:xfrm>
            <a:off x="10412580" y="1482861"/>
            <a:ext cx="1557332" cy="400110"/>
          </a:xfrm>
          <a:prstGeom prst="rect">
            <a:avLst/>
          </a:prstGeom>
          <a:noFill/>
        </p:spPr>
        <p:txBody>
          <a:bodyPr wrap="square" rtlCol="0">
            <a:spAutoFit/>
          </a:bodyPr>
          <a:lstStyle/>
          <a:p>
            <a:r>
              <a:rPr lang="en-US" altLang="zh-CN" sz="2000" b="1" dirty="0"/>
              <a:t>Delivered</a:t>
            </a:r>
            <a:endParaRPr lang="zh-CN" altLang="en-US" sz="2000" b="1" dirty="0"/>
          </a:p>
        </p:txBody>
      </p:sp>
      <p:sp>
        <p:nvSpPr>
          <p:cNvPr id="145" name="矩形 144">
            <a:extLst>
              <a:ext uri="{FF2B5EF4-FFF2-40B4-BE49-F238E27FC236}">
                <a16:creationId xmlns:a16="http://schemas.microsoft.com/office/drawing/2014/main" id="{775502C5-13FE-41C1-A981-21926E0368FC}"/>
              </a:ext>
            </a:extLst>
          </p:cNvPr>
          <p:cNvSpPr/>
          <p:nvPr/>
        </p:nvSpPr>
        <p:spPr>
          <a:xfrm>
            <a:off x="10294735" y="4425260"/>
            <a:ext cx="1516294" cy="8777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Msg 9:00</a:t>
            </a:r>
          </a:p>
          <a:p>
            <a:pPr algn="ctr"/>
            <a:r>
              <a:rPr lang="en-US" altLang="zh-CN" dirty="0"/>
              <a:t>Barrier 9:00</a:t>
            </a:r>
          </a:p>
          <a:p>
            <a:pPr algn="ctr"/>
            <a:r>
              <a:rPr lang="en-US" altLang="zh-CN" dirty="0"/>
              <a:t>C</a:t>
            </a:r>
            <a:endParaRPr lang="zh-CN" altLang="en-US" dirty="0"/>
          </a:p>
        </p:txBody>
      </p:sp>
      <p:sp>
        <p:nvSpPr>
          <p:cNvPr id="146" name="矩形 145">
            <a:extLst>
              <a:ext uri="{FF2B5EF4-FFF2-40B4-BE49-F238E27FC236}">
                <a16:creationId xmlns:a16="http://schemas.microsoft.com/office/drawing/2014/main" id="{37DAB517-2EEA-44ED-8201-A0EE2990D349}"/>
              </a:ext>
            </a:extLst>
          </p:cNvPr>
          <p:cNvSpPr/>
          <p:nvPr/>
        </p:nvSpPr>
        <p:spPr>
          <a:xfrm>
            <a:off x="8334962" y="3200440"/>
            <a:ext cx="1505572" cy="8777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11:00</a:t>
            </a:r>
          </a:p>
          <a:p>
            <a:pPr algn="ctr"/>
            <a:r>
              <a:rPr lang="en-US" altLang="zh-CN" dirty="0"/>
              <a:t>Barrier 9:00</a:t>
            </a:r>
          </a:p>
          <a:p>
            <a:pPr algn="ctr"/>
            <a:r>
              <a:rPr lang="en-US" altLang="zh-CN" dirty="0"/>
              <a:t>B</a:t>
            </a:r>
            <a:endParaRPr lang="zh-CN" altLang="en-US" dirty="0"/>
          </a:p>
        </p:txBody>
      </p:sp>
      <p:sp>
        <p:nvSpPr>
          <p:cNvPr id="147" name="矩形 146">
            <a:extLst>
              <a:ext uri="{FF2B5EF4-FFF2-40B4-BE49-F238E27FC236}">
                <a16:creationId xmlns:a16="http://schemas.microsoft.com/office/drawing/2014/main" id="{1CD4EE14-E782-4EF5-AE28-DDB2348EFED2}"/>
              </a:ext>
            </a:extLst>
          </p:cNvPr>
          <p:cNvSpPr/>
          <p:nvPr/>
        </p:nvSpPr>
        <p:spPr>
          <a:xfrm>
            <a:off x="8324239" y="1970798"/>
            <a:ext cx="1516295" cy="84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10:00 Barrier 9:00</a:t>
            </a:r>
          </a:p>
          <a:p>
            <a:pPr algn="ctr"/>
            <a:r>
              <a:rPr lang="en-US" altLang="zh-CN" dirty="0"/>
              <a:t>A</a:t>
            </a:r>
            <a:endParaRPr lang="zh-CN" altLang="en-US" dirty="0"/>
          </a:p>
        </p:txBody>
      </p:sp>
      <p:sp>
        <p:nvSpPr>
          <p:cNvPr id="154" name="文本框 153">
            <a:extLst>
              <a:ext uri="{FF2B5EF4-FFF2-40B4-BE49-F238E27FC236}">
                <a16:creationId xmlns:a16="http://schemas.microsoft.com/office/drawing/2014/main" id="{D5AAB6F7-73CC-4EB0-BEA2-F4337D8DB419}"/>
              </a:ext>
            </a:extLst>
          </p:cNvPr>
          <p:cNvSpPr txBox="1"/>
          <p:nvPr/>
        </p:nvSpPr>
        <p:spPr>
          <a:xfrm>
            <a:off x="838200" y="5441759"/>
            <a:ext cx="9976207" cy="1323439"/>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Each message has two timestamps: </a:t>
            </a:r>
            <a:r>
              <a:rPr lang="en-US" altLang="zh-CN" sz="2000" b="1" dirty="0"/>
              <a:t>message</a:t>
            </a:r>
            <a:r>
              <a:rPr lang="en-US" altLang="zh-CN" sz="2000" dirty="0"/>
              <a:t> and </a:t>
            </a:r>
            <a:r>
              <a:rPr lang="en-US" altLang="zh-CN" sz="2000" b="1" dirty="0"/>
              <a:t>barrier</a:t>
            </a:r>
            <a:r>
              <a:rPr lang="en-US" altLang="zh-CN" sz="2000" dirty="0"/>
              <a:t> timestamp.</a:t>
            </a:r>
          </a:p>
          <a:p>
            <a:pPr marL="342900" indent="-342900">
              <a:buFont typeface="Arial" panose="020B0604020202020204" pitchFamily="34" charset="0"/>
              <a:buChar char="•"/>
            </a:pPr>
            <a:r>
              <a:rPr lang="en-US" altLang="zh-CN" sz="2000" dirty="0"/>
              <a:t>When a switch or a host receives a packet with barrier timestamp </a:t>
            </a:r>
            <a:r>
              <a:rPr lang="en-US" altLang="zh-CN" sz="2000" b="1" i="1" dirty="0"/>
              <a:t>B</a:t>
            </a:r>
            <a:r>
              <a:rPr lang="en-US" altLang="zh-CN" sz="2000" dirty="0"/>
              <a:t> from a network link </a:t>
            </a:r>
            <a:r>
              <a:rPr lang="en-US" altLang="zh-CN" sz="2000" b="1" i="1" dirty="0"/>
              <a:t>L</a:t>
            </a:r>
            <a:r>
              <a:rPr lang="en-US" altLang="zh-CN" sz="2000" dirty="0"/>
              <a:t>, it indicates that the message timestamp and barrier timestamp of future arrival packets from link </a:t>
            </a:r>
            <a:r>
              <a:rPr lang="en-US" altLang="zh-CN" sz="2000" b="1" i="1" dirty="0"/>
              <a:t>L</a:t>
            </a:r>
            <a:r>
              <a:rPr lang="en-US" altLang="zh-CN" sz="2000" dirty="0"/>
              <a:t> will be larger than </a:t>
            </a:r>
            <a:r>
              <a:rPr lang="en-US" altLang="zh-CN" sz="2000" b="1" i="1" dirty="0"/>
              <a:t>B</a:t>
            </a:r>
            <a:r>
              <a:rPr lang="en-US" altLang="zh-CN" sz="2000" dirty="0"/>
              <a:t>.</a:t>
            </a:r>
            <a:endParaRPr lang="zh-CN" altLang="en-US" sz="2000" dirty="0"/>
          </a:p>
        </p:txBody>
      </p:sp>
    </p:spTree>
    <p:extLst>
      <p:ext uri="{BB962C8B-B14F-4D97-AF65-F5344CB8AC3E}">
        <p14:creationId xmlns:p14="http://schemas.microsoft.com/office/powerpoint/2010/main" val="2507211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18CA56-8DD4-421F-8D88-F69E6F073056}"/>
              </a:ext>
            </a:extLst>
          </p:cNvPr>
          <p:cNvSpPr>
            <a:spLocks noGrp="1"/>
          </p:cNvSpPr>
          <p:nvPr>
            <p:ph type="title"/>
          </p:nvPr>
        </p:nvSpPr>
        <p:spPr/>
        <p:txBody>
          <a:bodyPr/>
          <a:lstStyle/>
          <a:p>
            <a:r>
              <a:rPr lang="en-US" altLang="zh-CN" dirty="0"/>
              <a:t>1Pipe: Hierarchical Barrier Aggregation</a:t>
            </a:r>
            <a:endParaRPr lang="zh-CN" altLang="en-US" dirty="0"/>
          </a:p>
        </p:txBody>
      </p:sp>
      <p:sp>
        <p:nvSpPr>
          <p:cNvPr id="4" name="矩形 3">
            <a:extLst>
              <a:ext uri="{FF2B5EF4-FFF2-40B4-BE49-F238E27FC236}">
                <a16:creationId xmlns:a16="http://schemas.microsoft.com/office/drawing/2014/main" id="{91F5EA4A-872C-4759-B4DA-DB71FD99F1BF}"/>
              </a:ext>
            </a:extLst>
          </p:cNvPr>
          <p:cNvSpPr/>
          <p:nvPr/>
        </p:nvSpPr>
        <p:spPr>
          <a:xfrm>
            <a:off x="904121" y="1886885"/>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5" name="矩形 4">
            <a:extLst>
              <a:ext uri="{FF2B5EF4-FFF2-40B4-BE49-F238E27FC236}">
                <a16:creationId xmlns:a16="http://schemas.microsoft.com/office/drawing/2014/main" id="{258C1942-C921-4B6F-91E7-8809D9DFD28C}"/>
              </a:ext>
            </a:extLst>
          </p:cNvPr>
          <p:cNvSpPr/>
          <p:nvPr/>
        </p:nvSpPr>
        <p:spPr>
          <a:xfrm>
            <a:off x="904121" y="2764602"/>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sp>
        <p:nvSpPr>
          <p:cNvPr id="6" name="矩形 5">
            <a:extLst>
              <a:ext uri="{FF2B5EF4-FFF2-40B4-BE49-F238E27FC236}">
                <a16:creationId xmlns:a16="http://schemas.microsoft.com/office/drawing/2014/main" id="{1EBA879B-6585-46DA-96B1-02DAB2710625}"/>
              </a:ext>
            </a:extLst>
          </p:cNvPr>
          <p:cNvSpPr/>
          <p:nvPr/>
        </p:nvSpPr>
        <p:spPr>
          <a:xfrm>
            <a:off x="904121" y="3642319"/>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3</a:t>
            </a:r>
            <a:endParaRPr lang="zh-CN" altLang="en-US" dirty="0">
              <a:solidFill>
                <a:schemeClr val="tx1"/>
              </a:solidFill>
            </a:endParaRPr>
          </a:p>
        </p:txBody>
      </p:sp>
      <p:sp>
        <p:nvSpPr>
          <p:cNvPr id="7" name="矩形 6">
            <a:extLst>
              <a:ext uri="{FF2B5EF4-FFF2-40B4-BE49-F238E27FC236}">
                <a16:creationId xmlns:a16="http://schemas.microsoft.com/office/drawing/2014/main" id="{0BB2C5EB-8155-4A2C-A904-5B0B3C598B64}"/>
              </a:ext>
            </a:extLst>
          </p:cNvPr>
          <p:cNvSpPr/>
          <p:nvPr/>
        </p:nvSpPr>
        <p:spPr>
          <a:xfrm>
            <a:off x="904121" y="4520036"/>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4</a:t>
            </a:r>
            <a:endParaRPr lang="zh-CN" altLang="en-US" dirty="0">
              <a:solidFill>
                <a:schemeClr val="tx1"/>
              </a:solidFill>
            </a:endParaRPr>
          </a:p>
        </p:txBody>
      </p:sp>
      <p:sp>
        <p:nvSpPr>
          <p:cNvPr id="9" name="矩形 8">
            <a:extLst>
              <a:ext uri="{FF2B5EF4-FFF2-40B4-BE49-F238E27FC236}">
                <a16:creationId xmlns:a16="http://schemas.microsoft.com/office/drawing/2014/main" id="{0B9F3F8F-C31B-4FC6-BEB9-54E4B21B0E08}"/>
              </a:ext>
            </a:extLst>
          </p:cNvPr>
          <p:cNvSpPr/>
          <p:nvPr/>
        </p:nvSpPr>
        <p:spPr>
          <a:xfrm>
            <a:off x="3826260" y="2021035"/>
            <a:ext cx="1213209" cy="11605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Switch 1a</a:t>
            </a:r>
            <a:endParaRPr lang="zh-CN" altLang="en-US" dirty="0"/>
          </a:p>
        </p:txBody>
      </p:sp>
      <p:sp>
        <p:nvSpPr>
          <p:cNvPr id="10" name="矩形 9">
            <a:extLst>
              <a:ext uri="{FF2B5EF4-FFF2-40B4-BE49-F238E27FC236}">
                <a16:creationId xmlns:a16="http://schemas.microsoft.com/office/drawing/2014/main" id="{B4814DE2-3E8A-4319-A5D8-F1379AA23429}"/>
              </a:ext>
            </a:extLst>
          </p:cNvPr>
          <p:cNvSpPr/>
          <p:nvPr/>
        </p:nvSpPr>
        <p:spPr>
          <a:xfrm>
            <a:off x="4034921" y="2417091"/>
            <a:ext cx="813465"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a:t>
            </a:r>
          </a:p>
          <a:p>
            <a:pPr algn="ctr"/>
            <a:r>
              <a:rPr lang="en-US" altLang="zh-CN" dirty="0"/>
              <a:t>9:00</a:t>
            </a:r>
            <a:endParaRPr lang="zh-CN" altLang="en-US" dirty="0"/>
          </a:p>
        </p:txBody>
      </p:sp>
      <p:sp>
        <p:nvSpPr>
          <p:cNvPr id="14" name="矩形 13">
            <a:extLst>
              <a:ext uri="{FF2B5EF4-FFF2-40B4-BE49-F238E27FC236}">
                <a16:creationId xmlns:a16="http://schemas.microsoft.com/office/drawing/2014/main" id="{08BF6C4B-E9F6-45C4-B912-D4163A40146F}"/>
              </a:ext>
            </a:extLst>
          </p:cNvPr>
          <p:cNvSpPr/>
          <p:nvPr/>
        </p:nvSpPr>
        <p:spPr>
          <a:xfrm>
            <a:off x="9548109" y="1886885"/>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1</a:t>
            </a:r>
            <a:endParaRPr lang="zh-CN" altLang="en-US" dirty="0">
              <a:solidFill>
                <a:schemeClr val="tx1"/>
              </a:solidFill>
            </a:endParaRPr>
          </a:p>
        </p:txBody>
      </p:sp>
      <p:sp>
        <p:nvSpPr>
          <p:cNvPr id="15" name="矩形 14">
            <a:extLst>
              <a:ext uri="{FF2B5EF4-FFF2-40B4-BE49-F238E27FC236}">
                <a16:creationId xmlns:a16="http://schemas.microsoft.com/office/drawing/2014/main" id="{4C2928AF-45C2-4BF9-B2D4-519E7A8FE0BC}"/>
              </a:ext>
            </a:extLst>
          </p:cNvPr>
          <p:cNvSpPr/>
          <p:nvPr/>
        </p:nvSpPr>
        <p:spPr>
          <a:xfrm>
            <a:off x="9548109" y="2764602"/>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2</a:t>
            </a:r>
            <a:endParaRPr lang="zh-CN" altLang="en-US" dirty="0">
              <a:solidFill>
                <a:schemeClr val="tx1"/>
              </a:solidFill>
            </a:endParaRPr>
          </a:p>
        </p:txBody>
      </p:sp>
      <p:sp>
        <p:nvSpPr>
          <p:cNvPr id="16" name="矩形 15">
            <a:extLst>
              <a:ext uri="{FF2B5EF4-FFF2-40B4-BE49-F238E27FC236}">
                <a16:creationId xmlns:a16="http://schemas.microsoft.com/office/drawing/2014/main" id="{E5560461-CBE4-471F-AA02-B5BDAB83E56A}"/>
              </a:ext>
            </a:extLst>
          </p:cNvPr>
          <p:cNvSpPr/>
          <p:nvPr/>
        </p:nvSpPr>
        <p:spPr>
          <a:xfrm>
            <a:off x="9548109" y="3642319"/>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3</a:t>
            </a:r>
            <a:endParaRPr lang="zh-CN" altLang="en-US" dirty="0">
              <a:solidFill>
                <a:schemeClr val="tx1"/>
              </a:solidFill>
            </a:endParaRPr>
          </a:p>
        </p:txBody>
      </p:sp>
      <p:sp>
        <p:nvSpPr>
          <p:cNvPr id="17" name="矩形 16">
            <a:extLst>
              <a:ext uri="{FF2B5EF4-FFF2-40B4-BE49-F238E27FC236}">
                <a16:creationId xmlns:a16="http://schemas.microsoft.com/office/drawing/2014/main" id="{65ECB68A-90AA-46BE-B658-4E240E0DF582}"/>
              </a:ext>
            </a:extLst>
          </p:cNvPr>
          <p:cNvSpPr/>
          <p:nvPr/>
        </p:nvSpPr>
        <p:spPr>
          <a:xfrm>
            <a:off x="9548109" y="4520036"/>
            <a:ext cx="1304818" cy="5599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4</a:t>
            </a:r>
            <a:endParaRPr lang="zh-CN" altLang="en-US" dirty="0">
              <a:solidFill>
                <a:schemeClr val="tx1"/>
              </a:solidFill>
            </a:endParaRPr>
          </a:p>
        </p:txBody>
      </p:sp>
      <p:cxnSp>
        <p:nvCxnSpPr>
          <p:cNvPr id="22" name="直接箭头连接符 21">
            <a:extLst>
              <a:ext uri="{FF2B5EF4-FFF2-40B4-BE49-F238E27FC236}">
                <a16:creationId xmlns:a16="http://schemas.microsoft.com/office/drawing/2014/main" id="{0BD1D906-9159-4E94-9463-9CE1C7DFC363}"/>
              </a:ext>
            </a:extLst>
          </p:cNvPr>
          <p:cNvCxnSpPr>
            <a:stCxn id="4" idx="3"/>
            <a:endCxn id="9" idx="1"/>
          </p:cNvCxnSpPr>
          <p:nvPr/>
        </p:nvCxnSpPr>
        <p:spPr>
          <a:xfrm>
            <a:off x="2208939" y="2166856"/>
            <a:ext cx="1617321" cy="434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91A318EE-D283-471E-BA9C-3D3979FEFEE3}"/>
              </a:ext>
            </a:extLst>
          </p:cNvPr>
          <p:cNvCxnSpPr>
            <a:cxnSpLocks/>
            <a:stCxn id="5" idx="3"/>
            <a:endCxn id="9" idx="1"/>
          </p:cNvCxnSpPr>
          <p:nvPr/>
        </p:nvCxnSpPr>
        <p:spPr>
          <a:xfrm flipV="1">
            <a:off x="2208939" y="2601297"/>
            <a:ext cx="1617321" cy="4432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FA651D68-1C20-4FEC-8F70-4D1A08EEF246}"/>
              </a:ext>
            </a:extLst>
          </p:cNvPr>
          <p:cNvSpPr/>
          <p:nvPr/>
        </p:nvSpPr>
        <p:spPr>
          <a:xfrm>
            <a:off x="3824144" y="3808285"/>
            <a:ext cx="1213209" cy="11605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Switch 2a</a:t>
            </a:r>
            <a:endParaRPr lang="zh-CN" altLang="en-US" dirty="0"/>
          </a:p>
        </p:txBody>
      </p:sp>
      <p:sp>
        <p:nvSpPr>
          <p:cNvPr id="27" name="矩形 26">
            <a:extLst>
              <a:ext uri="{FF2B5EF4-FFF2-40B4-BE49-F238E27FC236}">
                <a16:creationId xmlns:a16="http://schemas.microsoft.com/office/drawing/2014/main" id="{437A39BE-9229-4E98-AA65-CE4CBFBE3273}"/>
              </a:ext>
            </a:extLst>
          </p:cNvPr>
          <p:cNvSpPr/>
          <p:nvPr/>
        </p:nvSpPr>
        <p:spPr>
          <a:xfrm>
            <a:off x="4032805" y="4204341"/>
            <a:ext cx="813465"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a:t>
            </a:r>
          </a:p>
          <a:p>
            <a:pPr algn="ctr"/>
            <a:r>
              <a:rPr lang="en-US" altLang="zh-CN" dirty="0"/>
              <a:t>7:00</a:t>
            </a:r>
            <a:endParaRPr lang="zh-CN" altLang="en-US" dirty="0"/>
          </a:p>
        </p:txBody>
      </p:sp>
      <p:sp>
        <p:nvSpPr>
          <p:cNvPr id="28" name="矩形 27">
            <a:extLst>
              <a:ext uri="{FF2B5EF4-FFF2-40B4-BE49-F238E27FC236}">
                <a16:creationId xmlns:a16="http://schemas.microsoft.com/office/drawing/2014/main" id="{A0A3924D-8E27-4335-AAE9-6E411C4742FB}"/>
              </a:ext>
            </a:extLst>
          </p:cNvPr>
          <p:cNvSpPr/>
          <p:nvPr/>
        </p:nvSpPr>
        <p:spPr>
          <a:xfrm>
            <a:off x="6965737" y="2021035"/>
            <a:ext cx="1213209" cy="11605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Switch 1b</a:t>
            </a:r>
            <a:endParaRPr lang="zh-CN" altLang="en-US" dirty="0"/>
          </a:p>
        </p:txBody>
      </p:sp>
      <p:sp>
        <p:nvSpPr>
          <p:cNvPr id="29" name="矩形 28">
            <a:extLst>
              <a:ext uri="{FF2B5EF4-FFF2-40B4-BE49-F238E27FC236}">
                <a16:creationId xmlns:a16="http://schemas.microsoft.com/office/drawing/2014/main" id="{FB2CC390-5A1A-4F6A-B5AA-6FE25EE2E74C}"/>
              </a:ext>
            </a:extLst>
          </p:cNvPr>
          <p:cNvSpPr/>
          <p:nvPr/>
        </p:nvSpPr>
        <p:spPr>
          <a:xfrm>
            <a:off x="7174398" y="2417091"/>
            <a:ext cx="813465"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a:t>
            </a:r>
          </a:p>
          <a:p>
            <a:pPr algn="ctr"/>
            <a:r>
              <a:rPr lang="en-US" altLang="zh-CN" dirty="0"/>
              <a:t>7:00</a:t>
            </a:r>
            <a:endParaRPr lang="zh-CN" altLang="en-US" dirty="0"/>
          </a:p>
        </p:txBody>
      </p:sp>
      <p:sp>
        <p:nvSpPr>
          <p:cNvPr id="30" name="矩形 29">
            <a:extLst>
              <a:ext uri="{FF2B5EF4-FFF2-40B4-BE49-F238E27FC236}">
                <a16:creationId xmlns:a16="http://schemas.microsoft.com/office/drawing/2014/main" id="{990C50BC-5FE1-4BED-93DF-E336097D0867}"/>
              </a:ext>
            </a:extLst>
          </p:cNvPr>
          <p:cNvSpPr/>
          <p:nvPr/>
        </p:nvSpPr>
        <p:spPr>
          <a:xfrm>
            <a:off x="6965737" y="3808285"/>
            <a:ext cx="1213209" cy="11605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Switch 2b</a:t>
            </a:r>
            <a:endParaRPr lang="zh-CN" altLang="en-US" dirty="0"/>
          </a:p>
        </p:txBody>
      </p:sp>
      <p:sp>
        <p:nvSpPr>
          <p:cNvPr id="31" name="矩形 30">
            <a:extLst>
              <a:ext uri="{FF2B5EF4-FFF2-40B4-BE49-F238E27FC236}">
                <a16:creationId xmlns:a16="http://schemas.microsoft.com/office/drawing/2014/main" id="{A39A7DA1-D167-4885-B1F2-0C296C8935D3}"/>
              </a:ext>
            </a:extLst>
          </p:cNvPr>
          <p:cNvSpPr/>
          <p:nvPr/>
        </p:nvSpPr>
        <p:spPr>
          <a:xfrm>
            <a:off x="7174398" y="4204341"/>
            <a:ext cx="813465"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a:t>
            </a:r>
          </a:p>
          <a:p>
            <a:pPr algn="ctr"/>
            <a:r>
              <a:rPr lang="en-US" altLang="zh-CN" dirty="0"/>
              <a:t>7:00</a:t>
            </a:r>
            <a:endParaRPr lang="zh-CN" altLang="en-US" dirty="0"/>
          </a:p>
        </p:txBody>
      </p:sp>
      <p:cxnSp>
        <p:nvCxnSpPr>
          <p:cNvPr id="32" name="直接箭头连接符 31">
            <a:extLst>
              <a:ext uri="{FF2B5EF4-FFF2-40B4-BE49-F238E27FC236}">
                <a16:creationId xmlns:a16="http://schemas.microsoft.com/office/drawing/2014/main" id="{F491FDC8-3B7B-49F2-9EC4-0116047331A2}"/>
              </a:ext>
            </a:extLst>
          </p:cNvPr>
          <p:cNvCxnSpPr>
            <a:cxnSpLocks/>
            <a:stCxn id="9" idx="3"/>
            <a:endCxn id="28" idx="1"/>
          </p:cNvCxnSpPr>
          <p:nvPr/>
        </p:nvCxnSpPr>
        <p:spPr>
          <a:xfrm>
            <a:off x="5039469" y="2601297"/>
            <a:ext cx="19262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接箭头连接符 34">
            <a:extLst>
              <a:ext uri="{FF2B5EF4-FFF2-40B4-BE49-F238E27FC236}">
                <a16:creationId xmlns:a16="http://schemas.microsoft.com/office/drawing/2014/main" id="{EB93EB86-531F-4375-9AB4-458F229EF6FC}"/>
              </a:ext>
            </a:extLst>
          </p:cNvPr>
          <p:cNvCxnSpPr>
            <a:cxnSpLocks/>
            <a:stCxn id="9" idx="3"/>
            <a:endCxn id="30" idx="1"/>
          </p:cNvCxnSpPr>
          <p:nvPr/>
        </p:nvCxnSpPr>
        <p:spPr>
          <a:xfrm>
            <a:off x="5039469" y="2601297"/>
            <a:ext cx="1926268" cy="1787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EE284840-71C3-4649-B123-59421081BCC5}"/>
              </a:ext>
            </a:extLst>
          </p:cNvPr>
          <p:cNvCxnSpPr>
            <a:cxnSpLocks/>
            <a:stCxn id="26" idx="3"/>
            <a:endCxn id="30" idx="1"/>
          </p:cNvCxnSpPr>
          <p:nvPr/>
        </p:nvCxnSpPr>
        <p:spPr>
          <a:xfrm>
            <a:off x="5037353" y="4388547"/>
            <a:ext cx="1928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4B38CBA5-E5A5-4D07-8DCD-E7B700D1BD8E}"/>
              </a:ext>
            </a:extLst>
          </p:cNvPr>
          <p:cNvCxnSpPr>
            <a:cxnSpLocks/>
            <a:stCxn id="26" idx="3"/>
            <a:endCxn id="28" idx="1"/>
          </p:cNvCxnSpPr>
          <p:nvPr/>
        </p:nvCxnSpPr>
        <p:spPr>
          <a:xfrm flipV="1">
            <a:off x="5037353" y="2601297"/>
            <a:ext cx="1928384" cy="1787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260FAFAC-D840-45DB-BE6C-42C4FDC820C1}"/>
              </a:ext>
            </a:extLst>
          </p:cNvPr>
          <p:cNvCxnSpPr>
            <a:cxnSpLocks/>
            <a:stCxn id="6" idx="3"/>
            <a:endCxn id="26" idx="1"/>
          </p:cNvCxnSpPr>
          <p:nvPr/>
        </p:nvCxnSpPr>
        <p:spPr>
          <a:xfrm>
            <a:off x="2208939" y="3922290"/>
            <a:ext cx="1615205" cy="466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4BC54B15-0A15-4FED-B5EE-9998455492BF}"/>
              </a:ext>
            </a:extLst>
          </p:cNvPr>
          <p:cNvCxnSpPr>
            <a:cxnSpLocks/>
            <a:stCxn id="7" idx="3"/>
            <a:endCxn id="26" idx="1"/>
          </p:cNvCxnSpPr>
          <p:nvPr/>
        </p:nvCxnSpPr>
        <p:spPr>
          <a:xfrm flipV="1">
            <a:off x="2208939" y="4388547"/>
            <a:ext cx="1615205" cy="41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EB315921-DD66-4F9D-905B-51DF7D6EBF59}"/>
              </a:ext>
            </a:extLst>
          </p:cNvPr>
          <p:cNvSpPr/>
          <p:nvPr/>
        </p:nvSpPr>
        <p:spPr>
          <a:xfrm>
            <a:off x="2362103" y="1888361"/>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10:00</a:t>
            </a:r>
            <a:endParaRPr lang="zh-CN" altLang="en-US" dirty="0"/>
          </a:p>
        </p:txBody>
      </p:sp>
      <p:sp>
        <p:nvSpPr>
          <p:cNvPr id="18" name="矩形 17">
            <a:extLst>
              <a:ext uri="{FF2B5EF4-FFF2-40B4-BE49-F238E27FC236}">
                <a16:creationId xmlns:a16="http://schemas.microsoft.com/office/drawing/2014/main" id="{ABE6133C-4A80-466F-BDB4-28C73F2D3D59}"/>
              </a:ext>
            </a:extLst>
          </p:cNvPr>
          <p:cNvSpPr/>
          <p:nvPr/>
        </p:nvSpPr>
        <p:spPr>
          <a:xfrm>
            <a:off x="2362103" y="2766078"/>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9:00</a:t>
            </a:r>
            <a:endParaRPr lang="zh-CN" altLang="en-US" dirty="0"/>
          </a:p>
        </p:txBody>
      </p:sp>
      <p:sp>
        <p:nvSpPr>
          <p:cNvPr id="19" name="矩形 18">
            <a:extLst>
              <a:ext uri="{FF2B5EF4-FFF2-40B4-BE49-F238E27FC236}">
                <a16:creationId xmlns:a16="http://schemas.microsoft.com/office/drawing/2014/main" id="{89ABD007-A865-4513-9DCA-A59CF2F41F81}"/>
              </a:ext>
            </a:extLst>
          </p:cNvPr>
          <p:cNvSpPr/>
          <p:nvPr/>
        </p:nvSpPr>
        <p:spPr>
          <a:xfrm>
            <a:off x="2359490" y="3643795"/>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8:00</a:t>
            </a:r>
            <a:endParaRPr lang="zh-CN" altLang="en-US" dirty="0"/>
          </a:p>
        </p:txBody>
      </p:sp>
      <p:sp>
        <p:nvSpPr>
          <p:cNvPr id="20" name="矩形 19">
            <a:extLst>
              <a:ext uri="{FF2B5EF4-FFF2-40B4-BE49-F238E27FC236}">
                <a16:creationId xmlns:a16="http://schemas.microsoft.com/office/drawing/2014/main" id="{117E9A1B-EC23-4811-B33E-55A9385F259F}"/>
              </a:ext>
            </a:extLst>
          </p:cNvPr>
          <p:cNvSpPr/>
          <p:nvPr/>
        </p:nvSpPr>
        <p:spPr>
          <a:xfrm>
            <a:off x="2359490" y="4525074"/>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cxnSp>
        <p:nvCxnSpPr>
          <p:cNvPr id="50" name="直接箭头连接符 49">
            <a:extLst>
              <a:ext uri="{FF2B5EF4-FFF2-40B4-BE49-F238E27FC236}">
                <a16:creationId xmlns:a16="http://schemas.microsoft.com/office/drawing/2014/main" id="{5EB592E8-86C7-4CC2-8AE6-733791B837F1}"/>
              </a:ext>
            </a:extLst>
          </p:cNvPr>
          <p:cNvCxnSpPr>
            <a:cxnSpLocks/>
            <a:stCxn id="28" idx="3"/>
            <a:endCxn id="14" idx="1"/>
          </p:cNvCxnSpPr>
          <p:nvPr/>
        </p:nvCxnSpPr>
        <p:spPr>
          <a:xfrm flipV="1">
            <a:off x="8178946" y="2166856"/>
            <a:ext cx="1369163" cy="434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a16="http://schemas.microsoft.com/office/drawing/2014/main" id="{56FAE752-2185-4019-993A-D8B9E8B057D9}"/>
              </a:ext>
            </a:extLst>
          </p:cNvPr>
          <p:cNvCxnSpPr>
            <a:cxnSpLocks/>
            <a:stCxn id="28" idx="3"/>
            <a:endCxn id="15" idx="1"/>
          </p:cNvCxnSpPr>
          <p:nvPr/>
        </p:nvCxnSpPr>
        <p:spPr>
          <a:xfrm>
            <a:off x="8178946" y="2601297"/>
            <a:ext cx="1369163" cy="4432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a:extLst>
              <a:ext uri="{FF2B5EF4-FFF2-40B4-BE49-F238E27FC236}">
                <a16:creationId xmlns:a16="http://schemas.microsoft.com/office/drawing/2014/main" id="{44B6B625-5F4E-4B1F-BC09-804973BACCD4}"/>
              </a:ext>
            </a:extLst>
          </p:cNvPr>
          <p:cNvCxnSpPr>
            <a:cxnSpLocks/>
            <a:stCxn id="30" idx="3"/>
            <a:endCxn id="16" idx="1"/>
          </p:cNvCxnSpPr>
          <p:nvPr/>
        </p:nvCxnSpPr>
        <p:spPr>
          <a:xfrm flipV="1">
            <a:off x="8178946" y="3922290"/>
            <a:ext cx="1369163" cy="466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a16="http://schemas.microsoft.com/office/drawing/2014/main" id="{E143B841-A147-474A-9763-9D3F02B54589}"/>
              </a:ext>
            </a:extLst>
          </p:cNvPr>
          <p:cNvCxnSpPr>
            <a:cxnSpLocks/>
            <a:stCxn id="30" idx="3"/>
            <a:endCxn id="17" idx="1"/>
          </p:cNvCxnSpPr>
          <p:nvPr/>
        </p:nvCxnSpPr>
        <p:spPr>
          <a:xfrm>
            <a:off x="8178946" y="4388547"/>
            <a:ext cx="1369163" cy="411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矩形 67">
            <a:extLst>
              <a:ext uri="{FF2B5EF4-FFF2-40B4-BE49-F238E27FC236}">
                <a16:creationId xmlns:a16="http://schemas.microsoft.com/office/drawing/2014/main" id="{E0522E92-7180-4657-99E9-A1C82AA3B2DA}"/>
              </a:ext>
            </a:extLst>
          </p:cNvPr>
          <p:cNvSpPr/>
          <p:nvPr/>
        </p:nvSpPr>
        <p:spPr>
          <a:xfrm>
            <a:off x="8408739" y="1888361"/>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69" name="矩形 68">
            <a:extLst>
              <a:ext uri="{FF2B5EF4-FFF2-40B4-BE49-F238E27FC236}">
                <a16:creationId xmlns:a16="http://schemas.microsoft.com/office/drawing/2014/main" id="{3D000453-398A-4148-852D-6FAFED769246}"/>
              </a:ext>
            </a:extLst>
          </p:cNvPr>
          <p:cNvSpPr/>
          <p:nvPr/>
        </p:nvSpPr>
        <p:spPr>
          <a:xfrm>
            <a:off x="8408739" y="2766078"/>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70" name="矩形 69">
            <a:extLst>
              <a:ext uri="{FF2B5EF4-FFF2-40B4-BE49-F238E27FC236}">
                <a16:creationId xmlns:a16="http://schemas.microsoft.com/office/drawing/2014/main" id="{4D503991-4190-47E7-AC70-6595C8EDA764}"/>
              </a:ext>
            </a:extLst>
          </p:cNvPr>
          <p:cNvSpPr/>
          <p:nvPr/>
        </p:nvSpPr>
        <p:spPr>
          <a:xfrm>
            <a:off x="8406126" y="3643795"/>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71" name="矩形 70">
            <a:extLst>
              <a:ext uri="{FF2B5EF4-FFF2-40B4-BE49-F238E27FC236}">
                <a16:creationId xmlns:a16="http://schemas.microsoft.com/office/drawing/2014/main" id="{9CBE55D5-9D6F-4A0B-8F00-0B121CA3EB28}"/>
              </a:ext>
            </a:extLst>
          </p:cNvPr>
          <p:cNvSpPr/>
          <p:nvPr/>
        </p:nvSpPr>
        <p:spPr>
          <a:xfrm>
            <a:off x="8406126" y="4525074"/>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72" name="矩形 71">
            <a:extLst>
              <a:ext uri="{FF2B5EF4-FFF2-40B4-BE49-F238E27FC236}">
                <a16:creationId xmlns:a16="http://schemas.microsoft.com/office/drawing/2014/main" id="{251AB2E0-273F-40F4-83FB-8259DDB6D6F7}"/>
              </a:ext>
            </a:extLst>
          </p:cNvPr>
          <p:cNvSpPr/>
          <p:nvPr/>
        </p:nvSpPr>
        <p:spPr>
          <a:xfrm>
            <a:off x="5196819" y="2173240"/>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9:00</a:t>
            </a:r>
            <a:endParaRPr lang="zh-CN" altLang="en-US" dirty="0"/>
          </a:p>
        </p:txBody>
      </p:sp>
      <p:sp>
        <p:nvSpPr>
          <p:cNvPr id="73" name="矩形 72">
            <a:extLst>
              <a:ext uri="{FF2B5EF4-FFF2-40B4-BE49-F238E27FC236}">
                <a16:creationId xmlns:a16="http://schemas.microsoft.com/office/drawing/2014/main" id="{6BD27791-2918-4E5D-BD8F-1AA7DB5891A2}"/>
              </a:ext>
            </a:extLst>
          </p:cNvPr>
          <p:cNvSpPr/>
          <p:nvPr/>
        </p:nvSpPr>
        <p:spPr>
          <a:xfrm>
            <a:off x="5078179" y="2776733"/>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9:00</a:t>
            </a:r>
            <a:endParaRPr lang="zh-CN" altLang="en-US" dirty="0"/>
          </a:p>
        </p:txBody>
      </p:sp>
      <p:sp>
        <p:nvSpPr>
          <p:cNvPr id="74" name="矩形 73">
            <a:extLst>
              <a:ext uri="{FF2B5EF4-FFF2-40B4-BE49-F238E27FC236}">
                <a16:creationId xmlns:a16="http://schemas.microsoft.com/office/drawing/2014/main" id="{78B8CA64-F1CA-4DC2-9CC5-605D34A0814E}"/>
              </a:ext>
            </a:extLst>
          </p:cNvPr>
          <p:cNvSpPr/>
          <p:nvPr/>
        </p:nvSpPr>
        <p:spPr>
          <a:xfrm>
            <a:off x="5073450" y="3698238"/>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75" name="矩形 74">
            <a:extLst>
              <a:ext uri="{FF2B5EF4-FFF2-40B4-BE49-F238E27FC236}">
                <a16:creationId xmlns:a16="http://schemas.microsoft.com/office/drawing/2014/main" id="{6AC52C0C-BB21-414A-BBED-D4F69B3C2E33}"/>
              </a:ext>
            </a:extLst>
          </p:cNvPr>
          <p:cNvSpPr/>
          <p:nvPr/>
        </p:nvSpPr>
        <p:spPr>
          <a:xfrm>
            <a:off x="5216676" y="4284749"/>
            <a:ext cx="946171" cy="558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Barrier 7:00</a:t>
            </a:r>
            <a:endParaRPr lang="zh-CN" altLang="en-US" dirty="0"/>
          </a:p>
        </p:txBody>
      </p:sp>
      <p:sp>
        <p:nvSpPr>
          <p:cNvPr id="76" name="文本框 75">
            <a:extLst>
              <a:ext uri="{FF2B5EF4-FFF2-40B4-BE49-F238E27FC236}">
                <a16:creationId xmlns:a16="http://schemas.microsoft.com/office/drawing/2014/main" id="{04B57501-8632-4A49-8AD7-6F81F5402AB1}"/>
              </a:ext>
            </a:extLst>
          </p:cNvPr>
          <p:cNvSpPr txBox="1"/>
          <p:nvPr/>
        </p:nvSpPr>
        <p:spPr>
          <a:xfrm>
            <a:off x="838199" y="5553182"/>
            <a:ext cx="10571253" cy="1015663"/>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Barrier timestamps are aggregated hierarchically through layers of switches hop-by-hop, and finally the receiver gets the barrier of all reachable hosts and links in the network.</a:t>
            </a:r>
          </a:p>
          <a:p>
            <a:pPr marL="285750" indent="-285750">
              <a:buFont typeface="Arial" panose="020B0604020202020204" pitchFamily="34" charset="0"/>
              <a:buChar char="•"/>
            </a:pPr>
            <a:r>
              <a:rPr lang="en-US" altLang="zh-CN" sz="2000" dirty="0"/>
              <a:t>Beacons are sent periodically on each idle link to its one-hop neighbors.</a:t>
            </a:r>
            <a:endParaRPr lang="zh-CN" altLang="en-US" sz="2000" dirty="0"/>
          </a:p>
        </p:txBody>
      </p:sp>
    </p:spTree>
    <p:extLst>
      <p:ext uri="{BB962C8B-B14F-4D97-AF65-F5344CB8AC3E}">
        <p14:creationId xmlns:p14="http://schemas.microsoft.com/office/powerpoint/2010/main" val="1592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EC406-292B-432D-8990-D655C95B9DD6}"/>
              </a:ext>
            </a:extLst>
          </p:cNvPr>
          <p:cNvSpPr>
            <a:spLocks noGrp="1"/>
          </p:cNvSpPr>
          <p:nvPr>
            <p:ph type="title"/>
          </p:nvPr>
        </p:nvSpPr>
        <p:spPr/>
        <p:txBody>
          <a:bodyPr/>
          <a:lstStyle/>
          <a:p>
            <a:r>
              <a:rPr lang="en-US" altLang="zh-CN" dirty="0"/>
              <a:t>How to Handle Packet Loss</a:t>
            </a:r>
            <a:endParaRPr lang="zh-CN" altLang="en-US" dirty="0"/>
          </a:p>
        </p:txBody>
      </p:sp>
      <p:sp>
        <p:nvSpPr>
          <p:cNvPr id="3" name="内容占位符 2">
            <a:extLst>
              <a:ext uri="{FF2B5EF4-FFF2-40B4-BE49-F238E27FC236}">
                <a16:creationId xmlns:a16="http://schemas.microsoft.com/office/drawing/2014/main" id="{A77372CE-DDC3-48B5-A4BC-AAC63DF04FF1}"/>
              </a:ext>
            </a:extLst>
          </p:cNvPr>
          <p:cNvSpPr>
            <a:spLocks noGrp="1"/>
          </p:cNvSpPr>
          <p:nvPr>
            <p:ph idx="1"/>
          </p:nvPr>
        </p:nvSpPr>
        <p:spPr>
          <a:xfrm>
            <a:off x="513260" y="4785993"/>
            <a:ext cx="10947562" cy="1909792"/>
          </a:xfrm>
        </p:spPr>
        <p:txBody>
          <a:bodyPr>
            <a:normAutofit/>
          </a:bodyPr>
          <a:lstStyle/>
          <a:p>
            <a:r>
              <a:rPr lang="en-US" altLang="zh-CN" sz="2000" b="1" dirty="0"/>
              <a:t>Incorrect</a:t>
            </a:r>
            <a:r>
              <a:rPr lang="en-US" altLang="zh-CN" sz="2000" dirty="0"/>
              <a:t>:</a:t>
            </a:r>
            <a:r>
              <a:rPr lang="zh-CN" altLang="en-US" sz="2000" dirty="0"/>
              <a:t> </a:t>
            </a:r>
            <a:r>
              <a:rPr lang="en-US" altLang="zh-CN" sz="2000" dirty="0"/>
              <a:t>Receiver A should deliver TS 8:00 from Sender 2 before delivering TS 10:00 from Sender 1, but the switch and receiver A do not know TS 8:00 has lost.</a:t>
            </a:r>
          </a:p>
          <a:p>
            <a:r>
              <a:rPr lang="en-US" altLang="zh-CN" sz="2000" dirty="0"/>
              <a:t>Unlike centralized sequencer, the receivers do not know whether or not a message is lost.</a:t>
            </a:r>
          </a:p>
          <a:p>
            <a:r>
              <a:rPr lang="en-US" altLang="zh-CN" sz="2000" dirty="0"/>
              <a:t>Adding hop-to-hop sequence number to detect packet loss is not capable for many switches.</a:t>
            </a:r>
          </a:p>
        </p:txBody>
      </p:sp>
      <p:sp>
        <p:nvSpPr>
          <p:cNvPr id="4" name="矩形 3">
            <a:extLst>
              <a:ext uri="{FF2B5EF4-FFF2-40B4-BE49-F238E27FC236}">
                <a16:creationId xmlns:a16="http://schemas.microsoft.com/office/drawing/2014/main" id="{190A0FD0-418C-4BFD-A7E2-CC5BF72D70CA}"/>
              </a:ext>
            </a:extLst>
          </p:cNvPr>
          <p:cNvSpPr/>
          <p:nvPr/>
        </p:nvSpPr>
        <p:spPr>
          <a:xfrm>
            <a:off x="565079" y="1979317"/>
            <a:ext cx="1024608" cy="812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1</a:t>
            </a:r>
            <a:endParaRPr lang="zh-CN" altLang="en-US" dirty="0">
              <a:solidFill>
                <a:schemeClr val="tx1"/>
              </a:solidFill>
            </a:endParaRPr>
          </a:p>
        </p:txBody>
      </p:sp>
      <p:sp>
        <p:nvSpPr>
          <p:cNvPr id="5" name="矩形 4">
            <a:extLst>
              <a:ext uri="{FF2B5EF4-FFF2-40B4-BE49-F238E27FC236}">
                <a16:creationId xmlns:a16="http://schemas.microsoft.com/office/drawing/2014/main" id="{E4EFEEF1-D125-475F-A780-1A37198B28C0}"/>
              </a:ext>
            </a:extLst>
          </p:cNvPr>
          <p:cNvSpPr/>
          <p:nvPr/>
        </p:nvSpPr>
        <p:spPr>
          <a:xfrm>
            <a:off x="565077" y="3255192"/>
            <a:ext cx="1024609"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Sender 2</a:t>
            </a:r>
            <a:endParaRPr lang="zh-CN" altLang="en-US" dirty="0">
              <a:solidFill>
                <a:schemeClr val="tx1"/>
              </a:solidFill>
            </a:endParaRPr>
          </a:p>
        </p:txBody>
      </p:sp>
      <p:cxnSp>
        <p:nvCxnSpPr>
          <p:cNvPr id="7" name="直接箭头连接符 6">
            <a:extLst>
              <a:ext uri="{FF2B5EF4-FFF2-40B4-BE49-F238E27FC236}">
                <a16:creationId xmlns:a16="http://schemas.microsoft.com/office/drawing/2014/main" id="{A2B41722-CB23-41A3-956A-2F19BDEC32C2}"/>
              </a:ext>
            </a:extLst>
          </p:cNvPr>
          <p:cNvCxnSpPr>
            <a:cxnSpLocks/>
            <a:stCxn id="4" idx="3"/>
            <a:endCxn id="17" idx="1"/>
          </p:cNvCxnSpPr>
          <p:nvPr/>
        </p:nvCxnSpPr>
        <p:spPr>
          <a:xfrm>
            <a:off x="1589687" y="2385733"/>
            <a:ext cx="3485900" cy="608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3D96AD5F-3E19-4773-A5CD-64046D52E70D}"/>
              </a:ext>
            </a:extLst>
          </p:cNvPr>
          <p:cNvSpPr/>
          <p:nvPr/>
        </p:nvSpPr>
        <p:spPr>
          <a:xfrm>
            <a:off x="7256273" y="1977477"/>
            <a:ext cx="1076646"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A</a:t>
            </a:r>
            <a:endParaRPr lang="zh-CN" altLang="en-US" b="1" dirty="0">
              <a:solidFill>
                <a:schemeClr val="tx1"/>
              </a:solidFill>
            </a:endParaRPr>
          </a:p>
        </p:txBody>
      </p:sp>
      <p:sp>
        <p:nvSpPr>
          <p:cNvPr id="9" name="矩形 8">
            <a:extLst>
              <a:ext uri="{FF2B5EF4-FFF2-40B4-BE49-F238E27FC236}">
                <a16:creationId xmlns:a16="http://schemas.microsoft.com/office/drawing/2014/main" id="{4714E21B-1780-43DE-81A2-1319C636289F}"/>
              </a:ext>
            </a:extLst>
          </p:cNvPr>
          <p:cNvSpPr/>
          <p:nvPr/>
        </p:nvSpPr>
        <p:spPr>
          <a:xfrm>
            <a:off x="7256276" y="3207119"/>
            <a:ext cx="1076643" cy="877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Receiver </a:t>
            </a:r>
            <a:r>
              <a:rPr lang="en-US" altLang="zh-CN" b="1" dirty="0">
                <a:solidFill>
                  <a:schemeClr val="tx1"/>
                </a:solidFill>
              </a:rPr>
              <a:t>B</a:t>
            </a:r>
            <a:endParaRPr lang="zh-CN" altLang="en-US" b="1" dirty="0">
              <a:solidFill>
                <a:schemeClr val="tx1"/>
              </a:solidFill>
            </a:endParaRPr>
          </a:p>
        </p:txBody>
      </p:sp>
      <p:cxnSp>
        <p:nvCxnSpPr>
          <p:cNvPr id="12" name="直接箭头连接符 11">
            <a:extLst>
              <a:ext uri="{FF2B5EF4-FFF2-40B4-BE49-F238E27FC236}">
                <a16:creationId xmlns:a16="http://schemas.microsoft.com/office/drawing/2014/main" id="{CD73DDA5-6BD1-431F-9149-EE5272935F73}"/>
              </a:ext>
            </a:extLst>
          </p:cNvPr>
          <p:cNvCxnSpPr>
            <a:cxnSpLocks/>
            <a:stCxn id="5" idx="3"/>
            <a:endCxn id="17" idx="1"/>
          </p:cNvCxnSpPr>
          <p:nvPr/>
        </p:nvCxnSpPr>
        <p:spPr>
          <a:xfrm flipV="1">
            <a:off x="1589686" y="2994191"/>
            <a:ext cx="3485901" cy="699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id="{4025164B-089B-4697-8E16-B931638AE559}"/>
              </a:ext>
            </a:extLst>
          </p:cNvPr>
          <p:cNvSpPr/>
          <p:nvPr/>
        </p:nvSpPr>
        <p:spPr>
          <a:xfrm>
            <a:off x="1779903" y="3257245"/>
            <a:ext cx="1505572" cy="8535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11:00</a:t>
            </a:r>
          </a:p>
          <a:p>
            <a:pPr algn="ctr"/>
            <a:r>
              <a:rPr lang="en-US" altLang="zh-CN" dirty="0"/>
              <a:t>Barrier 11:00</a:t>
            </a:r>
          </a:p>
          <a:p>
            <a:pPr algn="ctr"/>
            <a:r>
              <a:rPr lang="en-US" altLang="zh-CN" dirty="0"/>
              <a:t>B</a:t>
            </a:r>
            <a:endParaRPr lang="zh-CN" altLang="en-US" dirty="0"/>
          </a:p>
        </p:txBody>
      </p:sp>
      <p:sp>
        <p:nvSpPr>
          <p:cNvPr id="16" name="矩形 15">
            <a:extLst>
              <a:ext uri="{FF2B5EF4-FFF2-40B4-BE49-F238E27FC236}">
                <a16:creationId xmlns:a16="http://schemas.microsoft.com/office/drawing/2014/main" id="{CA0CBEE6-1E1F-483A-B15F-10ABDA272B31}"/>
              </a:ext>
            </a:extLst>
          </p:cNvPr>
          <p:cNvSpPr/>
          <p:nvPr/>
        </p:nvSpPr>
        <p:spPr>
          <a:xfrm>
            <a:off x="1757836" y="1979317"/>
            <a:ext cx="1516295" cy="812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10:00 Barrier 10:00 A</a:t>
            </a:r>
            <a:endParaRPr lang="zh-CN" altLang="en-US" dirty="0"/>
          </a:p>
        </p:txBody>
      </p:sp>
      <p:sp>
        <p:nvSpPr>
          <p:cNvPr id="17" name="矩形 16">
            <a:extLst>
              <a:ext uri="{FF2B5EF4-FFF2-40B4-BE49-F238E27FC236}">
                <a16:creationId xmlns:a16="http://schemas.microsoft.com/office/drawing/2014/main" id="{4E6C2D4C-889B-4975-93F3-588608ED7667}"/>
              </a:ext>
            </a:extLst>
          </p:cNvPr>
          <p:cNvSpPr/>
          <p:nvPr/>
        </p:nvSpPr>
        <p:spPr>
          <a:xfrm>
            <a:off x="5075587" y="2236931"/>
            <a:ext cx="1749177" cy="15145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dirty="0"/>
              <a:t>Programmable Switch</a:t>
            </a:r>
            <a:endParaRPr lang="zh-CN" altLang="en-US" dirty="0"/>
          </a:p>
        </p:txBody>
      </p:sp>
      <p:sp>
        <p:nvSpPr>
          <p:cNvPr id="18" name="矩形 17">
            <a:extLst>
              <a:ext uri="{FF2B5EF4-FFF2-40B4-BE49-F238E27FC236}">
                <a16:creationId xmlns:a16="http://schemas.microsoft.com/office/drawing/2014/main" id="{1B50C063-D5FC-49A1-8225-550613155925}"/>
              </a:ext>
            </a:extLst>
          </p:cNvPr>
          <p:cNvSpPr/>
          <p:nvPr/>
        </p:nvSpPr>
        <p:spPr>
          <a:xfrm>
            <a:off x="5228752" y="2961542"/>
            <a:ext cx="1442847" cy="654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Min Barrier 10:00</a:t>
            </a:r>
            <a:endParaRPr lang="zh-CN" altLang="en-US" dirty="0"/>
          </a:p>
        </p:txBody>
      </p:sp>
      <p:cxnSp>
        <p:nvCxnSpPr>
          <p:cNvPr id="19" name="直接箭头连接符 18">
            <a:extLst>
              <a:ext uri="{FF2B5EF4-FFF2-40B4-BE49-F238E27FC236}">
                <a16:creationId xmlns:a16="http://schemas.microsoft.com/office/drawing/2014/main" id="{F5B68A8B-0543-4756-B48F-393F35CF64F3}"/>
              </a:ext>
            </a:extLst>
          </p:cNvPr>
          <p:cNvCxnSpPr>
            <a:cxnSpLocks/>
            <a:stCxn id="17" idx="3"/>
            <a:endCxn id="9" idx="1"/>
          </p:cNvCxnSpPr>
          <p:nvPr/>
        </p:nvCxnSpPr>
        <p:spPr>
          <a:xfrm>
            <a:off x="6824764" y="2994191"/>
            <a:ext cx="431512" cy="651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4822619D-638B-463B-804F-E8CC410381AB}"/>
              </a:ext>
            </a:extLst>
          </p:cNvPr>
          <p:cNvCxnSpPr>
            <a:cxnSpLocks/>
            <a:stCxn id="17" idx="3"/>
            <a:endCxn id="8" idx="1"/>
          </p:cNvCxnSpPr>
          <p:nvPr/>
        </p:nvCxnSpPr>
        <p:spPr>
          <a:xfrm flipV="1">
            <a:off x="6824764" y="2416333"/>
            <a:ext cx="431509" cy="5778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7CC0D7E-1978-4E7E-963C-88876862A40C}"/>
              </a:ext>
            </a:extLst>
          </p:cNvPr>
          <p:cNvCxnSpPr>
            <a:cxnSpLocks/>
          </p:cNvCxnSpPr>
          <p:nvPr/>
        </p:nvCxnSpPr>
        <p:spPr>
          <a:xfrm>
            <a:off x="10058400" y="1438384"/>
            <a:ext cx="0" cy="3138753"/>
          </a:xfrm>
          <a:prstGeom prst="line">
            <a:avLst/>
          </a:prstGeom>
          <a:ln w="12700"/>
        </p:spPr>
        <p:style>
          <a:lnRef idx="1">
            <a:schemeClr val="dk1"/>
          </a:lnRef>
          <a:fillRef idx="0">
            <a:schemeClr val="dk1"/>
          </a:fillRef>
          <a:effectRef idx="0">
            <a:schemeClr val="dk1"/>
          </a:effectRef>
          <a:fontRef idx="minor">
            <a:schemeClr val="tx1"/>
          </a:fontRef>
        </p:style>
      </p:cxnSp>
      <p:sp>
        <p:nvSpPr>
          <p:cNvPr id="22" name="文本框 21">
            <a:extLst>
              <a:ext uri="{FF2B5EF4-FFF2-40B4-BE49-F238E27FC236}">
                <a16:creationId xmlns:a16="http://schemas.microsoft.com/office/drawing/2014/main" id="{CB9E9D1F-92C7-49A4-8298-F26D16B573D7}"/>
              </a:ext>
            </a:extLst>
          </p:cNvPr>
          <p:cNvSpPr txBox="1"/>
          <p:nvPr/>
        </p:nvSpPr>
        <p:spPr>
          <a:xfrm>
            <a:off x="8501068" y="1491380"/>
            <a:ext cx="1557332" cy="400110"/>
          </a:xfrm>
          <a:prstGeom prst="rect">
            <a:avLst/>
          </a:prstGeom>
          <a:noFill/>
        </p:spPr>
        <p:txBody>
          <a:bodyPr wrap="square" rtlCol="0">
            <a:spAutoFit/>
          </a:bodyPr>
          <a:lstStyle/>
          <a:p>
            <a:r>
              <a:rPr lang="en-US" altLang="zh-CN" sz="2000" b="1" dirty="0"/>
              <a:t>Received</a:t>
            </a:r>
            <a:endParaRPr lang="zh-CN" altLang="en-US" sz="2000" b="1" dirty="0"/>
          </a:p>
        </p:txBody>
      </p:sp>
      <p:sp>
        <p:nvSpPr>
          <p:cNvPr id="23" name="文本框 22">
            <a:extLst>
              <a:ext uri="{FF2B5EF4-FFF2-40B4-BE49-F238E27FC236}">
                <a16:creationId xmlns:a16="http://schemas.microsoft.com/office/drawing/2014/main" id="{6A31AC1B-5FFF-4428-8A0C-CCA401BAE699}"/>
              </a:ext>
            </a:extLst>
          </p:cNvPr>
          <p:cNvSpPr txBox="1"/>
          <p:nvPr/>
        </p:nvSpPr>
        <p:spPr>
          <a:xfrm>
            <a:off x="10412580" y="1482861"/>
            <a:ext cx="1557332" cy="400110"/>
          </a:xfrm>
          <a:prstGeom prst="rect">
            <a:avLst/>
          </a:prstGeom>
          <a:noFill/>
        </p:spPr>
        <p:txBody>
          <a:bodyPr wrap="square" rtlCol="0">
            <a:spAutoFit/>
          </a:bodyPr>
          <a:lstStyle/>
          <a:p>
            <a:r>
              <a:rPr lang="en-US" altLang="zh-CN" sz="2000" b="1" dirty="0"/>
              <a:t>Delivered</a:t>
            </a:r>
            <a:endParaRPr lang="zh-CN" altLang="en-US" sz="2000" b="1" dirty="0"/>
          </a:p>
        </p:txBody>
      </p:sp>
      <p:sp>
        <p:nvSpPr>
          <p:cNvPr id="25" name="矩形 24">
            <a:extLst>
              <a:ext uri="{FF2B5EF4-FFF2-40B4-BE49-F238E27FC236}">
                <a16:creationId xmlns:a16="http://schemas.microsoft.com/office/drawing/2014/main" id="{E78F9448-E9CA-4B3D-AD2E-8B42AFC603DE}"/>
              </a:ext>
            </a:extLst>
          </p:cNvPr>
          <p:cNvSpPr/>
          <p:nvPr/>
        </p:nvSpPr>
        <p:spPr>
          <a:xfrm>
            <a:off x="8447743" y="3207119"/>
            <a:ext cx="1505572" cy="8777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11:00</a:t>
            </a:r>
          </a:p>
          <a:p>
            <a:pPr algn="ctr"/>
            <a:r>
              <a:rPr lang="en-US" altLang="zh-CN" dirty="0"/>
              <a:t>Barrier 10:00</a:t>
            </a:r>
          </a:p>
          <a:p>
            <a:pPr algn="ctr"/>
            <a:r>
              <a:rPr lang="en-US" altLang="zh-CN" dirty="0"/>
              <a:t>B</a:t>
            </a:r>
            <a:endParaRPr lang="zh-CN" altLang="en-US" dirty="0"/>
          </a:p>
        </p:txBody>
      </p:sp>
      <p:sp>
        <p:nvSpPr>
          <p:cNvPr id="26" name="矩形 25">
            <a:extLst>
              <a:ext uri="{FF2B5EF4-FFF2-40B4-BE49-F238E27FC236}">
                <a16:creationId xmlns:a16="http://schemas.microsoft.com/office/drawing/2014/main" id="{F7B61A9E-F867-4CA9-9F9A-253B5340EB69}"/>
              </a:ext>
            </a:extLst>
          </p:cNvPr>
          <p:cNvSpPr/>
          <p:nvPr/>
        </p:nvSpPr>
        <p:spPr>
          <a:xfrm>
            <a:off x="10270713" y="2044277"/>
            <a:ext cx="1516295" cy="84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10:00 Barrier 10:00</a:t>
            </a:r>
          </a:p>
          <a:p>
            <a:pPr algn="ctr"/>
            <a:r>
              <a:rPr lang="en-US" altLang="zh-CN" dirty="0"/>
              <a:t>A</a:t>
            </a:r>
            <a:endParaRPr lang="zh-CN" altLang="en-US" dirty="0"/>
          </a:p>
        </p:txBody>
      </p:sp>
      <p:sp>
        <p:nvSpPr>
          <p:cNvPr id="27" name="矩形 26">
            <a:extLst>
              <a:ext uri="{FF2B5EF4-FFF2-40B4-BE49-F238E27FC236}">
                <a16:creationId xmlns:a16="http://schemas.microsoft.com/office/drawing/2014/main" id="{006008ED-EB4B-4106-A4FE-5014BEFEDD08}"/>
              </a:ext>
            </a:extLst>
          </p:cNvPr>
          <p:cNvSpPr/>
          <p:nvPr/>
        </p:nvSpPr>
        <p:spPr>
          <a:xfrm>
            <a:off x="3357702" y="3254444"/>
            <a:ext cx="1505572" cy="8535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Msg 8:00</a:t>
            </a:r>
          </a:p>
          <a:p>
            <a:pPr algn="ctr"/>
            <a:r>
              <a:rPr lang="en-US" altLang="zh-CN" dirty="0"/>
              <a:t>Barrier 8:00</a:t>
            </a:r>
          </a:p>
          <a:p>
            <a:pPr algn="ctr"/>
            <a:r>
              <a:rPr lang="en-US" altLang="zh-CN" dirty="0"/>
              <a:t>A</a:t>
            </a:r>
            <a:endParaRPr lang="zh-CN" altLang="en-US" dirty="0"/>
          </a:p>
        </p:txBody>
      </p:sp>
      <p:cxnSp>
        <p:nvCxnSpPr>
          <p:cNvPr id="37" name="直接连接符 36">
            <a:extLst>
              <a:ext uri="{FF2B5EF4-FFF2-40B4-BE49-F238E27FC236}">
                <a16:creationId xmlns:a16="http://schemas.microsoft.com/office/drawing/2014/main" id="{B395F392-B67A-478A-A55F-19FA07FFAD1F}"/>
              </a:ext>
            </a:extLst>
          </p:cNvPr>
          <p:cNvCxnSpPr/>
          <p:nvPr/>
        </p:nvCxnSpPr>
        <p:spPr>
          <a:xfrm>
            <a:off x="3667877" y="3046288"/>
            <a:ext cx="909263" cy="1378972"/>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7FCC36F8-538E-43C8-A2B2-05EDB0B9F86A}"/>
              </a:ext>
            </a:extLst>
          </p:cNvPr>
          <p:cNvCxnSpPr>
            <a:cxnSpLocks/>
          </p:cNvCxnSpPr>
          <p:nvPr/>
        </p:nvCxnSpPr>
        <p:spPr>
          <a:xfrm flipV="1">
            <a:off x="3667877" y="3046288"/>
            <a:ext cx="842481" cy="1378972"/>
          </a:xfrm>
          <a:prstGeom prst="line">
            <a:avLst/>
          </a:prstGeom>
          <a:ln w="57150"/>
        </p:spPr>
        <p:style>
          <a:lnRef idx="1">
            <a:schemeClr val="dk1"/>
          </a:lnRef>
          <a:fillRef idx="0">
            <a:schemeClr val="dk1"/>
          </a:fillRef>
          <a:effectRef idx="0">
            <a:schemeClr val="dk1"/>
          </a:effectRef>
          <a:fontRef idx="minor">
            <a:schemeClr val="tx1"/>
          </a:fontRef>
        </p:style>
      </p:cxnSp>
      <p:sp>
        <p:nvSpPr>
          <p:cNvPr id="51" name="椭圆 50">
            <a:extLst>
              <a:ext uri="{FF2B5EF4-FFF2-40B4-BE49-F238E27FC236}">
                <a16:creationId xmlns:a16="http://schemas.microsoft.com/office/drawing/2014/main" id="{ED5BC78A-D871-446C-AEA6-96DA0F4C500B}"/>
              </a:ext>
            </a:extLst>
          </p:cNvPr>
          <p:cNvSpPr/>
          <p:nvPr/>
        </p:nvSpPr>
        <p:spPr>
          <a:xfrm>
            <a:off x="10017303" y="1891490"/>
            <a:ext cx="1998323" cy="112625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03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3C1F19-13A1-4ECA-803E-3A52AA4D9760}"/>
              </a:ext>
            </a:extLst>
          </p:cNvPr>
          <p:cNvSpPr>
            <a:spLocks noGrp="1"/>
          </p:cNvSpPr>
          <p:nvPr>
            <p:ph type="title"/>
          </p:nvPr>
        </p:nvSpPr>
        <p:spPr/>
        <p:txBody>
          <a:bodyPr>
            <a:normAutofit/>
          </a:bodyPr>
          <a:lstStyle/>
          <a:p>
            <a:r>
              <a:rPr lang="en-US" altLang="zh-CN" sz="3600" dirty="0"/>
              <a:t>Rethinking Distributed Systems for the Data Center</a:t>
            </a:r>
            <a:endParaRPr lang="zh-CN" altLang="en-US" sz="3600" dirty="0"/>
          </a:p>
        </p:txBody>
      </p:sp>
      <p:sp>
        <p:nvSpPr>
          <p:cNvPr id="4" name="矩形 3">
            <a:extLst>
              <a:ext uri="{FF2B5EF4-FFF2-40B4-BE49-F238E27FC236}">
                <a16:creationId xmlns:a16="http://schemas.microsoft.com/office/drawing/2014/main" id="{4035A031-6E31-411E-A015-7D38AAC3D3ED}"/>
              </a:ext>
            </a:extLst>
          </p:cNvPr>
          <p:cNvSpPr/>
          <p:nvPr/>
        </p:nvSpPr>
        <p:spPr>
          <a:xfrm>
            <a:off x="838200" y="1803115"/>
            <a:ext cx="3826267" cy="5753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400" dirty="0"/>
              <a:t>Internet</a:t>
            </a:r>
            <a:endParaRPr lang="zh-CN" altLang="en-US" sz="2400" dirty="0"/>
          </a:p>
        </p:txBody>
      </p:sp>
      <p:sp>
        <p:nvSpPr>
          <p:cNvPr id="5" name="文本框 4">
            <a:extLst>
              <a:ext uri="{FF2B5EF4-FFF2-40B4-BE49-F238E27FC236}">
                <a16:creationId xmlns:a16="http://schemas.microsoft.com/office/drawing/2014/main" id="{9D0BD3B8-E481-448C-9B42-DF0F6F98D012}"/>
              </a:ext>
            </a:extLst>
          </p:cNvPr>
          <p:cNvSpPr txBox="1"/>
          <p:nvPr/>
        </p:nvSpPr>
        <p:spPr>
          <a:xfrm>
            <a:off x="838200" y="2490894"/>
            <a:ext cx="4334838" cy="193899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Unreliable</a:t>
            </a:r>
          </a:p>
          <a:p>
            <a:pPr marL="285750" indent="-285750">
              <a:buFont typeface="Arial" panose="020B0604020202020204" pitchFamily="34" charset="0"/>
              <a:buChar char="•"/>
            </a:pPr>
            <a:r>
              <a:rPr lang="en-US" altLang="zh-CN" sz="2400" dirty="0"/>
              <a:t>High packet loss rate</a:t>
            </a:r>
          </a:p>
          <a:p>
            <a:pPr marL="285750" indent="-285750">
              <a:buFont typeface="Arial" panose="020B0604020202020204" pitchFamily="34" charset="0"/>
              <a:buChar char="•"/>
            </a:pPr>
            <a:r>
              <a:rPr lang="en-US" altLang="zh-CN" sz="2400" dirty="0"/>
              <a:t>High delay (milliseconds)</a:t>
            </a:r>
          </a:p>
          <a:p>
            <a:pPr marL="285750" indent="-285750">
              <a:buFont typeface="Arial" panose="020B0604020202020204" pitchFamily="34" charset="0"/>
              <a:buChar char="•"/>
            </a:pPr>
            <a:r>
              <a:rPr lang="en-US" altLang="zh-CN" sz="2400" dirty="0"/>
              <a:t>~1 Gbps bandwidth</a:t>
            </a:r>
          </a:p>
          <a:p>
            <a:pPr marL="285750" indent="-285750">
              <a:buFont typeface="Arial" panose="020B0604020202020204" pitchFamily="34" charset="0"/>
              <a:buChar char="•"/>
            </a:pPr>
            <a:r>
              <a:rPr lang="en-US" altLang="zh-CN" sz="2400" dirty="0"/>
              <a:t>Uncontrollable switches</a:t>
            </a:r>
          </a:p>
        </p:txBody>
      </p:sp>
      <p:sp>
        <p:nvSpPr>
          <p:cNvPr id="6" name="矩形 5">
            <a:extLst>
              <a:ext uri="{FF2B5EF4-FFF2-40B4-BE49-F238E27FC236}">
                <a16:creationId xmlns:a16="http://schemas.microsoft.com/office/drawing/2014/main" id="{2D340C90-5F30-4629-BB55-28FBEF4A96D7}"/>
              </a:ext>
            </a:extLst>
          </p:cNvPr>
          <p:cNvSpPr/>
          <p:nvPr/>
        </p:nvSpPr>
        <p:spPr>
          <a:xfrm>
            <a:off x="6276491" y="1803115"/>
            <a:ext cx="4365818" cy="5669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400" dirty="0"/>
              <a:t>Data Center Network</a:t>
            </a:r>
            <a:endParaRPr lang="zh-CN" altLang="en-US" sz="2400" dirty="0"/>
          </a:p>
        </p:txBody>
      </p:sp>
      <p:sp>
        <p:nvSpPr>
          <p:cNvPr id="7" name="文本框 6">
            <a:extLst>
              <a:ext uri="{FF2B5EF4-FFF2-40B4-BE49-F238E27FC236}">
                <a16:creationId xmlns:a16="http://schemas.microsoft.com/office/drawing/2014/main" id="{1545C118-F3B1-40C0-A772-902C2CF09C55}"/>
              </a:ext>
            </a:extLst>
          </p:cNvPr>
          <p:cNvSpPr txBox="1"/>
          <p:nvPr/>
        </p:nvSpPr>
        <p:spPr>
          <a:xfrm>
            <a:off x="6272373" y="2490894"/>
            <a:ext cx="4369936" cy="193899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Mostly reliable</a:t>
            </a:r>
          </a:p>
          <a:p>
            <a:pPr marL="285750" indent="-285750">
              <a:buFont typeface="Arial" panose="020B0604020202020204" pitchFamily="34" charset="0"/>
              <a:buChar char="•"/>
            </a:pPr>
            <a:r>
              <a:rPr lang="en-US" altLang="zh-CN" sz="2400" dirty="0"/>
              <a:t>Low packet loss rate</a:t>
            </a:r>
          </a:p>
          <a:p>
            <a:pPr marL="285750" indent="-285750">
              <a:buFont typeface="Arial" panose="020B0604020202020204" pitchFamily="34" charset="0"/>
              <a:buChar char="•"/>
            </a:pPr>
            <a:r>
              <a:rPr lang="en-US" altLang="zh-CN" sz="2400" dirty="0"/>
              <a:t>Low delay (microseconds)</a:t>
            </a:r>
          </a:p>
          <a:p>
            <a:pPr marL="285750" indent="-285750">
              <a:buFont typeface="Arial" panose="020B0604020202020204" pitchFamily="34" charset="0"/>
              <a:buChar char="•"/>
            </a:pPr>
            <a:r>
              <a:rPr lang="en-US" altLang="zh-CN" sz="2400" dirty="0"/>
              <a:t>~100 Gbps bandwidth</a:t>
            </a:r>
          </a:p>
          <a:p>
            <a:pPr marL="285750" indent="-285750">
              <a:buFont typeface="Arial" panose="020B0604020202020204" pitchFamily="34" charset="0"/>
              <a:buChar char="•"/>
            </a:pPr>
            <a:r>
              <a:rPr lang="en-US" altLang="zh-CN" sz="2400" dirty="0"/>
              <a:t>Programmable switches</a:t>
            </a:r>
          </a:p>
        </p:txBody>
      </p:sp>
      <p:sp>
        <p:nvSpPr>
          <p:cNvPr id="8" name="箭头: 右 7">
            <a:extLst>
              <a:ext uri="{FF2B5EF4-FFF2-40B4-BE49-F238E27FC236}">
                <a16:creationId xmlns:a16="http://schemas.microsoft.com/office/drawing/2014/main" id="{A6C79642-BAB4-41AA-8E63-EFDE8AFE1EF0}"/>
              </a:ext>
            </a:extLst>
          </p:cNvPr>
          <p:cNvSpPr/>
          <p:nvPr/>
        </p:nvSpPr>
        <p:spPr>
          <a:xfrm>
            <a:off x="5229545" y="3041150"/>
            <a:ext cx="369870" cy="77569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DEA5042-9DF2-45C4-A151-C4BB39EB1EAE}"/>
              </a:ext>
            </a:extLst>
          </p:cNvPr>
          <p:cNvSpPr txBox="1"/>
          <p:nvPr/>
        </p:nvSpPr>
        <p:spPr>
          <a:xfrm>
            <a:off x="838200" y="4954980"/>
            <a:ext cx="4334838"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Worst-case assumptions</a:t>
            </a:r>
          </a:p>
          <a:p>
            <a:pPr marL="285750" indent="-285750">
              <a:buFont typeface="Arial" panose="020B0604020202020204" pitchFamily="34" charset="0"/>
              <a:buChar char="•"/>
            </a:pPr>
            <a:r>
              <a:rPr lang="en-US" altLang="zh-CN" sz="2400" dirty="0"/>
              <a:t>Software processing</a:t>
            </a:r>
          </a:p>
          <a:p>
            <a:pPr marL="285750" indent="-285750">
              <a:buFont typeface="Arial" panose="020B0604020202020204" pitchFamily="34" charset="0"/>
              <a:buChar char="•"/>
            </a:pPr>
            <a:r>
              <a:rPr lang="en-US" altLang="zh-CN" sz="2400" dirty="0"/>
              <a:t>End hosts only</a:t>
            </a:r>
          </a:p>
        </p:txBody>
      </p:sp>
      <p:sp>
        <p:nvSpPr>
          <p:cNvPr id="10" name="箭头: 下 9">
            <a:extLst>
              <a:ext uri="{FF2B5EF4-FFF2-40B4-BE49-F238E27FC236}">
                <a16:creationId xmlns:a16="http://schemas.microsoft.com/office/drawing/2014/main" id="{4C4B75EE-92A2-4EE4-9872-B471327295CD}"/>
              </a:ext>
            </a:extLst>
          </p:cNvPr>
          <p:cNvSpPr/>
          <p:nvPr/>
        </p:nvSpPr>
        <p:spPr>
          <a:xfrm>
            <a:off x="2239766" y="4542313"/>
            <a:ext cx="631861" cy="358460"/>
          </a:xfrm>
          <a:prstGeom prst="downArrow">
            <a:avLst/>
          </a:prstGeom>
          <a:solidFill>
            <a:schemeClr val="bg1"/>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668EBA83-23E5-4DBC-B277-0CA464F22506}"/>
              </a:ext>
            </a:extLst>
          </p:cNvPr>
          <p:cNvSpPr txBox="1"/>
          <p:nvPr/>
        </p:nvSpPr>
        <p:spPr>
          <a:xfrm>
            <a:off x="6272373" y="4954979"/>
            <a:ext cx="4685016"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Optimize for normal case</a:t>
            </a:r>
          </a:p>
          <a:p>
            <a:pPr marL="285750" indent="-285750">
              <a:buFont typeface="Arial" panose="020B0604020202020204" pitchFamily="34" charset="0"/>
              <a:buChar char="•"/>
            </a:pPr>
            <a:r>
              <a:rPr lang="en-US" altLang="zh-CN" sz="2400" dirty="0"/>
              <a:t>Hardware acceleration</a:t>
            </a:r>
          </a:p>
          <a:p>
            <a:pPr marL="285750" indent="-285750">
              <a:buFont typeface="Arial" panose="020B0604020202020204" pitchFamily="34" charset="0"/>
              <a:buChar char="•"/>
            </a:pPr>
            <a:r>
              <a:rPr lang="en-US" altLang="zh-CN" sz="2400" dirty="0"/>
              <a:t>Network &amp; system co-design</a:t>
            </a:r>
          </a:p>
        </p:txBody>
      </p:sp>
      <p:sp>
        <p:nvSpPr>
          <p:cNvPr id="12" name="箭头: 下 11">
            <a:extLst>
              <a:ext uri="{FF2B5EF4-FFF2-40B4-BE49-F238E27FC236}">
                <a16:creationId xmlns:a16="http://schemas.microsoft.com/office/drawing/2014/main" id="{316014AE-2C98-4ED8-A9F1-CAFDF0B10D2D}"/>
              </a:ext>
            </a:extLst>
          </p:cNvPr>
          <p:cNvSpPr/>
          <p:nvPr/>
        </p:nvSpPr>
        <p:spPr>
          <a:xfrm>
            <a:off x="7889183" y="4550674"/>
            <a:ext cx="631861" cy="358460"/>
          </a:xfrm>
          <a:prstGeom prst="downArrow">
            <a:avLst/>
          </a:prstGeom>
          <a:solidFill>
            <a:schemeClr val="bg1"/>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642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B0E896-6079-4D17-8D49-49F17C66FEE9}"/>
              </a:ext>
            </a:extLst>
          </p:cNvPr>
          <p:cNvSpPr>
            <a:spLocks noGrp="1"/>
          </p:cNvSpPr>
          <p:nvPr>
            <p:ph type="title"/>
          </p:nvPr>
        </p:nvSpPr>
        <p:spPr/>
        <p:txBody>
          <a:bodyPr/>
          <a:lstStyle/>
          <a:p>
            <a:r>
              <a:rPr lang="en-US" altLang="zh-CN" dirty="0"/>
              <a:t>Best-effort and Reliable 1Pipe</a:t>
            </a:r>
            <a:endParaRPr lang="zh-CN" altLang="en-US" dirty="0"/>
          </a:p>
        </p:txBody>
      </p:sp>
      <p:sp>
        <p:nvSpPr>
          <p:cNvPr id="6" name="矩形 5">
            <a:extLst>
              <a:ext uri="{FF2B5EF4-FFF2-40B4-BE49-F238E27FC236}">
                <a16:creationId xmlns:a16="http://schemas.microsoft.com/office/drawing/2014/main" id="{DF096F33-24C0-4C54-BADB-DFC8A82E9959}"/>
              </a:ext>
            </a:extLst>
          </p:cNvPr>
          <p:cNvSpPr/>
          <p:nvPr/>
        </p:nvSpPr>
        <p:spPr>
          <a:xfrm>
            <a:off x="838200" y="1603695"/>
            <a:ext cx="5257800"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Best-effort</a:t>
            </a:r>
            <a:endParaRPr lang="zh-CN" altLang="en-US" sz="2400" dirty="0"/>
          </a:p>
        </p:txBody>
      </p:sp>
      <p:sp>
        <p:nvSpPr>
          <p:cNvPr id="7" name="矩形 6">
            <a:extLst>
              <a:ext uri="{FF2B5EF4-FFF2-40B4-BE49-F238E27FC236}">
                <a16:creationId xmlns:a16="http://schemas.microsoft.com/office/drawing/2014/main" id="{D6B3C3DC-5028-4599-A8D8-C71DDF9C684C}"/>
              </a:ext>
            </a:extLst>
          </p:cNvPr>
          <p:cNvSpPr/>
          <p:nvPr/>
        </p:nvSpPr>
        <p:spPr>
          <a:xfrm>
            <a:off x="6471007" y="1603695"/>
            <a:ext cx="4753510"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Reliable</a:t>
            </a:r>
            <a:endParaRPr lang="zh-CN" altLang="en-US" sz="2400" dirty="0"/>
          </a:p>
        </p:txBody>
      </p:sp>
      <p:graphicFrame>
        <p:nvGraphicFramePr>
          <p:cNvPr id="8" name="表格 4">
            <a:extLst>
              <a:ext uri="{FF2B5EF4-FFF2-40B4-BE49-F238E27FC236}">
                <a16:creationId xmlns:a16="http://schemas.microsoft.com/office/drawing/2014/main" id="{E299D9CE-3ED7-4B66-8FBA-4EF65A0CC7BE}"/>
              </a:ext>
            </a:extLst>
          </p:cNvPr>
          <p:cNvGraphicFramePr>
            <a:graphicFrameLocks noGrp="1"/>
          </p:cNvGraphicFramePr>
          <p:nvPr>
            <p:extLst>
              <p:ext uri="{D42A27DB-BD31-4B8C-83A1-F6EECF244321}">
                <p14:modId xmlns:p14="http://schemas.microsoft.com/office/powerpoint/2010/main" val="2603540777"/>
              </p:ext>
            </p:extLst>
          </p:nvPr>
        </p:nvGraphicFramePr>
        <p:xfrm>
          <a:off x="6471007" y="2366008"/>
          <a:ext cx="4753510" cy="1188720"/>
        </p:xfrm>
        <a:graphic>
          <a:graphicData uri="http://schemas.openxmlformats.org/drawingml/2006/table">
            <a:tbl>
              <a:tblPr firstRow="1" bandRow="1">
                <a:tableStyleId>{5940675A-B579-460E-94D1-54222C63F5DA}</a:tableStyleId>
              </a:tblPr>
              <a:tblGrid>
                <a:gridCol w="4753510">
                  <a:extLst>
                    <a:ext uri="{9D8B030D-6E8A-4147-A177-3AD203B41FA5}">
                      <a16:colId xmlns:a16="http://schemas.microsoft.com/office/drawing/2014/main" val="3731175520"/>
                    </a:ext>
                  </a:extLst>
                </a:gridCol>
              </a:tblGrid>
              <a:tr h="370840">
                <a:tc>
                  <a:txBody>
                    <a:bodyPr/>
                    <a:lstStyle/>
                    <a:p>
                      <a:r>
                        <a:rPr lang="en-US" altLang="zh-CN" sz="2000" dirty="0" err="1"/>
                        <a:t>onepipe_reliable_send</a:t>
                      </a:r>
                      <a:r>
                        <a:rPr lang="en-US" altLang="zh-CN" sz="2000" dirty="0"/>
                        <a:t>(</a:t>
                      </a:r>
                      <a:r>
                        <a:rPr lang="en-US" altLang="zh-CN" sz="2000" dirty="0" err="1"/>
                        <a:t>vec</a:t>
                      </a:r>
                      <a:r>
                        <a:rPr lang="en-US" altLang="zh-CN" sz="2000" dirty="0"/>
                        <a:t>[</a:t>
                      </a:r>
                      <a:r>
                        <a:rPr lang="en-US" altLang="zh-CN" sz="2000" dirty="0" err="1"/>
                        <a:t>dst</a:t>
                      </a:r>
                      <a:r>
                        <a:rPr lang="en-US" altLang="zh-CN" sz="2000" dirty="0"/>
                        <a:t>, msg])</a:t>
                      </a:r>
                      <a:endParaRPr lang="zh-CN" altLang="en-US" sz="2000" dirty="0"/>
                    </a:p>
                  </a:txBody>
                  <a:tcPr/>
                </a:tc>
                <a:extLst>
                  <a:ext uri="{0D108BD9-81ED-4DB2-BD59-A6C34878D82A}">
                    <a16:rowId xmlns:a16="http://schemas.microsoft.com/office/drawing/2014/main" val="1777369892"/>
                  </a:ext>
                </a:extLst>
              </a:tr>
              <a:tr h="370840">
                <a:tc>
                  <a:txBody>
                    <a:bodyPr/>
                    <a:lstStyle/>
                    <a:p>
                      <a:r>
                        <a:rPr lang="en-US" altLang="zh-CN" sz="2000" dirty="0"/>
                        <a:t>TS, </a:t>
                      </a:r>
                      <a:r>
                        <a:rPr lang="en-US" altLang="zh-CN" sz="2000" dirty="0" err="1"/>
                        <a:t>src</a:t>
                      </a:r>
                      <a:r>
                        <a:rPr lang="en-US" altLang="zh-CN" sz="2000" dirty="0"/>
                        <a:t>, msg = </a:t>
                      </a:r>
                      <a:r>
                        <a:rPr lang="en-US" altLang="zh-CN" sz="2000" dirty="0" err="1"/>
                        <a:t>onepipe_reliable_recv</a:t>
                      </a:r>
                      <a:r>
                        <a:rPr lang="en-US" altLang="zh-CN" sz="2000" dirty="0"/>
                        <a:t>()</a:t>
                      </a:r>
                      <a:endParaRPr lang="zh-CN" altLang="en-US" sz="2000" dirty="0"/>
                    </a:p>
                  </a:txBody>
                  <a:tcPr/>
                </a:tc>
                <a:extLst>
                  <a:ext uri="{0D108BD9-81ED-4DB2-BD59-A6C34878D82A}">
                    <a16:rowId xmlns:a16="http://schemas.microsoft.com/office/drawing/2014/main" val="3871005174"/>
                  </a:ext>
                </a:extLst>
              </a:tr>
              <a:tr h="370840">
                <a:tc>
                  <a:txBody>
                    <a:bodyPr/>
                    <a:lstStyle/>
                    <a:p>
                      <a:r>
                        <a:rPr lang="en-US" altLang="zh-CN" sz="2000" dirty="0" err="1"/>
                        <a:t>onepipe_proc_fail_callback</a:t>
                      </a:r>
                      <a:r>
                        <a:rPr lang="en-US" altLang="zh-CN" sz="2000" dirty="0"/>
                        <a:t>(</a:t>
                      </a:r>
                      <a:r>
                        <a:rPr lang="en-US" altLang="zh-CN" sz="2000" dirty="0" err="1"/>
                        <a:t>func</a:t>
                      </a:r>
                      <a:r>
                        <a:rPr lang="en-US" altLang="zh-CN" sz="2000" dirty="0"/>
                        <a:t>(proc, TS))</a:t>
                      </a:r>
                      <a:endParaRPr lang="zh-CN" altLang="en-US" sz="2000" dirty="0"/>
                    </a:p>
                  </a:txBody>
                  <a:tcPr/>
                </a:tc>
                <a:extLst>
                  <a:ext uri="{0D108BD9-81ED-4DB2-BD59-A6C34878D82A}">
                    <a16:rowId xmlns:a16="http://schemas.microsoft.com/office/drawing/2014/main" val="1296763064"/>
                  </a:ext>
                </a:extLst>
              </a:tr>
            </a:tbl>
          </a:graphicData>
        </a:graphic>
      </p:graphicFrame>
      <p:graphicFrame>
        <p:nvGraphicFramePr>
          <p:cNvPr id="9" name="表格 4">
            <a:extLst>
              <a:ext uri="{FF2B5EF4-FFF2-40B4-BE49-F238E27FC236}">
                <a16:creationId xmlns:a16="http://schemas.microsoft.com/office/drawing/2014/main" id="{F34E6411-D347-497E-8E38-EA640AA642EB}"/>
              </a:ext>
            </a:extLst>
          </p:cNvPr>
          <p:cNvGraphicFramePr>
            <a:graphicFrameLocks noGrp="1"/>
          </p:cNvGraphicFramePr>
          <p:nvPr>
            <p:extLst>
              <p:ext uri="{D42A27DB-BD31-4B8C-83A1-F6EECF244321}">
                <p14:modId xmlns:p14="http://schemas.microsoft.com/office/powerpoint/2010/main" val="4072654643"/>
              </p:ext>
            </p:extLst>
          </p:nvPr>
        </p:nvGraphicFramePr>
        <p:xfrm>
          <a:off x="838199" y="2366008"/>
          <a:ext cx="5257801" cy="1188720"/>
        </p:xfrm>
        <a:graphic>
          <a:graphicData uri="http://schemas.openxmlformats.org/drawingml/2006/table">
            <a:tbl>
              <a:tblPr firstRow="1" bandRow="1">
                <a:tableStyleId>{5940675A-B579-460E-94D1-54222C63F5DA}</a:tableStyleId>
              </a:tblPr>
              <a:tblGrid>
                <a:gridCol w="5257801">
                  <a:extLst>
                    <a:ext uri="{9D8B030D-6E8A-4147-A177-3AD203B41FA5}">
                      <a16:colId xmlns:a16="http://schemas.microsoft.com/office/drawing/2014/main" val="3731175520"/>
                    </a:ext>
                  </a:extLst>
                </a:gridCol>
              </a:tblGrid>
              <a:tr h="370840">
                <a:tc>
                  <a:txBody>
                    <a:bodyPr/>
                    <a:lstStyle/>
                    <a:p>
                      <a:r>
                        <a:rPr lang="en-US" altLang="zh-CN" sz="2000" dirty="0" err="1"/>
                        <a:t>onepipe_unreliable_send</a:t>
                      </a:r>
                      <a:r>
                        <a:rPr lang="en-US" altLang="zh-CN" sz="2000" dirty="0"/>
                        <a:t>(</a:t>
                      </a:r>
                      <a:r>
                        <a:rPr lang="en-US" altLang="zh-CN" sz="2000" dirty="0" err="1"/>
                        <a:t>vec</a:t>
                      </a:r>
                      <a:r>
                        <a:rPr lang="en-US" altLang="zh-CN" sz="2000" dirty="0"/>
                        <a:t>[</a:t>
                      </a:r>
                      <a:r>
                        <a:rPr lang="en-US" altLang="zh-CN" sz="2000" dirty="0" err="1"/>
                        <a:t>dst</a:t>
                      </a:r>
                      <a:r>
                        <a:rPr lang="en-US" altLang="zh-CN" sz="2000" dirty="0"/>
                        <a:t>, msg])</a:t>
                      </a:r>
                      <a:endParaRPr lang="zh-CN" altLang="en-US" sz="2000" dirty="0"/>
                    </a:p>
                  </a:txBody>
                  <a:tcPr/>
                </a:tc>
                <a:extLst>
                  <a:ext uri="{0D108BD9-81ED-4DB2-BD59-A6C34878D82A}">
                    <a16:rowId xmlns:a16="http://schemas.microsoft.com/office/drawing/2014/main" val="1777369892"/>
                  </a:ext>
                </a:extLst>
              </a:tr>
              <a:tr h="370840">
                <a:tc>
                  <a:txBody>
                    <a:bodyPr/>
                    <a:lstStyle/>
                    <a:p>
                      <a:r>
                        <a:rPr lang="en-US" altLang="zh-CN" sz="2000" dirty="0"/>
                        <a:t>TS, </a:t>
                      </a:r>
                      <a:r>
                        <a:rPr lang="en-US" altLang="zh-CN" sz="2000" dirty="0" err="1"/>
                        <a:t>src</a:t>
                      </a:r>
                      <a:r>
                        <a:rPr lang="en-US" altLang="zh-CN" sz="2000" dirty="0"/>
                        <a:t>, msg = </a:t>
                      </a:r>
                      <a:r>
                        <a:rPr lang="en-US" altLang="zh-CN" sz="2000" dirty="0" err="1"/>
                        <a:t>onepipe_unreliable_recv</a:t>
                      </a:r>
                      <a:r>
                        <a:rPr lang="en-US" altLang="zh-CN" sz="2000" dirty="0"/>
                        <a:t>()</a:t>
                      </a:r>
                      <a:endParaRPr lang="zh-CN" altLang="en-US" sz="2000" dirty="0"/>
                    </a:p>
                  </a:txBody>
                  <a:tcPr/>
                </a:tc>
                <a:extLst>
                  <a:ext uri="{0D108BD9-81ED-4DB2-BD59-A6C34878D82A}">
                    <a16:rowId xmlns:a16="http://schemas.microsoft.com/office/drawing/2014/main" val="3871005174"/>
                  </a:ext>
                </a:extLst>
              </a:tr>
              <a:tr h="370840">
                <a:tc>
                  <a:txBody>
                    <a:bodyPr/>
                    <a:lstStyle/>
                    <a:p>
                      <a:r>
                        <a:rPr lang="en-US" altLang="zh-CN" sz="2000" dirty="0" err="1"/>
                        <a:t>onepipe_send_fail_callback</a:t>
                      </a:r>
                      <a:r>
                        <a:rPr lang="en-US" altLang="zh-CN" sz="2000" dirty="0"/>
                        <a:t>(</a:t>
                      </a:r>
                      <a:r>
                        <a:rPr lang="en-US" altLang="zh-CN" sz="2000" dirty="0" err="1"/>
                        <a:t>func</a:t>
                      </a:r>
                      <a:r>
                        <a:rPr lang="en-US" altLang="zh-CN" sz="2000" dirty="0"/>
                        <a:t>(TS, </a:t>
                      </a:r>
                      <a:r>
                        <a:rPr lang="en-US" altLang="zh-CN" sz="2000" dirty="0" err="1"/>
                        <a:t>dst</a:t>
                      </a:r>
                      <a:r>
                        <a:rPr lang="en-US" altLang="zh-CN" sz="2000" dirty="0"/>
                        <a:t>, msg))</a:t>
                      </a:r>
                      <a:endParaRPr lang="zh-CN" altLang="en-US" sz="2000" dirty="0"/>
                    </a:p>
                  </a:txBody>
                  <a:tcPr/>
                </a:tc>
                <a:extLst>
                  <a:ext uri="{0D108BD9-81ED-4DB2-BD59-A6C34878D82A}">
                    <a16:rowId xmlns:a16="http://schemas.microsoft.com/office/drawing/2014/main" val="1296763064"/>
                  </a:ext>
                </a:extLst>
              </a:tr>
            </a:tbl>
          </a:graphicData>
        </a:graphic>
      </p:graphicFrame>
      <p:sp>
        <p:nvSpPr>
          <p:cNvPr id="10" name="文本框 9">
            <a:extLst>
              <a:ext uri="{FF2B5EF4-FFF2-40B4-BE49-F238E27FC236}">
                <a16:creationId xmlns:a16="http://schemas.microsoft.com/office/drawing/2014/main" id="{0107BCF5-6554-4727-8071-EE0342EC7D60}"/>
              </a:ext>
            </a:extLst>
          </p:cNvPr>
          <p:cNvSpPr txBox="1"/>
          <p:nvPr/>
        </p:nvSpPr>
        <p:spPr>
          <a:xfrm>
            <a:off x="838199" y="3707469"/>
            <a:ext cx="5257801" cy="2554545"/>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Some use cases of 1Pipe </a:t>
            </a:r>
            <a:r>
              <a:rPr lang="en-US" altLang="zh-CN" sz="2000" b="1" dirty="0"/>
              <a:t>only need ordering</a:t>
            </a:r>
            <a:r>
              <a:rPr lang="en-US" altLang="zh-CN" sz="2000" dirty="0"/>
              <a:t> but </a:t>
            </a:r>
            <a:r>
              <a:rPr lang="en-US" altLang="zh-CN" sz="2000" b="1" dirty="0"/>
              <a:t>do not need reliability</a:t>
            </a:r>
            <a:r>
              <a:rPr lang="en-US" altLang="zh-CN" sz="2000" dirty="0"/>
              <a:t>.</a:t>
            </a:r>
          </a:p>
          <a:p>
            <a:pPr marL="285750" indent="-285750">
              <a:buFont typeface="Arial" panose="020B0604020202020204" pitchFamily="34" charset="0"/>
              <a:buChar char="•"/>
            </a:pPr>
            <a:r>
              <a:rPr lang="en-US" altLang="zh-CN" sz="2000" dirty="0"/>
              <a:t>For example, a read-only transaction can be safely retried if some of the messages are lost.</a:t>
            </a:r>
          </a:p>
          <a:p>
            <a:pPr marL="285750" indent="-285750">
              <a:buFont typeface="Arial" panose="020B0604020202020204" pitchFamily="34" charset="0"/>
              <a:buChar char="•"/>
            </a:pPr>
            <a:r>
              <a:rPr lang="en-US" altLang="zh-CN" sz="2000" dirty="0"/>
              <a:t>Best effort 1Pipe provides </a:t>
            </a:r>
            <a:r>
              <a:rPr lang="en-US" altLang="zh-CN" sz="2000" b="1" dirty="0"/>
              <a:t>at-most-once</a:t>
            </a:r>
            <a:r>
              <a:rPr lang="en-US" altLang="zh-CN" sz="2000" dirty="0"/>
              <a:t> delivery, and notifies application when a packet is lost (detected by timeout).</a:t>
            </a:r>
          </a:p>
        </p:txBody>
      </p:sp>
      <p:sp>
        <p:nvSpPr>
          <p:cNvPr id="11" name="文本框 10">
            <a:extLst>
              <a:ext uri="{FF2B5EF4-FFF2-40B4-BE49-F238E27FC236}">
                <a16:creationId xmlns:a16="http://schemas.microsoft.com/office/drawing/2014/main" id="{CDC9B466-2233-445F-8575-CA555FE850B1}"/>
              </a:ext>
            </a:extLst>
          </p:cNvPr>
          <p:cNvSpPr txBox="1"/>
          <p:nvPr/>
        </p:nvSpPr>
        <p:spPr>
          <a:xfrm>
            <a:off x="6471008" y="3707469"/>
            <a:ext cx="4753510" cy="2862322"/>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Reliable 1Pipe recovers lost packets and provides </a:t>
            </a:r>
            <a:r>
              <a:rPr lang="en-US" altLang="zh-CN" sz="2000" b="1" dirty="0"/>
              <a:t>exactly once </a:t>
            </a:r>
            <a:r>
              <a:rPr lang="en-US" altLang="zh-CN" sz="2000" dirty="0"/>
              <a:t>delivery at the cost of </a:t>
            </a:r>
            <a:r>
              <a:rPr lang="en-US" altLang="zh-CN" sz="2000" b="1" dirty="0"/>
              <a:t>an extra RTT</a:t>
            </a:r>
            <a:r>
              <a:rPr lang="en-US" altLang="zh-CN" sz="2000" dirty="0"/>
              <a:t>.</a:t>
            </a:r>
          </a:p>
          <a:p>
            <a:pPr marL="285750" indent="-285750">
              <a:buFont typeface="Arial" panose="020B0604020202020204" pitchFamily="34" charset="0"/>
              <a:buChar char="•"/>
            </a:pPr>
            <a:r>
              <a:rPr lang="en-US" altLang="zh-CN" sz="2000" dirty="0"/>
              <a:t>Reliable 1Pipe delivers </a:t>
            </a:r>
            <a:r>
              <a:rPr lang="en-US" altLang="zh-CN" sz="2000" b="1" dirty="0"/>
              <a:t>all or none </a:t>
            </a:r>
            <a:r>
              <a:rPr lang="en-US" altLang="zh-CN" sz="2000" dirty="0"/>
              <a:t>messages in a scattering when no switches or host fail permanently (i.e., if it recovers, it can deliver consistently).</a:t>
            </a:r>
          </a:p>
          <a:p>
            <a:pPr marL="285750" indent="-285750">
              <a:buFont typeface="Arial" panose="020B0604020202020204" pitchFamily="34" charset="0"/>
              <a:buChar char="•"/>
            </a:pPr>
            <a:r>
              <a:rPr lang="en-US" altLang="zh-CN" sz="2000" dirty="0"/>
              <a:t>Reliable 1Pipe allows the application to customize failure handling.</a:t>
            </a:r>
          </a:p>
        </p:txBody>
      </p:sp>
    </p:spTree>
    <p:extLst>
      <p:ext uri="{BB962C8B-B14F-4D97-AF65-F5344CB8AC3E}">
        <p14:creationId xmlns:p14="http://schemas.microsoft.com/office/powerpoint/2010/main" val="224479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48691-DBFE-496D-986B-3100B7830D25}"/>
              </a:ext>
            </a:extLst>
          </p:cNvPr>
          <p:cNvSpPr>
            <a:spLocks noGrp="1"/>
          </p:cNvSpPr>
          <p:nvPr>
            <p:ph type="title"/>
          </p:nvPr>
        </p:nvSpPr>
        <p:spPr/>
        <p:txBody>
          <a:bodyPr/>
          <a:lstStyle/>
          <a:p>
            <a:r>
              <a:rPr lang="en-US" altLang="zh-CN" dirty="0"/>
              <a:t>Reliable 1Pipe: Two-Phase Commit</a:t>
            </a:r>
            <a:endParaRPr lang="zh-CN" altLang="en-US" dirty="0"/>
          </a:p>
        </p:txBody>
      </p:sp>
      <p:sp>
        <p:nvSpPr>
          <p:cNvPr id="3" name="内容占位符 2">
            <a:extLst>
              <a:ext uri="{FF2B5EF4-FFF2-40B4-BE49-F238E27FC236}">
                <a16:creationId xmlns:a16="http://schemas.microsoft.com/office/drawing/2014/main" id="{29CCEEFD-4184-4E0F-B98D-363618333809}"/>
              </a:ext>
            </a:extLst>
          </p:cNvPr>
          <p:cNvSpPr>
            <a:spLocks noGrp="1"/>
          </p:cNvSpPr>
          <p:nvPr>
            <p:ph idx="1"/>
          </p:nvPr>
        </p:nvSpPr>
        <p:spPr>
          <a:xfrm>
            <a:off x="838200" y="4218578"/>
            <a:ext cx="10643171" cy="2387882"/>
          </a:xfrm>
        </p:spPr>
        <p:txBody>
          <a:bodyPr>
            <a:normAutofit fontScale="92500" lnSpcReduction="10000"/>
          </a:bodyPr>
          <a:lstStyle/>
          <a:p>
            <a:r>
              <a:rPr lang="en-US" altLang="zh-CN" sz="2400" dirty="0"/>
              <a:t>To achieve reliability, 1Pipe adds one round-trip of prepare phase.</a:t>
            </a:r>
          </a:p>
          <a:p>
            <a:r>
              <a:rPr lang="en-US" altLang="zh-CN" sz="2400" dirty="0"/>
              <a:t>Prepare and ACK messages do not need ordered delivery.</a:t>
            </a:r>
          </a:p>
          <a:p>
            <a:r>
              <a:rPr lang="en-US" altLang="zh-CN" sz="2400" dirty="0"/>
              <a:t>When a sender collects </a:t>
            </a:r>
            <a:r>
              <a:rPr lang="en-US" altLang="zh-CN" sz="2400" b="1" dirty="0"/>
              <a:t>all ACKs </a:t>
            </a:r>
            <a:r>
              <a:rPr lang="en-US" altLang="zh-CN" sz="2400" dirty="0"/>
              <a:t>below or equal to timestamp T, it sends a </a:t>
            </a:r>
            <a:r>
              <a:rPr lang="en-US" altLang="zh-CN" sz="2400" b="1" dirty="0"/>
              <a:t>commit</a:t>
            </a:r>
            <a:r>
              <a:rPr lang="en-US" altLang="zh-CN" sz="2400" dirty="0"/>
              <a:t> message to the </a:t>
            </a:r>
            <a:r>
              <a:rPr lang="en-US" altLang="zh-CN" sz="2400" b="1" dirty="0"/>
              <a:t>neighbor</a:t>
            </a:r>
            <a:r>
              <a:rPr lang="en-US" altLang="zh-CN" sz="2400" dirty="0"/>
              <a:t> switch.</a:t>
            </a:r>
          </a:p>
          <a:p>
            <a:r>
              <a:rPr lang="en-US" altLang="zh-CN" sz="2400" dirty="0"/>
              <a:t>The switches aggregate min</a:t>
            </a:r>
            <a:r>
              <a:rPr lang="zh-CN" altLang="en-US" sz="2400" dirty="0"/>
              <a:t> </a:t>
            </a:r>
            <a:r>
              <a:rPr lang="en-US" altLang="zh-CN" sz="2400" dirty="0"/>
              <a:t>timestamp</a:t>
            </a:r>
            <a:r>
              <a:rPr lang="zh-CN" altLang="en-US" sz="2400" dirty="0"/>
              <a:t> </a:t>
            </a:r>
            <a:r>
              <a:rPr lang="en-US" altLang="zh-CN" sz="2400" dirty="0"/>
              <a:t>of</a:t>
            </a:r>
            <a:r>
              <a:rPr lang="zh-CN" altLang="en-US" sz="2400" dirty="0"/>
              <a:t> </a:t>
            </a:r>
            <a:r>
              <a:rPr lang="en-US" altLang="zh-CN" sz="2400" dirty="0"/>
              <a:t>commit messages as in best-effort 1Pipe.</a:t>
            </a:r>
          </a:p>
          <a:p>
            <a:r>
              <a:rPr lang="en-US" altLang="zh-CN" sz="2400" dirty="0"/>
              <a:t>A receiver delivers messages below or equal to commit timestamp.</a:t>
            </a:r>
          </a:p>
        </p:txBody>
      </p:sp>
      <p:grpSp>
        <p:nvGrpSpPr>
          <p:cNvPr id="22" name="组合 21">
            <a:extLst>
              <a:ext uri="{FF2B5EF4-FFF2-40B4-BE49-F238E27FC236}">
                <a16:creationId xmlns:a16="http://schemas.microsoft.com/office/drawing/2014/main" id="{9C7958C6-A2BF-4868-8709-BD52BBEE4D81}"/>
              </a:ext>
            </a:extLst>
          </p:cNvPr>
          <p:cNvGrpSpPr/>
          <p:nvPr/>
        </p:nvGrpSpPr>
        <p:grpSpPr>
          <a:xfrm>
            <a:off x="1849348" y="1580030"/>
            <a:ext cx="8126859" cy="2499407"/>
            <a:chOff x="3518899" y="2307086"/>
            <a:chExt cx="4595116" cy="1883009"/>
          </a:xfrm>
        </p:grpSpPr>
        <p:cxnSp>
          <p:nvCxnSpPr>
            <p:cNvPr id="4" name="直接连接符 3">
              <a:extLst>
                <a:ext uri="{FF2B5EF4-FFF2-40B4-BE49-F238E27FC236}">
                  <a16:creationId xmlns:a16="http://schemas.microsoft.com/office/drawing/2014/main" id="{B39243CB-215E-418A-AED2-CEA0862AE4F3}"/>
                </a:ext>
              </a:extLst>
            </p:cNvPr>
            <p:cNvCxnSpPr/>
            <p:nvPr/>
          </p:nvCxnSpPr>
          <p:spPr>
            <a:xfrm>
              <a:off x="3929865" y="2676418"/>
              <a:ext cx="0" cy="1505164"/>
            </a:xfrm>
            <a:prstGeom prst="line">
              <a:avLst/>
            </a:prstGeom>
            <a:ln w="28575"/>
          </p:spPr>
          <p:style>
            <a:lnRef idx="1">
              <a:schemeClr val="dk1"/>
            </a:lnRef>
            <a:fillRef idx="0">
              <a:schemeClr val="dk1"/>
            </a:fillRef>
            <a:effectRef idx="0">
              <a:schemeClr val="dk1"/>
            </a:effectRef>
            <a:fontRef idx="minor">
              <a:schemeClr val="tx1"/>
            </a:fontRef>
          </p:style>
        </p:cxnSp>
        <p:sp>
          <p:nvSpPr>
            <p:cNvPr id="5" name="文本框 4">
              <a:extLst>
                <a:ext uri="{FF2B5EF4-FFF2-40B4-BE49-F238E27FC236}">
                  <a16:creationId xmlns:a16="http://schemas.microsoft.com/office/drawing/2014/main" id="{DE923481-035D-4B44-B041-85AD0FF14609}"/>
                </a:ext>
              </a:extLst>
            </p:cNvPr>
            <p:cNvSpPr txBox="1"/>
            <p:nvPr/>
          </p:nvSpPr>
          <p:spPr>
            <a:xfrm>
              <a:off x="3518899" y="2307086"/>
              <a:ext cx="1351051" cy="347810"/>
            </a:xfrm>
            <a:prstGeom prst="rect">
              <a:avLst/>
            </a:prstGeom>
            <a:noFill/>
          </p:spPr>
          <p:txBody>
            <a:bodyPr wrap="square" rtlCol="0">
              <a:spAutoFit/>
            </a:bodyPr>
            <a:lstStyle/>
            <a:p>
              <a:r>
                <a:rPr lang="en-US" altLang="zh-CN" sz="2400" dirty="0"/>
                <a:t>Sender</a:t>
              </a:r>
              <a:endParaRPr lang="zh-CN" altLang="en-US" sz="2400" dirty="0"/>
            </a:p>
          </p:txBody>
        </p:sp>
        <p:sp>
          <p:nvSpPr>
            <p:cNvPr id="6" name="文本框 5">
              <a:extLst>
                <a:ext uri="{FF2B5EF4-FFF2-40B4-BE49-F238E27FC236}">
                  <a16:creationId xmlns:a16="http://schemas.microsoft.com/office/drawing/2014/main" id="{FFB32450-A829-4200-98DB-47E5C576FAFE}"/>
                </a:ext>
              </a:extLst>
            </p:cNvPr>
            <p:cNvSpPr txBox="1"/>
            <p:nvPr/>
          </p:nvSpPr>
          <p:spPr>
            <a:xfrm>
              <a:off x="5553184" y="2307086"/>
              <a:ext cx="1351051" cy="347810"/>
            </a:xfrm>
            <a:prstGeom prst="rect">
              <a:avLst/>
            </a:prstGeom>
            <a:noFill/>
          </p:spPr>
          <p:txBody>
            <a:bodyPr wrap="square" rtlCol="0">
              <a:spAutoFit/>
            </a:bodyPr>
            <a:lstStyle/>
            <a:p>
              <a:r>
                <a:rPr lang="en-US" altLang="zh-CN" sz="2400" dirty="0"/>
                <a:t>Receiver 1</a:t>
              </a:r>
              <a:endParaRPr lang="zh-CN" altLang="en-US" sz="2400" dirty="0"/>
            </a:p>
          </p:txBody>
        </p:sp>
        <p:sp>
          <p:nvSpPr>
            <p:cNvPr id="7" name="文本框 6">
              <a:extLst>
                <a:ext uri="{FF2B5EF4-FFF2-40B4-BE49-F238E27FC236}">
                  <a16:creationId xmlns:a16="http://schemas.microsoft.com/office/drawing/2014/main" id="{C9FCBC9E-7196-4768-B600-E9995055ECDF}"/>
                </a:ext>
              </a:extLst>
            </p:cNvPr>
            <p:cNvSpPr txBox="1"/>
            <p:nvPr/>
          </p:nvSpPr>
          <p:spPr>
            <a:xfrm>
              <a:off x="6762964" y="2307086"/>
              <a:ext cx="1351051" cy="347810"/>
            </a:xfrm>
            <a:prstGeom prst="rect">
              <a:avLst/>
            </a:prstGeom>
            <a:noFill/>
          </p:spPr>
          <p:txBody>
            <a:bodyPr wrap="square" rtlCol="0">
              <a:spAutoFit/>
            </a:bodyPr>
            <a:lstStyle/>
            <a:p>
              <a:r>
                <a:rPr lang="en-US" altLang="zh-CN" sz="2400" dirty="0"/>
                <a:t>Receiver 2</a:t>
              </a:r>
              <a:endParaRPr lang="zh-CN" altLang="en-US" sz="2400" dirty="0"/>
            </a:p>
          </p:txBody>
        </p:sp>
        <p:cxnSp>
          <p:nvCxnSpPr>
            <p:cNvPr id="8" name="直接连接符 7">
              <a:extLst>
                <a:ext uri="{FF2B5EF4-FFF2-40B4-BE49-F238E27FC236}">
                  <a16:creationId xmlns:a16="http://schemas.microsoft.com/office/drawing/2014/main" id="{16ABFBBB-F7FD-43A5-84CF-D5A02498C5A6}"/>
                </a:ext>
              </a:extLst>
            </p:cNvPr>
            <p:cNvCxnSpPr/>
            <p:nvPr/>
          </p:nvCxnSpPr>
          <p:spPr>
            <a:xfrm>
              <a:off x="6157647" y="2676418"/>
              <a:ext cx="0" cy="150516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127B982C-1BD1-460B-9690-B35144F4046F}"/>
                </a:ext>
              </a:extLst>
            </p:cNvPr>
            <p:cNvCxnSpPr/>
            <p:nvPr/>
          </p:nvCxnSpPr>
          <p:spPr>
            <a:xfrm>
              <a:off x="7337462" y="2676418"/>
              <a:ext cx="0" cy="150516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580F4786-0C0F-4931-B90E-59551069D141}"/>
                </a:ext>
              </a:extLst>
            </p:cNvPr>
            <p:cNvCxnSpPr>
              <a:cxnSpLocks/>
            </p:cNvCxnSpPr>
            <p:nvPr/>
          </p:nvCxnSpPr>
          <p:spPr>
            <a:xfrm>
              <a:off x="3929865" y="2994379"/>
              <a:ext cx="2227781" cy="2642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3140D608-8413-451F-A714-E23BF4D7B48E}"/>
                </a:ext>
              </a:extLst>
            </p:cNvPr>
            <p:cNvCxnSpPr>
              <a:cxnSpLocks/>
            </p:cNvCxnSpPr>
            <p:nvPr/>
          </p:nvCxnSpPr>
          <p:spPr>
            <a:xfrm>
              <a:off x="3909318" y="2980770"/>
              <a:ext cx="3428144" cy="24184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5B65ED00-B775-42A4-969E-93FA767EC63B}"/>
                </a:ext>
              </a:extLst>
            </p:cNvPr>
            <p:cNvSpPr txBox="1"/>
            <p:nvPr/>
          </p:nvSpPr>
          <p:spPr>
            <a:xfrm>
              <a:off x="5101546" y="2699949"/>
              <a:ext cx="1277415" cy="347810"/>
            </a:xfrm>
            <a:prstGeom prst="rect">
              <a:avLst/>
            </a:prstGeom>
            <a:noFill/>
          </p:spPr>
          <p:txBody>
            <a:bodyPr wrap="square" rtlCol="0">
              <a:spAutoFit/>
            </a:bodyPr>
            <a:lstStyle/>
            <a:p>
              <a:r>
                <a:rPr lang="en-US" altLang="zh-CN" sz="2400" dirty="0"/>
                <a:t>Prepare 9:00</a:t>
              </a:r>
              <a:endParaRPr lang="zh-CN" altLang="en-US" sz="2400" dirty="0"/>
            </a:p>
          </p:txBody>
        </p:sp>
        <p:cxnSp>
          <p:nvCxnSpPr>
            <p:cNvPr id="13" name="直接箭头连接符 12">
              <a:extLst>
                <a:ext uri="{FF2B5EF4-FFF2-40B4-BE49-F238E27FC236}">
                  <a16:creationId xmlns:a16="http://schemas.microsoft.com/office/drawing/2014/main" id="{08137305-B642-4F56-9959-9812E1F78CA5}"/>
                </a:ext>
              </a:extLst>
            </p:cNvPr>
            <p:cNvCxnSpPr>
              <a:cxnSpLocks/>
            </p:cNvCxnSpPr>
            <p:nvPr/>
          </p:nvCxnSpPr>
          <p:spPr>
            <a:xfrm flipH="1">
              <a:off x="3957273" y="3301647"/>
              <a:ext cx="2200374" cy="26578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9FDE9116-A041-48D6-A232-4C14DD5B4752}"/>
                </a:ext>
              </a:extLst>
            </p:cNvPr>
            <p:cNvCxnSpPr>
              <a:cxnSpLocks/>
            </p:cNvCxnSpPr>
            <p:nvPr/>
          </p:nvCxnSpPr>
          <p:spPr>
            <a:xfrm flipH="1">
              <a:off x="3950413" y="3303680"/>
              <a:ext cx="3387050" cy="37767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0252112F-50D0-434E-9400-70B4655ECB2D}"/>
                </a:ext>
              </a:extLst>
            </p:cNvPr>
            <p:cNvSpPr txBox="1"/>
            <p:nvPr/>
          </p:nvSpPr>
          <p:spPr>
            <a:xfrm>
              <a:off x="5427766" y="3417968"/>
              <a:ext cx="1277415" cy="347810"/>
            </a:xfrm>
            <a:prstGeom prst="rect">
              <a:avLst/>
            </a:prstGeom>
            <a:noFill/>
          </p:spPr>
          <p:txBody>
            <a:bodyPr wrap="square" rtlCol="0">
              <a:spAutoFit/>
            </a:bodyPr>
            <a:lstStyle/>
            <a:p>
              <a:r>
                <a:rPr lang="en-US" altLang="zh-CN" sz="2400" dirty="0"/>
                <a:t>ACK 9:00</a:t>
              </a:r>
              <a:endParaRPr lang="zh-CN" altLang="en-US" sz="2400" dirty="0"/>
            </a:p>
          </p:txBody>
        </p:sp>
        <p:cxnSp>
          <p:nvCxnSpPr>
            <p:cNvPr id="16" name="直接连接符 15">
              <a:extLst>
                <a:ext uri="{FF2B5EF4-FFF2-40B4-BE49-F238E27FC236}">
                  <a16:creationId xmlns:a16="http://schemas.microsoft.com/office/drawing/2014/main" id="{F689495E-3328-4595-BFB2-D8376FEA5B19}"/>
                </a:ext>
              </a:extLst>
            </p:cNvPr>
            <p:cNvCxnSpPr/>
            <p:nvPr/>
          </p:nvCxnSpPr>
          <p:spPr>
            <a:xfrm>
              <a:off x="4993667" y="2684931"/>
              <a:ext cx="0" cy="1505164"/>
            </a:xfrm>
            <a:prstGeom prst="line">
              <a:avLst/>
            </a:prstGeom>
            <a:ln w="28575"/>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B1010518-401A-4E61-BCB7-5F6760C52802}"/>
                </a:ext>
              </a:extLst>
            </p:cNvPr>
            <p:cNvSpPr txBox="1"/>
            <p:nvPr/>
          </p:nvSpPr>
          <p:spPr>
            <a:xfrm>
              <a:off x="4582701" y="2315599"/>
              <a:ext cx="1351051" cy="347810"/>
            </a:xfrm>
            <a:prstGeom prst="rect">
              <a:avLst/>
            </a:prstGeom>
            <a:noFill/>
          </p:spPr>
          <p:txBody>
            <a:bodyPr wrap="square" rtlCol="0">
              <a:spAutoFit/>
            </a:bodyPr>
            <a:lstStyle/>
            <a:p>
              <a:r>
                <a:rPr lang="en-US" altLang="zh-CN" sz="2400" dirty="0"/>
                <a:t>Switch</a:t>
              </a:r>
              <a:endParaRPr lang="zh-CN" altLang="en-US" sz="2400" dirty="0"/>
            </a:p>
          </p:txBody>
        </p:sp>
        <p:cxnSp>
          <p:nvCxnSpPr>
            <p:cNvPr id="18" name="直接箭头连接符 17">
              <a:extLst>
                <a:ext uri="{FF2B5EF4-FFF2-40B4-BE49-F238E27FC236}">
                  <a16:creationId xmlns:a16="http://schemas.microsoft.com/office/drawing/2014/main" id="{1096D350-C01A-4116-9EA8-F54A525EA8D3}"/>
                </a:ext>
              </a:extLst>
            </p:cNvPr>
            <p:cNvCxnSpPr/>
            <p:nvPr/>
          </p:nvCxnSpPr>
          <p:spPr>
            <a:xfrm>
              <a:off x="3929864" y="3751755"/>
              <a:ext cx="1063803" cy="794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7145B124-6DAF-4452-AC97-233C2CF70879}"/>
                </a:ext>
              </a:extLst>
            </p:cNvPr>
            <p:cNvSpPr txBox="1"/>
            <p:nvPr/>
          </p:nvSpPr>
          <p:spPr>
            <a:xfrm>
              <a:off x="3980811" y="3818333"/>
              <a:ext cx="1277415" cy="347810"/>
            </a:xfrm>
            <a:prstGeom prst="rect">
              <a:avLst/>
            </a:prstGeom>
            <a:noFill/>
          </p:spPr>
          <p:txBody>
            <a:bodyPr wrap="square" rtlCol="0">
              <a:spAutoFit/>
            </a:bodyPr>
            <a:lstStyle/>
            <a:p>
              <a:r>
                <a:rPr lang="en-US" altLang="zh-CN" sz="2400" dirty="0">
                  <a:solidFill>
                    <a:srgbClr val="C00000"/>
                  </a:solidFill>
                </a:rPr>
                <a:t>Commit 9:00</a:t>
              </a:r>
              <a:endParaRPr lang="zh-CN" altLang="en-US" sz="2400" dirty="0">
                <a:solidFill>
                  <a:srgbClr val="C00000"/>
                </a:solidFill>
              </a:endParaRPr>
            </a:p>
          </p:txBody>
        </p:sp>
        <p:cxnSp>
          <p:nvCxnSpPr>
            <p:cNvPr id="20" name="直接箭头连接符 19">
              <a:extLst>
                <a:ext uri="{FF2B5EF4-FFF2-40B4-BE49-F238E27FC236}">
                  <a16:creationId xmlns:a16="http://schemas.microsoft.com/office/drawing/2014/main" id="{4A6F9720-F2BB-46C3-8B56-F514FF5B3A58}"/>
                </a:ext>
              </a:extLst>
            </p:cNvPr>
            <p:cNvCxnSpPr>
              <a:cxnSpLocks/>
            </p:cNvCxnSpPr>
            <p:nvPr/>
          </p:nvCxnSpPr>
          <p:spPr>
            <a:xfrm>
              <a:off x="5005655" y="3847694"/>
              <a:ext cx="1151991" cy="22437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AEE70EE-8477-4431-BCC6-67ED72531E94}"/>
                </a:ext>
              </a:extLst>
            </p:cNvPr>
            <p:cNvCxnSpPr>
              <a:cxnSpLocks/>
            </p:cNvCxnSpPr>
            <p:nvPr/>
          </p:nvCxnSpPr>
          <p:spPr>
            <a:xfrm>
              <a:off x="5005655" y="3842955"/>
              <a:ext cx="2331807" cy="20912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6993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9D356-DCD0-4909-8074-A0813C269EDB}"/>
              </a:ext>
            </a:extLst>
          </p:cNvPr>
          <p:cNvSpPr>
            <a:spLocks noGrp="1"/>
          </p:cNvSpPr>
          <p:nvPr>
            <p:ph type="title"/>
          </p:nvPr>
        </p:nvSpPr>
        <p:spPr/>
        <p:txBody>
          <a:bodyPr/>
          <a:lstStyle/>
          <a:p>
            <a:r>
              <a:rPr lang="en-US" altLang="zh-CN" dirty="0"/>
              <a:t>Reliable 1Pipe: Packet Loss Handling</a:t>
            </a:r>
            <a:endParaRPr lang="zh-CN" altLang="en-US" dirty="0"/>
          </a:p>
        </p:txBody>
      </p:sp>
      <p:sp>
        <p:nvSpPr>
          <p:cNvPr id="3" name="内容占位符 2">
            <a:extLst>
              <a:ext uri="{FF2B5EF4-FFF2-40B4-BE49-F238E27FC236}">
                <a16:creationId xmlns:a16="http://schemas.microsoft.com/office/drawing/2014/main" id="{EF5F0672-E4D8-428E-BDF4-C4F9CDD60E00}"/>
              </a:ext>
            </a:extLst>
          </p:cNvPr>
          <p:cNvSpPr>
            <a:spLocks noGrp="1"/>
          </p:cNvSpPr>
          <p:nvPr>
            <p:ph idx="1"/>
          </p:nvPr>
        </p:nvSpPr>
        <p:spPr>
          <a:xfrm>
            <a:off x="488879" y="5396319"/>
            <a:ext cx="11069548" cy="1316530"/>
          </a:xfrm>
        </p:spPr>
        <p:txBody>
          <a:bodyPr>
            <a:normAutofit/>
          </a:bodyPr>
          <a:lstStyle/>
          <a:p>
            <a:r>
              <a:rPr lang="en-US" altLang="zh-CN" sz="2400" dirty="0"/>
              <a:t>Lost Prepare and ACK messages are retransmitted end-to-end.</a:t>
            </a:r>
          </a:p>
          <a:p>
            <a:r>
              <a:rPr lang="en-US" altLang="zh-CN" sz="2400" dirty="0"/>
              <a:t>Lost Commit messages are retransmitted hop-by-hop (notice the monotonicity of commit timestamp).</a:t>
            </a:r>
            <a:endParaRPr lang="zh-CN" altLang="en-US" sz="2400" dirty="0"/>
          </a:p>
        </p:txBody>
      </p:sp>
      <p:cxnSp>
        <p:nvCxnSpPr>
          <p:cNvPr id="5" name="直接连接符 4">
            <a:extLst>
              <a:ext uri="{FF2B5EF4-FFF2-40B4-BE49-F238E27FC236}">
                <a16:creationId xmlns:a16="http://schemas.microsoft.com/office/drawing/2014/main" id="{162B4C41-EBAD-446D-A6BF-A013D2E6E4D2}"/>
              </a:ext>
            </a:extLst>
          </p:cNvPr>
          <p:cNvCxnSpPr>
            <a:cxnSpLocks/>
          </p:cNvCxnSpPr>
          <p:nvPr/>
        </p:nvCxnSpPr>
        <p:spPr>
          <a:xfrm>
            <a:off x="2576177" y="1995988"/>
            <a:ext cx="0" cy="3361988"/>
          </a:xfrm>
          <a:prstGeom prst="line">
            <a:avLst/>
          </a:prstGeom>
          <a:ln w="28575"/>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id="{040C47E1-A042-49F4-BBA3-90FA8ADCE0AF}"/>
              </a:ext>
            </a:extLst>
          </p:cNvPr>
          <p:cNvSpPr txBox="1"/>
          <p:nvPr/>
        </p:nvSpPr>
        <p:spPr>
          <a:xfrm>
            <a:off x="1849348" y="1505756"/>
            <a:ext cx="2389450" cy="461665"/>
          </a:xfrm>
          <a:prstGeom prst="rect">
            <a:avLst/>
          </a:prstGeom>
          <a:noFill/>
        </p:spPr>
        <p:txBody>
          <a:bodyPr wrap="square" rtlCol="0">
            <a:spAutoFit/>
          </a:bodyPr>
          <a:lstStyle/>
          <a:p>
            <a:r>
              <a:rPr lang="en-US" altLang="zh-CN" sz="2400" dirty="0"/>
              <a:t>Sender</a:t>
            </a:r>
            <a:endParaRPr lang="zh-CN" altLang="en-US" sz="2400" dirty="0"/>
          </a:p>
        </p:txBody>
      </p:sp>
      <p:sp>
        <p:nvSpPr>
          <p:cNvPr id="7" name="文本框 6">
            <a:extLst>
              <a:ext uri="{FF2B5EF4-FFF2-40B4-BE49-F238E27FC236}">
                <a16:creationId xmlns:a16="http://schemas.microsoft.com/office/drawing/2014/main" id="{1BCF90DF-B215-4E46-812C-87E723044799}"/>
              </a:ext>
            </a:extLst>
          </p:cNvPr>
          <p:cNvSpPr txBox="1"/>
          <p:nvPr/>
        </p:nvSpPr>
        <p:spPr>
          <a:xfrm>
            <a:off x="5447156" y="1505756"/>
            <a:ext cx="2389450" cy="461665"/>
          </a:xfrm>
          <a:prstGeom prst="rect">
            <a:avLst/>
          </a:prstGeom>
          <a:noFill/>
        </p:spPr>
        <p:txBody>
          <a:bodyPr wrap="square" rtlCol="0">
            <a:spAutoFit/>
          </a:bodyPr>
          <a:lstStyle/>
          <a:p>
            <a:r>
              <a:rPr lang="en-US" altLang="zh-CN" sz="2400" dirty="0"/>
              <a:t>Receiver 1</a:t>
            </a:r>
            <a:endParaRPr lang="zh-CN" altLang="en-US" sz="2400" dirty="0"/>
          </a:p>
        </p:txBody>
      </p:sp>
      <p:sp>
        <p:nvSpPr>
          <p:cNvPr id="8" name="文本框 7">
            <a:extLst>
              <a:ext uri="{FF2B5EF4-FFF2-40B4-BE49-F238E27FC236}">
                <a16:creationId xmlns:a16="http://schemas.microsoft.com/office/drawing/2014/main" id="{5F178F0B-F6A5-4F3B-983C-D61829D8EEEA}"/>
              </a:ext>
            </a:extLst>
          </p:cNvPr>
          <p:cNvSpPr txBox="1"/>
          <p:nvPr/>
        </p:nvSpPr>
        <p:spPr>
          <a:xfrm>
            <a:off x="7586757" y="1505756"/>
            <a:ext cx="2389450" cy="461665"/>
          </a:xfrm>
          <a:prstGeom prst="rect">
            <a:avLst/>
          </a:prstGeom>
          <a:noFill/>
        </p:spPr>
        <p:txBody>
          <a:bodyPr wrap="square" rtlCol="0">
            <a:spAutoFit/>
          </a:bodyPr>
          <a:lstStyle/>
          <a:p>
            <a:r>
              <a:rPr lang="en-US" altLang="zh-CN" sz="2400" dirty="0"/>
              <a:t>Receiver 2</a:t>
            </a:r>
            <a:endParaRPr lang="zh-CN" altLang="en-US" sz="2400" dirty="0"/>
          </a:p>
        </p:txBody>
      </p:sp>
      <p:cxnSp>
        <p:nvCxnSpPr>
          <p:cNvPr id="9" name="直接连接符 8">
            <a:extLst>
              <a:ext uri="{FF2B5EF4-FFF2-40B4-BE49-F238E27FC236}">
                <a16:creationId xmlns:a16="http://schemas.microsoft.com/office/drawing/2014/main" id="{5345214B-0442-4221-AAFA-E70DFFDA49EF}"/>
              </a:ext>
            </a:extLst>
          </p:cNvPr>
          <p:cNvCxnSpPr>
            <a:cxnSpLocks/>
          </p:cNvCxnSpPr>
          <p:nvPr/>
        </p:nvCxnSpPr>
        <p:spPr>
          <a:xfrm>
            <a:off x="6516201" y="1995988"/>
            <a:ext cx="0" cy="3413359"/>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3D957E31-92BE-4675-892B-82E86811FE06}"/>
              </a:ext>
            </a:extLst>
          </p:cNvPr>
          <p:cNvCxnSpPr>
            <a:cxnSpLocks/>
          </p:cNvCxnSpPr>
          <p:nvPr/>
        </p:nvCxnSpPr>
        <p:spPr>
          <a:xfrm>
            <a:off x="8602806" y="1995988"/>
            <a:ext cx="0" cy="3413359"/>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6FBDEBAB-691F-4812-8D82-54C6DBA3EA48}"/>
              </a:ext>
            </a:extLst>
          </p:cNvPr>
          <p:cNvCxnSpPr>
            <a:cxnSpLocks/>
          </p:cNvCxnSpPr>
          <p:nvPr/>
        </p:nvCxnSpPr>
        <p:spPr>
          <a:xfrm>
            <a:off x="2576177" y="2418033"/>
            <a:ext cx="3940023" cy="35080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C81C6811-1D83-4FF6-BDD3-96D46D19CFAA}"/>
              </a:ext>
            </a:extLst>
          </p:cNvPr>
          <p:cNvCxnSpPr>
            <a:cxnSpLocks/>
          </p:cNvCxnSpPr>
          <p:nvPr/>
        </p:nvCxnSpPr>
        <p:spPr>
          <a:xfrm>
            <a:off x="2539838" y="2399969"/>
            <a:ext cx="6062968" cy="3210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3" name="文本框 12">
            <a:extLst>
              <a:ext uri="{FF2B5EF4-FFF2-40B4-BE49-F238E27FC236}">
                <a16:creationId xmlns:a16="http://schemas.microsoft.com/office/drawing/2014/main" id="{B9877957-4E3F-4021-945A-C02FFFD455A9}"/>
              </a:ext>
            </a:extLst>
          </p:cNvPr>
          <p:cNvSpPr txBox="1"/>
          <p:nvPr/>
        </p:nvSpPr>
        <p:spPr>
          <a:xfrm>
            <a:off x="4648396" y="2027222"/>
            <a:ext cx="2259219" cy="461665"/>
          </a:xfrm>
          <a:prstGeom prst="rect">
            <a:avLst/>
          </a:prstGeom>
          <a:noFill/>
        </p:spPr>
        <p:txBody>
          <a:bodyPr wrap="square" rtlCol="0">
            <a:spAutoFit/>
          </a:bodyPr>
          <a:lstStyle/>
          <a:p>
            <a:r>
              <a:rPr lang="en-US" altLang="zh-CN" sz="2400" dirty="0"/>
              <a:t>Prepare 9:00</a:t>
            </a:r>
            <a:endParaRPr lang="zh-CN" altLang="en-US" sz="2400" dirty="0"/>
          </a:p>
        </p:txBody>
      </p:sp>
      <p:cxnSp>
        <p:nvCxnSpPr>
          <p:cNvPr id="14" name="直接箭头连接符 13">
            <a:extLst>
              <a:ext uri="{FF2B5EF4-FFF2-40B4-BE49-F238E27FC236}">
                <a16:creationId xmlns:a16="http://schemas.microsoft.com/office/drawing/2014/main" id="{142CF673-6C04-4303-86CB-B61E67AFFBF7}"/>
              </a:ext>
            </a:extLst>
          </p:cNvPr>
          <p:cNvCxnSpPr>
            <a:cxnSpLocks/>
          </p:cNvCxnSpPr>
          <p:nvPr/>
        </p:nvCxnSpPr>
        <p:spPr>
          <a:xfrm flipH="1">
            <a:off x="2624650" y="2825884"/>
            <a:ext cx="3891551" cy="35279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直接箭头连接符 14">
            <a:extLst>
              <a:ext uri="{FF2B5EF4-FFF2-40B4-BE49-F238E27FC236}">
                <a16:creationId xmlns:a16="http://schemas.microsoft.com/office/drawing/2014/main" id="{05FBB55C-D0EB-4E25-8609-A1461FD4C583}"/>
              </a:ext>
            </a:extLst>
          </p:cNvPr>
          <p:cNvCxnSpPr>
            <a:cxnSpLocks/>
          </p:cNvCxnSpPr>
          <p:nvPr/>
        </p:nvCxnSpPr>
        <p:spPr>
          <a:xfrm flipH="1">
            <a:off x="6832315" y="2828582"/>
            <a:ext cx="1770493" cy="16634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EB0F917D-B841-49EF-94D8-CCAD8E549EF4}"/>
              </a:ext>
            </a:extLst>
          </p:cNvPr>
          <p:cNvSpPr txBox="1"/>
          <p:nvPr/>
        </p:nvSpPr>
        <p:spPr>
          <a:xfrm>
            <a:off x="4966390" y="2855858"/>
            <a:ext cx="2259219" cy="461665"/>
          </a:xfrm>
          <a:prstGeom prst="rect">
            <a:avLst/>
          </a:prstGeom>
          <a:noFill/>
        </p:spPr>
        <p:txBody>
          <a:bodyPr wrap="square" rtlCol="0">
            <a:spAutoFit/>
          </a:bodyPr>
          <a:lstStyle/>
          <a:p>
            <a:r>
              <a:rPr lang="en-US" altLang="zh-CN" sz="2400" dirty="0"/>
              <a:t>ACK 9:00</a:t>
            </a:r>
            <a:endParaRPr lang="zh-CN" altLang="en-US" sz="2400" dirty="0"/>
          </a:p>
        </p:txBody>
      </p:sp>
      <p:cxnSp>
        <p:nvCxnSpPr>
          <p:cNvPr id="17" name="直接连接符 16">
            <a:extLst>
              <a:ext uri="{FF2B5EF4-FFF2-40B4-BE49-F238E27FC236}">
                <a16:creationId xmlns:a16="http://schemas.microsoft.com/office/drawing/2014/main" id="{09E4934A-EA33-408C-9220-36487CDEEE3B}"/>
              </a:ext>
            </a:extLst>
          </p:cNvPr>
          <p:cNvCxnSpPr>
            <a:cxnSpLocks/>
          </p:cNvCxnSpPr>
          <p:nvPr/>
        </p:nvCxnSpPr>
        <p:spPr>
          <a:xfrm>
            <a:off x="4457602" y="2007288"/>
            <a:ext cx="0" cy="3350688"/>
          </a:xfrm>
          <a:prstGeom prst="line">
            <a:avLst/>
          </a:prstGeom>
          <a:ln w="28575"/>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DAFE9DAD-8CFB-4922-8478-AABD7BBEEF15}"/>
              </a:ext>
            </a:extLst>
          </p:cNvPr>
          <p:cNvSpPr txBox="1"/>
          <p:nvPr/>
        </p:nvSpPr>
        <p:spPr>
          <a:xfrm>
            <a:off x="3730774" y="1517056"/>
            <a:ext cx="2389450" cy="461665"/>
          </a:xfrm>
          <a:prstGeom prst="rect">
            <a:avLst/>
          </a:prstGeom>
          <a:noFill/>
        </p:spPr>
        <p:txBody>
          <a:bodyPr wrap="square" rtlCol="0">
            <a:spAutoFit/>
          </a:bodyPr>
          <a:lstStyle/>
          <a:p>
            <a:r>
              <a:rPr lang="en-US" altLang="zh-CN" sz="2400" dirty="0"/>
              <a:t>Switch</a:t>
            </a:r>
            <a:endParaRPr lang="zh-CN" altLang="en-US" sz="2400" dirty="0"/>
          </a:p>
        </p:txBody>
      </p:sp>
      <p:cxnSp>
        <p:nvCxnSpPr>
          <p:cNvPr id="19" name="直接箭头连接符 18">
            <a:extLst>
              <a:ext uri="{FF2B5EF4-FFF2-40B4-BE49-F238E27FC236}">
                <a16:creationId xmlns:a16="http://schemas.microsoft.com/office/drawing/2014/main" id="{BA1AB7C5-4E13-4CEB-8798-3DEEF0EBA6FB}"/>
              </a:ext>
            </a:extLst>
          </p:cNvPr>
          <p:cNvCxnSpPr>
            <a:cxnSpLocks/>
          </p:cNvCxnSpPr>
          <p:nvPr/>
        </p:nvCxnSpPr>
        <p:spPr>
          <a:xfrm>
            <a:off x="2576175" y="4219585"/>
            <a:ext cx="1713357" cy="10251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F0401AC0-87EC-4933-8469-BBD399EF1808}"/>
              </a:ext>
            </a:extLst>
          </p:cNvPr>
          <p:cNvSpPr txBox="1"/>
          <p:nvPr/>
        </p:nvSpPr>
        <p:spPr>
          <a:xfrm>
            <a:off x="2666279" y="4307957"/>
            <a:ext cx="2259219" cy="461665"/>
          </a:xfrm>
          <a:prstGeom prst="rect">
            <a:avLst/>
          </a:prstGeom>
          <a:noFill/>
        </p:spPr>
        <p:txBody>
          <a:bodyPr wrap="square" rtlCol="0">
            <a:spAutoFit/>
          </a:bodyPr>
          <a:lstStyle/>
          <a:p>
            <a:r>
              <a:rPr lang="en-US" altLang="zh-CN" sz="2400" dirty="0">
                <a:solidFill>
                  <a:srgbClr val="C00000"/>
                </a:solidFill>
              </a:rPr>
              <a:t>Commit 9:00</a:t>
            </a:r>
            <a:endParaRPr lang="zh-CN" altLang="en-US" sz="2400" dirty="0">
              <a:solidFill>
                <a:srgbClr val="C00000"/>
              </a:solidFill>
            </a:endParaRPr>
          </a:p>
        </p:txBody>
      </p:sp>
      <p:cxnSp>
        <p:nvCxnSpPr>
          <p:cNvPr id="21" name="直接箭头连接符 20">
            <a:extLst>
              <a:ext uri="{FF2B5EF4-FFF2-40B4-BE49-F238E27FC236}">
                <a16:creationId xmlns:a16="http://schemas.microsoft.com/office/drawing/2014/main" id="{097B3079-A74F-4449-9A73-18DAC84608A1}"/>
              </a:ext>
            </a:extLst>
          </p:cNvPr>
          <p:cNvCxnSpPr>
            <a:cxnSpLocks/>
          </p:cNvCxnSpPr>
          <p:nvPr/>
        </p:nvCxnSpPr>
        <p:spPr>
          <a:xfrm>
            <a:off x="4478804" y="4891453"/>
            <a:ext cx="2037395" cy="29782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B6D04EEB-6834-4B8A-A00E-BFC7542E0C10}"/>
              </a:ext>
            </a:extLst>
          </p:cNvPr>
          <p:cNvCxnSpPr>
            <a:cxnSpLocks/>
          </p:cNvCxnSpPr>
          <p:nvPr/>
        </p:nvCxnSpPr>
        <p:spPr>
          <a:xfrm>
            <a:off x="4478804" y="4885163"/>
            <a:ext cx="4124002" cy="2775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26F6FF78-25CF-4696-BAB9-E865675C576F}"/>
              </a:ext>
            </a:extLst>
          </p:cNvPr>
          <p:cNvCxnSpPr/>
          <p:nvPr/>
        </p:nvCxnSpPr>
        <p:spPr>
          <a:xfrm>
            <a:off x="6898687" y="2746732"/>
            <a:ext cx="353268" cy="46710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5240AC2D-A204-4480-8E68-136CFFCA5530}"/>
              </a:ext>
            </a:extLst>
          </p:cNvPr>
          <p:cNvCxnSpPr>
            <a:cxnSpLocks/>
          </p:cNvCxnSpPr>
          <p:nvPr/>
        </p:nvCxnSpPr>
        <p:spPr>
          <a:xfrm flipV="1">
            <a:off x="6922967" y="2746253"/>
            <a:ext cx="291837" cy="467579"/>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5774F61C-62F8-432C-B29B-15CE282DCD7D}"/>
              </a:ext>
            </a:extLst>
          </p:cNvPr>
          <p:cNvCxnSpPr>
            <a:cxnSpLocks/>
          </p:cNvCxnSpPr>
          <p:nvPr/>
        </p:nvCxnSpPr>
        <p:spPr>
          <a:xfrm>
            <a:off x="2539837" y="3513124"/>
            <a:ext cx="6062968" cy="3210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1933AF39-97FC-4A74-AED8-AC0933F8B9E0}"/>
              </a:ext>
            </a:extLst>
          </p:cNvPr>
          <p:cNvCxnSpPr>
            <a:cxnSpLocks/>
          </p:cNvCxnSpPr>
          <p:nvPr/>
        </p:nvCxnSpPr>
        <p:spPr>
          <a:xfrm flipH="1">
            <a:off x="2612517" y="3895820"/>
            <a:ext cx="5990289" cy="2830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8794C247-0A64-4E7F-93A3-3089DEB568C2}"/>
              </a:ext>
            </a:extLst>
          </p:cNvPr>
          <p:cNvSpPr txBox="1"/>
          <p:nvPr/>
        </p:nvSpPr>
        <p:spPr>
          <a:xfrm>
            <a:off x="4648396" y="3257513"/>
            <a:ext cx="4222601" cy="461665"/>
          </a:xfrm>
          <a:prstGeom prst="rect">
            <a:avLst/>
          </a:prstGeom>
          <a:noFill/>
        </p:spPr>
        <p:txBody>
          <a:bodyPr wrap="square" rtlCol="0">
            <a:spAutoFit/>
          </a:bodyPr>
          <a:lstStyle/>
          <a:p>
            <a:r>
              <a:rPr lang="en-US" altLang="zh-CN" sz="2400" dirty="0"/>
              <a:t>Retransmitted Prepare 9:00</a:t>
            </a:r>
            <a:endParaRPr lang="zh-CN" altLang="en-US" sz="2400" dirty="0"/>
          </a:p>
        </p:txBody>
      </p:sp>
      <p:sp>
        <p:nvSpPr>
          <p:cNvPr id="38" name="文本框 37">
            <a:extLst>
              <a:ext uri="{FF2B5EF4-FFF2-40B4-BE49-F238E27FC236}">
                <a16:creationId xmlns:a16="http://schemas.microsoft.com/office/drawing/2014/main" id="{ADF58804-9639-4BD3-B399-10F8120CEC75}"/>
              </a:ext>
            </a:extLst>
          </p:cNvPr>
          <p:cNvSpPr txBox="1"/>
          <p:nvPr/>
        </p:nvSpPr>
        <p:spPr>
          <a:xfrm>
            <a:off x="7268016" y="3904217"/>
            <a:ext cx="2259219" cy="461665"/>
          </a:xfrm>
          <a:prstGeom prst="rect">
            <a:avLst/>
          </a:prstGeom>
          <a:noFill/>
        </p:spPr>
        <p:txBody>
          <a:bodyPr wrap="square" rtlCol="0">
            <a:spAutoFit/>
          </a:bodyPr>
          <a:lstStyle/>
          <a:p>
            <a:r>
              <a:rPr lang="en-US" altLang="zh-CN" sz="2400" dirty="0"/>
              <a:t>ACK 9:00</a:t>
            </a:r>
            <a:endParaRPr lang="zh-CN" altLang="en-US" sz="2400" dirty="0"/>
          </a:p>
        </p:txBody>
      </p:sp>
      <p:sp>
        <p:nvSpPr>
          <p:cNvPr id="39" name="文本框 38">
            <a:extLst>
              <a:ext uri="{FF2B5EF4-FFF2-40B4-BE49-F238E27FC236}">
                <a16:creationId xmlns:a16="http://schemas.microsoft.com/office/drawing/2014/main" id="{871321B7-1557-45D7-A7C3-FAED28EDDADE}"/>
              </a:ext>
            </a:extLst>
          </p:cNvPr>
          <p:cNvSpPr txBox="1"/>
          <p:nvPr/>
        </p:nvSpPr>
        <p:spPr>
          <a:xfrm>
            <a:off x="7287203" y="2840446"/>
            <a:ext cx="2259219" cy="461665"/>
          </a:xfrm>
          <a:prstGeom prst="rect">
            <a:avLst/>
          </a:prstGeom>
          <a:noFill/>
        </p:spPr>
        <p:txBody>
          <a:bodyPr wrap="square" rtlCol="0">
            <a:spAutoFit/>
          </a:bodyPr>
          <a:lstStyle/>
          <a:p>
            <a:r>
              <a:rPr lang="en-US" altLang="zh-CN" sz="2400" dirty="0"/>
              <a:t>ACK 9:00</a:t>
            </a:r>
            <a:endParaRPr lang="zh-CN" altLang="en-US" sz="2400" dirty="0"/>
          </a:p>
        </p:txBody>
      </p:sp>
      <p:cxnSp>
        <p:nvCxnSpPr>
          <p:cNvPr id="41" name="直接箭头连接符 40">
            <a:extLst>
              <a:ext uri="{FF2B5EF4-FFF2-40B4-BE49-F238E27FC236}">
                <a16:creationId xmlns:a16="http://schemas.microsoft.com/office/drawing/2014/main" id="{3953CE33-5221-4676-AFDE-B081AD3656F3}"/>
              </a:ext>
            </a:extLst>
          </p:cNvPr>
          <p:cNvCxnSpPr>
            <a:cxnSpLocks/>
          </p:cNvCxnSpPr>
          <p:nvPr/>
        </p:nvCxnSpPr>
        <p:spPr>
          <a:xfrm>
            <a:off x="2044329" y="3466258"/>
            <a:ext cx="495508" cy="46866"/>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43" name="文本框 42">
            <a:extLst>
              <a:ext uri="{FF2B5EF4-FFF2-40B4-BE49-F238E27FC236}">
                <a16:creationId xmlns:a16="http://schemas.microsoft.com/office/drawing/2014/main" id="{BC9935D4-EA25-4715-8800-E40EE621A49C}"/>
              </a:ext>
            </a:extLst>
          </p:cNvPr>
          <p:cNvSpPr txBox="1"/>
          <p:nvPr/>
        </p:nvSpPr>
        <p:spPr>
          <a:xfrm>
            <a:off x="538046" y="2445923"/>
            <a:ext cx="1769939" cy="1200329"/>
          </a:xfrm>
          <a:prstGeom prst="rect">
            <a:avLst/>
          </a:prstGeom>
          <a:noFill/>
        </p:spPr>
        <p:txBody>
          <a:bodyPr wrap="square" rtlCol="0">
            <a:spAutoFit/>
          </a:bodyPr>
          <a:lstStyle/>
          <a:p>
            <a:r>
              <a:rPr lang="en-US" altLang="zh-CN" dirty="0">
                <a:solidFill>
                  <a:schemeClr val="accent1"/>
                </a:solidFill>
              </a:rPr>
              <a:t>End-to-end loss detection via timeout or duplicate ACK</a:t>
            </a:r>
            <a:endParaRPr lang="zh-CN" altLang="en-US" dirty="0">
              <a:solidFill>
                <a:schemeClr val="accent1"/>
              </a:solidFill>
            </a:endParaRPr>
          </a:p>
        </p:txBody>
      </p:sp>
      <p:cxnSp>
        <p:nvCxnSpPr>
          <p:cNvPr id="48" name="直接箭头连接符 47">
            <a:extLst>
              <a:ext uri="{FF2B5EF4-FFF2-40B4-BE49-F238E27FC236}">
                <a16:creationId xmlns:a16="http://schemas.microsoft.com/office/drawing/2014/main" id="{F98D5D29-C4FB-4069-BDA2-E3256E27F603}"/>
              </a:ext>
            </a:extLst>
          </p:cNvPr>
          <p:cNvCxnSpPr/>
          <p:nvPr/>
        </p:nvCxnSpPr>
        <p:spPr>
          <a:xfrm>
            <a:off x="2594346" y="4782831"/>
            <a:ext cx="1881427" cy="10543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05ABF0E8-C715-45B7-A732-BFD2B8419BB5}"/>
              </a:ext>
            </a:extLst>
          </p:cNvPr>
          <p:cNvSpPr txBox="1"/>
          <p:nvPr/>
        </p:nvSpPr>
        <p:spPr>
          <a:xfrm>
            <a:off x="2671712" y="4898723"/>
            <a:ext cx="2115783" cy="461665"/>
          </a:xfrm>
          <a:prstGeom prst="rect">
            <a:avLst/>
          </a:prstGeom>
          <a:noFill/>
        </p:spPr>
        <p:txBody>
          <a:bodyPr wrap="square" rtlCol="0">
            <a:spAutoFit/>
          </a:bodyPr>
          <a:lstStyle/>
          <a:p>
            <a:r>
              <a:rPr lang="en-US" altLang="zh-CN" sz="2400" dirty="0">
                <a:solidFill>
                  <a:srgbClr val="C00000"/>
                </a:solidFill>
              </a:rPr>
              <a:t>Commit 10:00</a:t>
            </a:r>
            <a:endParaRPr lang="zh-CN" altLang="en-US" sz="2400" dirty="0">
              <a:solidFill>
                <a:srgbClr val="C00000"/>
              </a:solidFill>
            </a:endParaRPr>
          </a:p>
        </p:txBody>
      </p:sp>
      <p:cxnSp>
        <p:nvCxnSpPr>
          <p:cNvPr id="51" name="直接连接符 50">
            <a:extLst>
              <a:ext uri="{FF2B5EF4-FFF2-40B4-BE49-F238E27FC236}">
                <a16:creationId xmlns:a16="http://schemas.microsoft.com/office/drawing/2014/main" id="{5DF05D23-2305-44F2-87BA-989228C53614}"/>
              </a:ext>
            </a:extLst>
          </p:cNvPr>
          <p:cNvCxnSpPr/>
          <p:nvPr/>
        </p:nvCxnSpPr>
        <p:spPr>
          <a:xfrm>
            <a:off x="3883314" y="4091134"/>
            <a:ext cx="353268" cy="467100"/>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4EB03000-C33C-40F5-A8F4-F8A21D230DD7}"/>
              </a:ext>
            </a:extLst>
          </p:cNvPr>
          <p:cNvCxnSpPr>
            <a:cxnSpLocks/>
          </p:cNvCxnSpPr>
          <p:nvPr/>
        </p:nvCxnSpPr>
        <p:spPr>
          <a:xfrm flipV="1">
            <a:off x="3907594" y="4090655"/>
            <a:ext cx="291837" cy="467579"/>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54" name="直接箭头连接符 53">
            <a:extLst>
              <a:ext uri="{FF2B5EF4-FFF2-40B4-BE49-F238E27FC236}">
                <a16:creationId xmlns:a16="http://schemas.microsoft.com/office/drawing/2014/main" id="{F6BE583F-7497-4895-8B69-F6423DA2CEDE}"/>
              </a:ext>
            </a:extLst>
          </p:cNvPr>
          <p:cNvCxnSpPr>
            <a:cxnSpLocks/>
          </p:cNvCxnSpPr>
          <p:nvPr/>
        </p:nvCxnSpPr>
        <p:spPr>
          <a:xfrm>
            <a:off x="2066184" y="4742271"/>
            <a:ext cx="495508" cy="46866"/>
          </a:xfrm>
          <a:prstGeom prst="straightConnector1">
            <a:avLst/>
          </a:prstGeom>
          <a:ln w="1905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B0E3CE10-0804-4994-807D-DB80A03DC652}"/>
              </a:ext>
            </a:extLst>
          </p:cNvPr>
          <p:cNvSpPr txBox="1"/>
          <p:nvPr/>
        </p:nvSpPr>
        <p:spPr>
          <a:xfrm>
            <a:off x="941040" y="3985941"/>
            <a:ext cx="1498849" cy="923330"/>
          </a:xfrm>
          <a:prstGeom prst="rect">
            <a:avLst/>
          </a:prstGeom>
          <a:noFill/>
        </p:spPr>
        <p:txBody>
          <a:bodyPr wrap="square" rtlCol="0">
            <a:spAutoFit/>
          </a:bodyPr>
          <a:lstStyle/>
          <a:p>
            <a:r>
              <a:rPr lang="en-US" altLang="zh-CN" dirty="0">
                <a:solidFill>
                  <a:schemeClr val="accent1"/>
                </a:solidFill>
              </a:rPr>
              <a:t>Beacon or next commit message</a:t>
            </a:r>
            <a:endParaRPr lang="zh-CN" altLang="en-US" dirty="0">
              <a:solidFill>
                <a:schemeClr val="accent1"/>
              </a:solidFill>
            </a:endParaRPr>
          </a:p>
        </p:txBody>
      </p:sp>
    </p:spTree>
    <p:extLst>
      <p:ext uri="{BB962C8B-B14F-4D97-AF65-F5344CB8AC3E}">
        <p14:creationId xmlns:p14="http://schemas.microsoft.com/office/powerpoint/2010/main" val="140820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FBA7CE-3151-41D2-9350-0ACEAFB73CDE}"/>
              </a:ext>
            </a:extLst>
          </p:cNvPr>
          <p:cNvSpPr>
            <a:spLocks noGrp="1"/>
          </p:cNvSpPr>
          <p:nvPr>
            <p:ph type="title"/>
          </p:nvPr>
        </p:nvSpPr>
        <p:spPr>
          <a:xfrm>
            <a:off x="838200" y="349713"/>
            <a:ext cx="10515600" cy="1325563"/>
          </a:xfrm>
        </p:spPr>
        <p:txBody>
          <a:bodyPr/>
          <a:lstStyle/>
          <a:p>
            <a:r>
              <a:rPr lang="en-US" altLang="zh-CN" dirty="0"/>
              <a:t>Failure Recovery of Hosts and Switches</a:t>
            </a:r>
            <a:endParaRPr lang="zh-CN" altLang="en-US" dirty="0"/>
          </a:p>
        </p:txBody>
      </p:sp>
      <p:sp>
        <p:nvSpPr>
          <p:cNvPr id="3" name="内容占位符 2">
            <a:extLst>
              <a:ext uri="{FF2B5EF4-FFF2-40B4-BE49-F238E27FC236}">
                <a16:creationId xmlns:a16="http://schemas.microsoft.com/office/drawing/2014/main" id="{85E5F28A-1614-449D-9C9D-001FA016F4D2}"/>
              </a:ext>
            </a:extLst>
          </p:cNvPr>
          <p:cNvSpPr>
            <a:spLocks noGrp="1"/>
          </p:cNvSpPr>
          <p:nvPr>
            <p:ph idx="1"/>
          </p:nvPr>
        </p:nvSpPr>
        <p:spPr>
          <a:xfrm>
            <a:off x="6542552" y="1472678"/>
            <a:ext cx="5548493" cy="5385321"/>
          </a:xfrm>
        </p:spPr>
        <p:txBody>
          <a:bodyPr>
            <a:normAutofit fontScale="77500" lnSpcReduction="20000"/>
          </a:bodyPr>
          <a:lstStyle/>
          <a:p>
            <a:pPr marL="514350" indent="-514350">
              <a:buAutoNum type="arabicPeriod"/>
            </a:pPr>
            <a:r>
              <a:rPr lang="en-US" altLang="zh-CN" b="1" dirty="0"/>
              <a:t>Detect</a:t>
            </a:r>
            <a:r>
              <a:rPr lang="en-US" altLang="zh-CN" dirty="0"/>
              <a:t> failure via beacon timeout, and report to controller.</a:t>
            </a:r>
          </a:p>
          <a:p>
            <a:pPr marL="514350" indent="-514350">
              <a:buAutoNum type="arabicPeriod"/>
            </a:pPr>
            <a:r>
              <a:rPr lang="en-US" altLang="zh-CN" dirty="0"/>
              <a:t>Controller </a:t>
            </a:r>
            <a:r>
              <a:rPr lang="en-US" altLang="zh-CN" b="1" dirty="0"/>
              <a:t>determines</a:t>
            </a:r>
            <a:r>
              <a:rPr lang="en-US" altLang="zh-CN" dirty="0"/>
              <a:t> failed process </a:t>
            </a:r>
            <a:r>
              <a:rPr lang="en-US" altLang="zh-CN" b="1" i="1" dirty="0"/>
              <a:t>P</a:t>
            </a:r>
            <a:r>
              <a:rPr lang="en-US" altLang="zh-CN" dirty="0"/>
              <a:t> and failure timestamp </a:t>
            </a:r>
            <a:r>
              <a:rPr lang="en-US" altLang="zh-CN" b="1" i="1" dirty="0"/>
              <a:t>T</a:t>
            </a:r>
            <a:r>
              <a:rPr lang="en-US" altLang="zh-CN" dirty="0"/>
              <a:t> based on the routing graph.</a:t>
            </a:r>
          </a:p>
          <a:p>
            <a:pPr marL="514350" indent="-514350">
              <a:buAutoNum type="arabicPeriod"/>
            </a:pPr>
            <a:r>
              <a:rPr lang="en-US" altLang="zh-CN" dirty="0"/>
              <a:t>Controller </a:t>
            </a:r>
            <a:r>
              <a:rPr lang="en-US" altLang="zh-CN" b="1" dirty="0"/>
              <a:t>broadcasts</a:t>
            </a:r>
            <a:r>
              <a:rPr lang="en-US" altLang="zh-CN" dirty="0"/>
              <a:t> failure notification.</a:t>
            </a:r>
          </a:p>
          <a:p>
            <a:pPr marL="514350" indent="-514350">
              <a:buAutoNum type="arabicPeriod"/>
            </a:pPr>
            <a:r>
              <a:rPr lang="en-US" altLang="zh-CN" dirty="0"/>
              <a:t>Each process </a:t>
            </a:r>
            <a:r>
              <a:rPr lang="en-US" altLang="zh-CN" b="1" dirty="0"/>
              <a:t>discards</a:t>
            </a:r>
            <a:r>
              <a:rPr lang="en-US" altLang="zh-CN" dirty="0"/>
              <a:t> messages sent from </a:t>
            </a:r>
            <a:r>
              <a:rPr lang="en-US" altLang="zh-CN" b="1" i="1" dirty="0"/>
              <a:t>P</a:t>
            </a:r>
            <a:r>
              <a:rPr lang="en-US" altLang="zh-CN" dirty="0"/>
              <a:t> or to </a:t>
            </a:r>
            <a:r>
              <a:rPr lang="en-US" altLang="zh-CN" b="1" i="1" dirty="0"/>
              <a:t>P</a:t>
            </a:r>
            <a:r>
              <a:rPr lang="en-US" altLang="zh-CN" dirty="0"/>
              <a:t> with timestamp before </a:t>
            </a:r>
            <a:r>
              <a:rPr lang="en-US" altLang="zh-CN" b="1" i="1" dirty="0"/>
              <a:t>T</a:t>
            </a:r>
            <a:r>
              <a:rPr lang="en-US" altLang="zh-CN" dirty="0"/>
              <a:t>.</a:t>
            </a:r>
          </a:p>
          <a:p>
            <a:pPr marL="514350" indent="-514350">
              <a:buAutoNum type="arabicPeriod"/>
            </a:pPr>
            <a:r>
              <a:rPr lang="en-US" altLang="zh-CN" dirty="0"/>
              <a:t>If a discarded message is in a scattering, to achieve atomicity, the sender </a:t>
            </a:r>
            <a:r>
              <a:rPr lang="en-US" altLang="zh-CN" b="1" dirty="0"/>
              <a:t>recalls</a:t>
            </a:r>
            <a:r>
              <a:rPr lang="en-US" altLang="zh-CN" dirty="0"/>
              <a:t> other messages </a:t>
            </a:r>
            <a:r>
              <a:rPr lang="en-US" altLang="zh-CN" b="1" dirty="0"/>
              <a:t>in the same scattering </a:t>
            </a:r>
            <a:r>
              <a:rPr lang="en-US" altLang="zh-CN" dirty="0"/>
              <a:t>from the receiver.</a:t>
            </a:r>
          </a:p>
          <a:p>
            <a:pPr marL="514350" indent="-514350">
              <a:buAutoNum type="arabicPeriod"/>
            </a:pPr>
            <a:r>
              <a:rPr lang="en-US" altLang="zh-CN" dirty="0"/>
              <a:t>Each process executes user-defined </a:t>
            </a:r>
            <a:r>
              <a:rPr lang="en-US" altLang="zh-CN" b="1" dirty="0"/>
              <a:t>callback</a:t>
            </a:r>
            <a:r>
              <a:rPr lang="en-US" altLang="zh-CN" dirty="0"/>
              <a:t> function (e.g., traditional consensus to sync replicas).</a:t>
            </a:r>
          </a:p>
          <a:p>
            <a:pPr marL="514350" indent="-514350">
              <a:buAutoNum type="arabicPeriod"/>
            </a:pPr>
            <a:r>
              <a:rPr lang="en-US" altLang="zh-CN" dirty="0"/>
              <a:t>Controller removes failed process and </a:t>
            </a:r>
            <a:r>
              <a:rPr lang="en-US" altLang="zh-CN" b="1" dirty="0"/>
              <a:t>resumes</a:t>
            </a:r>
            <a:r>
              <a:rPr lang="en-US" altLang="zh-CN" dirty="0"/>
              <a:t> commit timestamp propagation.</a:t>
            </a:r>
            <a:endParaRPr lang="zh-CN" altLang="en-US" dirty="0"/>
          </a:p>
        </p:txBody>
      </p:sp>
      <p:sp>
        <p:nvSpPr>
          <p:cNvPr id="4" name="椭圆 3">
            <a:extLst>
              <a:ext uri="{FF2B5EF4-FFF2-40B4-BE49-F238E27FC236}">
                <a16:creationId xmlns:a16="http://schemas.microsoft.com/office/drawing/2014/main" id="{D54217AE-844F-43DE-A5C5-8C39A5A85BDA}"/>
              </a:ext>
            </a:extLst>
          </p:cNvPr>
          <p:cNvSpPr/>
          <p:nvPr/>
        </p:nvSpPr>
        <p:spPr>
          <a:xfrm>
            <a:off x="1782507" y="3975847"/>
            <a:ext cx="1147795" cy="5894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Host</a:t>
            </a:r>
            <a:endParaRPr lang="zh-CN" altLang="en-US" sz="2400" dirty="0"/>
          </a:p>
        </p:txBody>
      </p:sp>
      <p:sp>
        <p:nvSpPr>
          <p:cNvPr id="5" name="矩形 4">
            <a:extLst>
              <a:ext uri="{FF2B5EF4-FFF2-40B4-BE49-F238E27FC236}">
                <a16:creationId xmlns:a16="http://schemas.microsoft.com/office/drawing/2014/main" id="{5B71A454-528E-4892-9052-3A8F6D2C6C2F}"/>
              </a:ext>
            </a:extLst>
          </p:cNvPr>
          <p:cNvSpPr/>
          <p:nvPr/>
        </p:nvSpPr>
        <p:spPr>
          <a:xfrm>
            <a:off x="4261858" y="3841046"/>
            <a:ext cx="1891317" cy="8590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Data Plane Switch</a:t>
            </a:r>
            <a:endParaRPr lang="zh-CN" altLang="en-US" sz="2400" dirty="0"/>
          </a:p>
        </p:txBody>
      </p:sp>
      <p:sp>
        <p:nvSpPr>
          <p:cNvPr id="6" name="椭圆 5">
            <a:extLst>
              <a:ext uri="{FF2B5EF4-FFF2-40B4-BE49-F238E27FC236}">
                <a16:creationId xmlns:a16="http://schemas.microsoft.com/office/drawing/2014/main" id="{C7CBFB88-B98D-44B9-A7C9-E197A1C5AA82}"/>
              </a:ext>
            </a:extLst>
          </p:cNvPr>
          <p:cNvSpPr/>
          <p:nvPr/>
        </p:nvSpPr>
        <p:spPr>
          <a:xfrm>
            <a:off x="1782507" y="2801496"/>
            <a:ext cx="1147795" cy="5894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Host</a:t>
            </a:r>
            <a:endParaRPr lang="zh-CN" altLang="en-US" sz="2400" dirty="0"/>
          </a:p>
        </p:txBody>
      </p:sp>
      <p:sp>
        <p:nvSpPr>
          <p:cNvPr id="7" name="椭圆 6">
            <a:extLst>
              <a:ext uri="{FF2B5EF4-FFF2-40B4-BE49-F238E27FC236}">
                <a16:creationId xmlns:a16="http://schemas.microsoft.com/office/drawing/2014/main" id="{3606BAC1-A80B-4309-B436-23061FE73EDA}"/>
              </a:ext>
            </a:extLst>
          </p:cNvPr>
          <p:cNvSpPr/>
          <p:nvPr/>
        </p:nvSpPr>
        <p:spPr>
          <a:xfrm>
            <a:off x="1782507" y="4834902"/>
            <a:ext cx="1147795" cy="5894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Host</a:t>
            </a:r>
            <a:endParaRPr lang="zh-CN" altLang="en-US" sz="2400" dirty="0"/>
          </a:p>
        </p:txBody>
      </p:sp>
      <p:cxnSp>
        <p:nvCxnSpPr>
          <p:cNvPr id="8" name="直接连接符 7">
            <a:extLst>
              <a:ext uri="{FF2B5EF4-FFF2-40B4-BE49-F238E27FC236}">
                <a16:creationId xmlns:a16="http://schemas.microsoft.com/office/drawing/2014/main" id="{7B49075E-4EC3-4F11-A62D-C4681570545E}"/>
              </a:ext>
            </a:extLst>
          </p:cNvPr>
          <p:cNvCxnSpPr>
            <a:cxnSpLocks/>
            <a:stCxn id="6" idx="6"/>
            <a:endCxn id="5" idx="1"/>
          </p:cNvCxnSpPr>
          <p:nvPr/>
        </p:nvCxnSpPr>
        <p:spPr>
          <a:xfrm>
            <a:off x="2930302" y="3096225"/>
            <a:ext cx="1331556" cy="117435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04EAFFF3-5558-4422-BA18-219B18B892D7}"/>
              </a:ext>
            </a:extLst>
          </p:cNvPr>
          <p:cNvCxnSpPr>
            <a:cxnSpLocks/>
            <a:stCxn id="4" idx="6"/>
            <a:endCxn id="5" idx="1"/>
          </p:cNvCxnSpPr>
          <p:nvPr/>
        </p:nvCxnSpPr>
        <p:spPr>
          <a:xfrm>
            <a:off x="2930302" y="4270575"/>
            <a:ext cx="1331556"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58CE5FEE-8240-4AF0-838F-68E4C3536130}"/>
              </a:ext>
            </a:extLst>
          </p:cNvPr>
          <p:cNvCxnSpPr>
            <a:cxnSpLocks/>
            <a:stCxn id="7" idx="6"/>
            <a:endCxn id="5" idx="1"/>
          </p:cNvCxnSpPr>
          <p:nvPr/>
        </p:nvCxnSpPr>
        <p:spPr>
          <a:xfrm flipV="1">
            <a:off x="2930302" y="4270575"/>
            <a:ext cx="1331556" cy="859056"/>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4E79829E-EA7A-4816-B4A6-F6FE95DC1579}"/>
              </a:ext>
            </a:extLst>
          </p:cNvPr>
          <p:cNvCxnSpPr>
            <a:cxnSpLocks/>
            <a:stCxn id="6" idx="6"/>
            <a:endCxn id="14" idx="1"/>
          </p:cNvCxnSpPr>
          <p:nvPr/>
        </p:nvCxnSpPr>
        <p:spPr>
          <a:xfrm flipV="1">
            <a:off x="2930302" y="2489091"/>
            <a:ext cx="1331556" cy="607134"/>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2" name="直接连接符 11">
            <a:extLst>
              <a:ext uri="{FF2B5EF4-FFF2-40B4-BE49-F238E27FC236}">
                <a16:creationId xmlns:a16="http://schemas.microsoft.com/office/drawing/2014/main" id="{9257292F-5E1D-45C1-9FEA-17ACD7E40BB7}"/>
              </a:ext>
            </a:extLst>
          </p:cNvPr>
          <p:cNvCxnSpPr>
            <a:cxnSpLocks/>
            <a:stCxn id="4" idx="6"/>
            <a:endCxn id="14" idx="1"/>
          </p:cNvCxnSpPr>
          <p:nvPr/>
        </p:nvCxnSpPr>
        <p:spPr>
          <a:xfrm flipV="1">
            <a:off x="2930302" y="2489091"/>
            <a:ext cx="1331556" cy="1781485"/>
          </a:xfrm>
          <a:prstGeom prst="line">
            <a:avLst/>
          </a:prstGeom>
          <a:ln w="1270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 name="矩形: 圆角 13">
            <a:extLst>
              <a:ext uri="{FF2B5EF4-FFF2-40B4-BE49-F238E27FC236}">
                <a16:creationId xmlns:a16="http://schemas.microsoft.com/office/drawing/2014/main" id="{8AA0C712-6419-4479-A634-EAC2CFDEC589}"/>
              </a:ext>
            </a:extLst>
          </p:cNvPr>
          <p:cNvSpPr/>
          <p:nvPr/>
        </p:nvSpPr>
        <p:spPr>
          <a:xfrm>
            <a:off x="4261858" y="2194362"/>
            <a:ext cx="1891317" cy="589458"/>
          </a:xfrm>
          <a:prstGeom prst="roundRect">
            <a:avLst>
              <a:gd name="adj" fmla="val 3294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Controller</a:t>
            </a:r>
            <a:endParaRPr lang="zh-CN" altLang="en-US" sz="2400" dirty="0"/>
          </a:p>
        </p:txBody>
      </p:sp>
      <p:cxnSp>
        <p:nvCxnSpPr>
          <p:cNvPr id="15" name="直接连接符 14">
            <a:extLst>
              <a:ext uri="{FF2B5EF4-FFF2-40B4-BE49-F238E27FC236}">
                <a16:creationId xmlns:a16="http://schemas.microsoft.com/office/drawing/2014/main" id="{6A5CA988-B085-4D91-8992-51EE0608AAF9}"/>
              </a:ext>
            </a:extLst>
          </p:cNvPr>
          <p:cNvCxnSpPr>
            <a:cxnSpLocks/>
            <a:endCxn id="5" idx="0"/>
          </p:cNvCxnSpPr>
          <p:nvPr/>
        </p:nvCxnSpPr>
        <p:spPr>
          <a:xfrm flipH="1">
            <a:off x="5207517" y="2794643"/>
            <a:ext cx="1" cy="1046404"/>
          </a:xfrm>
          <a:prstGeom prst="line">
            <a:avLst/>
          </a:prstGeom>
          <a:ln w="12700">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4D90F9BC-3BF4-4C36-B08E-63701BCA9188}"/>
              </a:ext>
            </a:extLst>
          </p:cNvPr>
          <p:cNvSpPr txBox="1"/>
          <p:nvPr/>
        </p:nvSpPr>
        <p:spPr>
          <a:xfrm>
            <a:off x="5174297" y="2775222"/>
            <a:ext cx="1334382" cy="400110"/>
          </a:xfrm>
          <a:prstGeom prst="rect">
            <a:avLst/>
          </a:prstGeom>
          <a:noFill/>
        </p:spPr>
        <p:txBody>
          <a:bodyPr wrap="square" rtlCol="0">
            <a:spAutoFit/>
          </a:bodyPr>
          <a:lstStyle/>
          <a:p>
            <a:r>
              <a:rPr lang="zh-CN" altLang="en-US" sz="2000" dirty="0"/>
              <a:t>①</a:t>
            </a:r>
            <a:r>
              <a:rPr lang="en-US" altLang="zh-CN" sz="2000" dirty="0"/>
              <a:t>Detect</a:t>
            </a:r>
            <a:endParaRPr lang="zh-CN" altLang="en-US" sz="2000" dirty="0"/>
          </a:p>
        </p:txBody>
      </p:sp>
      <p:sp>
        <p:nvSpPr>
          <p:cNvPr id="17" name="文本框 16">
            <a:extLst>
              <a:ext uri="{FF2B5EF4-FFF2-40B4-BE49-F238E27FC236}">
                <a16:creationId xmlns:a16="http://schemas.microsoft.com/office/drawing/2014/main" id="{0C1B8DC2-2EC4-4D5E-AB47-ED5E97A98507}"/>
              </a:ext>
            </a:extLst>
          </p:cNvPr>
          <p:cNvSpPr txBox="1"/>
          <p:nvPr/>
        </p:nvSpPr>
        <p:spPr>
          <a:xfrm>
            <a:off x="4394242" y="1767289"/>
            <a:ext cx="1847970" cy="400110"/>
          </a:xfrm>
          <a:prstGeom prst="rect">
            <a:avLst/>
          </a:prstGeom>
          <a:noFill/>
        </p:spPr>
        <p:txBody>
          <a:bodyPr wrap="square" rtlCol="0">
            <a:spAutoFit/>
          </a:bodyPr>
          <a:lstStyle/>
          <a:p>
            <a:r>
              <a:rPr lang="zh-CN" altLang="en-US" sz="2000" dirty="0"/>
              <a:t>②</a:t>
            </a:r>
            <a:r>
              <a:rPr lang="en-US" altLang="zh-CN" sz="2000" dirty="0"/>
              <a:t>Determine</a:t>
            </a:r>
            <a:endParaRPr lang="zh-CN" altLang="en-US" sz="2000" dirty="0"/>
          </a:p>
        </p:txBody>
      </p:sp>
      <p:sp>
        <p:nvSpPr>
          <p:cNvPr id="18" name="文本框 17">
            <a:extLst>
              <a:ext uri="{FF2B5EF4-FFF2-40B4-BE49-F238E27FC236}">
                <a16:creationId xmlns:a16="http://schemas.microsoft.com/office/drawing/2014/main" id="{EB479DA7-F384-47B0-9465-28889B4D423B}"/>
              </a:ext>
            </a:extLst>
          </p:cNvPr>
          <p:cNvSpPr txBox="1"/>
          <p:nvPr/>
        </p:nvSpPr>
        <p:spPr>
          <a:xfrm>
            <a:off x="2913676" y="2535389"/>
            <a:ext cx="1847970" cy="400110"/>
          </a:xfrm>
          <a:prstGeom prst="rect">
            <a:avLst/>
          </a:prstGeom>
          <a:noFill/>
        </p:spPr>
        <p:txBody>
          <a:bodyPr wrap="square" rtlCol="0">
            <a:spAutoFit/>
          </a:bodyPr>
          <a:lstStyle/>
          <a:p>
            <a:r>
              <a:rPr lang="zh-CN" altLang="en-US" sz="2000" dirty="0"/>
              <a:t>③</a:t>
            </a:r>
            <a:r>
              <a:rPr lang="en-US" altLang="zh-CN" sz="2000" dirty="0"/>
              <a:t>Broadcast</a:t>
            </a:r>
            <a:endParaRPr lang="zh-CN" altLang="en-US" sz="2000" dirty="0"/>
          </a:p>
        </p:txBody>
      </p:sp>
      <p:sp>
        <p:nvSpPr>
          <p:cNvPr id="19" name="文本框 18">
            <a:extLst>
              <a:ext uri="{FF2B5EF4-FFF2-40B4-BE49-F238E27FC236}">
                <a16:creationId xmlns:a16="http://schemas.microsoft.com/office/drawing/2014/main" id="{ECA7986D-4C93-4A2F-9F91-6F7BDFFB55E4}"/>
              </a:ext>
            </a:extLst>
          </p:cNvPr>
          <p:cNvSpPr txBox="1"/>
          <p:nvPr/>
        </p:nvSpPr>
        <p:spPr>
          <a:xfrm>
            <a:off x="575221" y="2686973"/>
            <a:ext cx="1847970" cy="400110"/>
          </a:xfrm>
          <a:prstGeom prst="rect">
            <a:avLst/>
          </a:prstGeom>
          <a:noFill/>
        </p:spPr>
        <p:txBody>
          <a:bodyPr wrap="square" rtlCol="0">
            <a:spAutoFit/>
          </a:bodyPr>
          <a:lstStyle/>
          <a:p>
            <a:r>
              <a:rPr lang="zh-CN" altLang="en-US" sz="2000" dirty="0"/>
              <a:t>④</a:t>
            </a:r>
            <a:r>
              <a:rPr lang="en-US" altLang="zh-CN" sz="2000" dirty="0"/>
              <a:t>Discard</a:t>
            </a:r>
          </a:p>
        </p:txBody>
      </p:sp>
      <p:sp>
        <p:nvSpPr>
          <p:cNvPr id="20" name="文本框 19">
            <a:extLst>
              <a:ext uri="{FF2B5EF4-FFF2-40B4-BE49-F238E27FC236}">
                <a16:creationId xmlns:a16="http://schemas.microsoft.com/office/drawing/2014/main" id="{87F69DB9-728B-4FC3-822B-AB9FBE7E774D}"/>
              </a:ext>
            </a:extLst>
          </p:cNvPr>
          <p:cNvSpPr txBox="1"/>
          <p:nvPr/>
        </p:nvSpPr>
        <p:spPr>
          <a:xfrm>
            <a:off x="2301389" y="3456012"/>
            <a:ext cx="1358059" cy="400110"/>
          </a:xfrm>
          <a:prstGeom prst="rect">
            <a:avLst/>
          </a:prstGeom>
          <a:noFill/>
        </p:spPr>
        <p:txBody>
          <a:bodyPr wrap="square" rtlCol="0">
            <a:spAutoFit/>
          </a:bodyPr>
          <a:lstStyle/>
          <a:p>
            <a:r>
              <a:rPr lang="zh-CN" altLang="en-US" sz="2000" dirty="0"/>
              <a:t>⑤</a:t>
            </a:r>
            <a:r>
              <a:rPr lang="en-US" altLang="zh-CN" sz="2000" dirty="0"/>
              <a:t>Recall</a:t>
            </a:r>
          </a:p>
        </p:txBody>
      </p:sp>
      <p:sp>
        <p:nvSpPr>
          <p:cNvPr id="21" name="文本框 20">
            <a:extLst>
              <a:ext uri="{FF2B5EF4-FFF2-40B4-BE49-F238E27FC236}">
                <a16:creationId xmlns:a16="http://schemas.microsoft.com/office/drawing/2014/main" id="{03BD7A48-FE85-4DF4-825A-62236908EFDF}"/>
              </a:ext>
            </a:extLst>
          </p:cNvPr>
          <p:cNvSpPr txBox="1"/>
          <p:nvPr/>
        </p:nvSpPr>
        <p:spPr>
          <a:xfrm>
            <a:off x="575220" y="2988608"/>
            <a:ext cx="1847970" cy="400110"/>
          </a:xfrm>
          <a:prstGeom prst="rect">
            <a:avLst/>
          </a:prstGeom>
          <a:noFill/>
        </p:spPr>
        <p:txBody>
          <a:bodyPr wrap="square" rtlCol="0">
            <a:spAutoFit/>
          </a:bodyPr>
          <a:lstStyle/>
          <a:p>
            <a:r>
              <a:rPr lang="zh-CN" altLang="en-US" sz="2000" dirty="0"/>
              <a:t>⑥</a:t>
            </a:r>
            <a:r>
              <a:rPr lang="en-US" altLang="zh-CN" sz="2000" dirty="0"/>
              <a:t>Callback</a:t>
            </a:r>
          </a:p>
        </p:txBody>
      </p:sp>
      <p:sp>
        <p:nvSpPr>
          <p:cNvPr id="22" name="文本框 21">
            <a:extLst>
              <a:ext uri="{FF2B5EF4-FFF2-40B4-BE49-F238E27FC236}">
                <a16:creationId xmlns:a16="http://schemas.microsoft.com/office/drawing/2014/main" id="{00E8DA89-8AF6-45B9-8D5A-1564C20922D1}"/>
              </a:ext>
            </a:extLst>
          </p:cNvPr>
          <p:cNvSpPr txBox="1"/>
          <p:nvPr/>
        </p:nvSpPr>
        <p:spPr>
          <a:xfrm>
            <a:off x="4018013" y="3400629"/>
            <a:ext cx="1847970" cy="400110"/>
          </a:xfrm>
          <a:prstGeom prst="rect">
            <a:avLst/>
          </a:prstGeom>
          <a:noFill/>
        </p:spPr>
        <p:txBody>
          <a:bodyPr wrap="square" rtlCol="0">
            <a:spAutoFit/>
          </a:bodyPr>
          <a:lstStyle/>
          <a:p>
            <a:r>
              <a:rPr lang="zh-CN" altLang="en-US" sz="2000" dirty="0"/>
              <a:t>⑦</a:t>
            </a:r>
            <a:r>
              <a:rPr lang="en-US" altLang="zh-CN" sz="2000" dirty="0"/>
              <a:t>Resume</a:t>
            </a:r>
          </a:p>
        </p:txBody>
      </p:sp>
      <p:sp>
        <p:nvSpPr>
          <p:cNvPr id="23" name="文本框 22">
            <a:extLst>
              <a:ext uri="{FF2B5EF4-FFF2-40B4-BE49-F238E27FC236}">
                <a16:creationId xmlns:a16="http://schemas.microsoft.com/office/drawing/2014/main" id="{D4BD9BB8-43E0-4F33-AA11-EC158893F9AC}"/>
              </a:ext>
            </a:extLst>
          </p:cNvPr>
          <p:cNvSpPr txBox="1"/>
          <p:nvPr/>
        </p:nvSpPr>
        <p:spPr>
          <a:xfrm>
            <a:off x="4327003" y="4677436"/>
            <a:ext cx="2160242" cy="707885"/>
          </a:xfrm>
          <a:prstGeom prst="rect">
            <a:avLst/>
          </a:prstGeom>
          <a:noFill/>
        </p:spPr>
        <p:txBody>
          <a:bodyPr wrap="square" rtlCol="0">
            <a:spAutoFit/>
          </a:bodyPr>
          <a:lstStyle/>
          <a:p>
            <a:r>
              <a:rPr lang="zh-CN" altLang="en-US" sz="2000" dirty="0"/>
              <a:t>①</a:t>
            </a:r>
            <a:r>
              <a:rPr lang="en-US" altLang="zh-CN" sz="2000" dirty="0"/>
              <a:t>Detect</a:t>
            </a:r>
          </a:p>
          <a:p>
            <a:r>
              <a:rPr lang="en-US" altLang="zh-CN" sz="2000" dirty="0"/>
              <a:t>(beacon timeout)</a:t>
            </a:r>
            <a:endParaRPr lang="zh-CN" altLang="en-US" sz="2000" dirty="0"/>
          </a:p>
        </p:txBody>
      </p:sp>
      <p:cxnSp>
        <p:nvCxnSpPr>
          <p:cNvPr id="24" name="直接连接符 23">
            <a:extLst>
              <a:ext uri="{FF2B5EF4-FFF2-40B4-BE49-F238E27FC236}">
                <a16:creationId xmlns:a16="http://schemas.microsoft.com/office/drawing/2014/main" id="{38559C0E-9457-470D-AD9E-8C71589138DB}"/>
              </a:ext>
            </a:extLst>
          </p:cNvPr>
          <p:cNvCxnSpPr>
            <a:cxnSpLocks/>
          </p:cNvCxnSpPr>
          <p:nvPr/>
        </p:nvCxnSpPr>
        <p:spPr>
          <a:xfrm>
            <a:off x="1745255" y="4753707"/>
            <a:ext cx="1235164" cy="778927"/>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DC84CA88-2006-4F47-A19F-47213A064C3D}"/>
              </a:ext>
            </a:extLst>
          </p:cNvPr>
          <p:cNvCxnSpPr>
            <a:cxnSpLocks/>
          </p:cNvCxnSpPr>
          <p:nvPr/>
        </p:nvCxnSpPr>
        <p:spPr>
          <a:xfrm flipV="1">
            <a:off x="1745255" y="4780783"/>
            <a:ext cx="1224922" cy="740004"/>
          </a:xfrm>
          <a:prstGeom prst="line">
            <a:avLst/>
          </a:prstGeom>
          <a:ln w="28575"/>
        </p:spPr>
        <p:style>
          <a:lnRef idx="1">
            <a:schemeClr val="dk1"/>
          </a:lnRef>
          <a:fillRef idx="0">
            <a:schemeClr val="dk1"/>
          </a:fillRef>
          <a:effectRef idx="0">
            <a:schemeClr val="dk1"/>
          </a:effectRef>
          <a:fontRef idx="minor">
            <a:schemeClr val="tx1"/>
          </a:fontRef>
        </p:style>
      </p:cxnSp>
      <p:sp>
        <p:nvSpPr>
          <p:cNvPr id="26" name="文本框 25">
            <a:extLst>
              <a:ext uri="{FF2B5EF4-FFF2-40B4-BE49-F238E27FC236}">
                <a16:creationId xmlns:a16="http://schemas.microsoft.com/office/drawing/2014/main" id="{9358E005-F0FB-4544-86C4-2BD16A3C7B89}"/>
              </a:ext>
            </a:extLst>
          </p:cNvPr>
          <p:cNvSpPr txBox="1"/>
          <p:nvPr/>
        </p:nvSpPr>
        <p:spPr>
          <a:xfrm>
            <a:off x="573807" y="3849564"/>
            <a:ext cx="1847970" cy="400110"/>
          </a:xfrm>
          <a:prstGeom prst="rect">
            <a:avLst/>
          </a:prstGeom>
          <a:noFill/>
        </p:spPr>
        <p:txBody>
          <a:bodyPr wrap="square" rtlCol="0">
            <a:spAutoFit/>
          </a:bodyPr>
          <a:lstStyle/>
          <a:p>
            <a:r>
              <a:rPr lang="zh-CN" altLang="en-US" sz="2000" dirty="0"/>
              <a:t>④</a:t>
            </a:r>
            <a:r>
              <a:rPr lang="en-US" altLang="zh-CN" sz="2000" dirty="0"/>
              <a:t>Discard</a:t>
            </a:r>
          </a:p>
        </p:txBody>
      </p:sp>
      <p:sp>
        <p:nvSpPr>
          <p:cNvPr id="27" name="文本框 26">
            <a:extLst>
              <a:ext uri="{FF2B5EF4-FFF2-40B4-BE49-F238E27FC236}">
                <a16:creationId xmlns:a16="http://schemas.microsoft.com/office/drawing/2014/main" id="{D6B7D778-8EB3-48C0-92FD-CEE4D2C82A79}"/>
              </a:ext>
            </a:extLst>
          </p:cNvPr>
          <p:cNvSpPr txBox="1"/>
          <p:nvPr/>
        </p:nvSpPr>
        <p:spPr>
          <a:xfrm>
            <a:off x="573806" y="4151199"/>
            <a:ext cx="1847970" cy="400110"/>
          </a:xfrm>
          <a:prstGeom prst="rect">
            <a:avLst/>
          </a:prstGeom>
          <a:noFill/>
        </p:spPr>
        <p:txBody>
          <a:bodyPr wrap="square" rtlCol="0">
            <a:spAutoFit/>
          </a:bodyPr>
          <a:lstStyle/>
          <a:p>
            <a:r>
              <a:rPr lang="zh-CN" altLang="en-US" sz="2000" dirty="0"/>
              <a:t>⑥</a:t>
            </a:r>
            <a:r>
              <a:rPr lang="en-US" altLang="zh-CN" sz="2000" dirty="0"/>
              <a:t>Callback</a:t>
            </a:r>
          </a:p>
        </p:txBody>
      </p:sp>
      <p:cxnSp>
        <p:nvCxnSpPr>
          <p:cNvPr id="28" name="直接连接符 27">
            <a:extLst>
              <a:ext uri="{FF2B5EF4-FFF2-40B4-BE49-F238E27FC236}">
                <a16:creationId xmlns:a16="http://schemas.microsoft.com/office/drawing/2014/main" id="{4C744EAB-5860-43D3-8FAA-AA679C8EC22B}"/>
              </a:ext>
            </a:extLst>
          </p:cNvPr>
          <p:cNvCxnSpPr>
            <a:cxnSpLocks/>
            <a:stCxn id="6" idx="4"/>
            <a:endCxn id="4" idx="0"/>
          </p:cNvCxnSpPr>
          <p:nvPr/>
        </p:nvCxnSpPr>
        <p:spPr>
          <a:xfrm>
            <a:off x="2356405" y="3390954"/>
            <a:ext cx="0" cy="584893"/>
          </a:xfrm>
          <a:prstGeom prst="line">
            <a:avLst/>
          </a:prstGeom>
          <a:ln w="12700">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52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7ED2C-4A14-4ABD-A226-B24C3E005BD8}"/>
              </a:ext>
            </a:extLst>
          </p:cNvPr>
          <p:cNvSpPr>
            <a:spLocks noGrp="1"/>
          </p:cNvSpPr>
          <p:nvPr>
            <p:ph type="title"/>
          </p:nvPr>
        </p:nvSpPr>
        <p:spPr/>
        <p:txBody>
          <a:bodyPr/>
          <a:lstStyle/>
          <a:p>
            <a:r>
              <a:rPr lang="en-US" altLang="zh-CN" dirty="0"/>
              <a:t>Recovery of Simultaneous Failures</a:t>
            </a:r>
            <a:endParaRPr lang="zh-CN" altLang="en-US" dirty="0"/>
          </a:p>
        </p:txBody>
      </p:sp>
      <p:sp>
        <p:nvSpPr>
          <p:cNvPr id="3" name="内容占位符 2">
            <a:extLst>
              <a:ext uri="{FF2B5EF4-FFF2-40B4-BE49-F238E27FC236}">
                <a16:creationId xmlns:a16="http://schemas.microsoft.com/office/drawing/2014/main" id="{BAD360AE-74F0-4154-B643-B03657567344}"/>
              </a:ext>
            </a:extLst>
          </p:cNvPr>
          <p:cNvSpPr>
            <a:spLocks noGrp="1"/>
          </p:cNvSpPr>
          <p:nvPr>
            <p:ph idx="1"/>
          </p:nvPr>
        </p:nvSpPr>
        <p:spPr>
          <a:xfrm>
            <a:off x="5448869" y="1743424"/>
            <a:ext cx="6470403" cy="5058068"/>
          </a:xfrm>
        </p:spPr>
        <p:txBody>
          <a:bodyPr>
            <a:normAutofit fontScale="92500" lnSpcReduction="20000"/>
          </a:bodyPr>
          <a:lstStyle/>
          <a:p>
            <a:r>
              <a:rPr lang="en-US" altLang="zh-CN" sz="2600" dirty="0"/>
              <a:t>Any component that disconnects from the controller is considered to fail.</a:t>
            </a:r>
          </a:p>
          <a:p>
            <a:r>
              <a:rPr lang="en-US" altLang="zh-CN" sz="2600" dirty="0"/>
              <a:t>The </a:t>
            </a:r>
            <a:r>
              <a:rPr lang="en-US" altLang="zh-CN" sz="2600" b="1" dirty="0"/>
              <a:t>failure timestamp </a:t>
            </a:r>
            <a:r>
              <a:rPr lang="en-US" altLang="zh-CN" sz="2600" dirty="0"/>
              <a:t>of </a:t>
            </a:r>
            <a:r>
              <a:rPr lang="en-US" altLang="zh-CN" sz="2600" b="1" i="1" dirty="0"/>
              <a:t>P</a:t>
            </a:r>
            <a:r>
              <a:rPr lang="en-US" altLang="zh-CN" sz="2600" dirty="0"/>
              <a:t> is a commit timestamp sent by </a:t>
            </a:r>
            <a:r>
              <a:rPr lang="en-US" altLang="zh-CN" sz="2600" b="1" i="1" dirty="0"/>
              <a:t>P</a:t>
            </a:r>
            <a:r>
              <a:rPr lang="en-US" altLang="zh-CN" sz="2600" dirty="0"/>
              <a:t> but not propagated to any receiver.</a:t>
            </a:r>
          </a:p>
          <a:p>
            <a:pPr lvl="1"/>
            <a:r>
              <a:rPr lang="en-US" altLang="zh-CN" sz="2200" dirty="0"/>
              <a:t>Sent by </a:t>
            </a:r>
            <a:r>
              <a:rPr lang="en-US" altLang="zh-CN" sz="2200" b="1" i="1" dirty="0"/>
              <a:t>P </a:t>
            </a:r>
            <a:r>
              <a:rPr lang="en-US" altLang="zh-CN" sz="2200" dirty="0"/>
              <a:t>: all receivers have received messages before failure timestamp in receive buffer, so all these messages can be delivered if no receiver fails permanently.</a:t>
            </a:r>
          </a:p>
          <a:p>
            <a:pPr lvl="1"/>
            <a:r>
              <a:rPr lang="en-US" altLang="zh-CN" sz="2200" dirty="0"/>
              <a:t>Not propagated to any receiver: no messages after failure timestamp have been delivered.</a:t>
            </a:r>
          </a:p>
          <a:p>
            <a:r>
              <a:rPr lang="en-US" altLang="zh-CN" sz="2600" dirty="0"/>
              <a:t>It is computed as the </a:t>
            </a:r>
            <a:r>
              <a:rPr lang="en-US" altLang="zh-CN" sz="2600" b="1" dirty="0"/>
              <a:t>maximum last commit timestamp </a:t>
            </a:r>
            <a:r>
              <a:rPr lang="en-US" altLang="zh-CN" sz="2600" dirty="0"/>
              <a:t>reported by neighbors of </a:t>
            </a:r>
            <a:r>
              <a:rPr lang="en-US" altLang="zh-CN" sz="2600" b="1" i="1" dirty="0"/>
              <a:t>P</a:t>
            </a:r>
            <a:r>
              <a:rPr lang="en-US" altLang="zh-CN" sz="2600" dirty="0"/>
              <a:t>.</a:t>
            </a:r>
          </a:p>
          <a:p>
            <a:r>
              <a:rPr lang="en-US" altLang="zh-CN" sz="2600" dirty="0"/>
              <a:t>A scattering with timestamp </a:t>
            </a:r>
            <a:r>
              <a:rPr lang="en-US" altLang="zh-CN" sz="2600" b="1" i="1" dirty="0"/>
              <a:t>T</a:t>
            </a:r>
            <a:r>
              <a:rPr lang="en-US" altLang="zh-CN" sz="2600" dirty="0"/>
              <a:t> should be delivered if and only if the sender’s failure timestamp is after </a:t>
            </a:r>
            <a:r>
              <a:rPr lang="en-US" altLang="zh-CN" sz="2600" b="1" i="1" dirty="0"/>
              <a:t>T </a:t>
            </a:r>
            <a:r>
              <a:rPr lang="en-US" altLang="zh-CN" sz="2600" dirty="0"/>
              <a:t>(or did not fail), and the sender does not recall it (due to a receiver failure before ACK).</a:t>
            </a:r>
          </a:p>
        </p:txBody>
      </p:sp>
      <p:sp>
        <p:nvSpPr>
          <p:cNvPr id="4" name="椭圆 3">
            <a:extLst>
              <a:ext uri="{FF2B5EF4-FFF2-40B4-BE49-F238E27FC236}">
                <a16:creationId xmlns:a16="http://schemas.microsoft.com/office/drawing/2014/main" id="{11694DE7-32F9-49E4-BC41-EF63866D8B1C}"/>
              </a:ext>
            </a:extLst>
          </p:cNvPr>
          <p:cNvSpPr/>
          <p:nvPr/>
        </p:nvSpPr>
        <p:spPr>
          <a:xfrm>
            <a:off x="775639" y="4129285"/>
            <a:ext cx="1147795" cy="589458"/>
          </a:xfrm>
          <a:prstGeom prst="ellips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solidFill>
                  <a:srgbClr val="C00000"/>
                </a:solidFill>
              </a:rPr>
              <a:t>Host</a:t>
            </a:r>
            <a:endParaRPr lang="zh-CN" altLang="en-US" sz="2400" dirty="0">
              <a:solidFill>
                <a:srgbClr val="C00000"/>
              </a:solidFill>
            </a:endParaRPr>
          </a:p>
        </p:txBody>
      </p:sp>
      <p:sp>
        <p:nvSpPr>
          <p:cNvPr id="5" name="矩形 4">
            <a:extLst>
              <a:ext uri="{FF2B5EF4-FFF2-40B4-BE49-F238E27FC236}">
                <a16:creationId xmlns:a16="http://schemas.microsoft.com/office/drawing/2014/main" id="{26B3DFE9-15C0-448E-9DE6-09AEA215D112}"/>
              </a:ext>
            </a:extLst>
          </p:cNvPr>
          <p:cNvSpPr/>
          <p:nvPr/>
        </p:nvSpPr>
        <p:spPr>
          <a:xfrm>
            <a:off x="3254991" y="4556585"/>
            <a:ext cx="1579001" cy="477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Switch 1</a:t>
            </a:r>
            <a:endParaRPr lang="zh-CN" altLang="en-US" sz="2400" dirty="0"/>
          </a:p>
        </p:txBody>
      </p:sp>
      <p:sp>
        <p:nvSpPr>
          <p:cNvPr id="6" name="椭圆 5">
            <a:extLst>
              <a:ext uri="{FF2B5EF4-FFF2-40B4-BE49-F238E27FC236}">
                <a16:creationId xmlns:a16="http://schemas.microsoft.com/office/drawing/2014/main" id="{E47C3F3B-9841-49CC-858E-AB4DA04ABB0C}"/>
              </a:ext>
            </a:extLst>
          </p:cNvPr>
          <p:cNvSpPr/>
          <p:nvPr/>
        </p:nvSpPr>
        <p:spPr>
          <a:xfrm>
            <a:off x="775640" y="3135402"/>
            <a:ext cx="1147795" cy="589458"/>
          </a:xfrm>
          <a:prstGeom prst="ellipse">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solidFill>
                  <a:srgbClr val="C00000"/>
                </a:solidFill>
              </a:rPr>
              <a:t>Host</a:t>
            </a:r>
            <a:endParaRPr lang="zh-CN" altLang="en-US" sz="2400" dirty="0">
              <a:solidFill>
                <a:srgbClr val="C00000"/>
              </a:solidFill>
            </a:endParaRPr>
          </a:p>
        </p:txBody>
      </p:sp>
      <p:sp>
        <p:nvSpPr>
          <p:cNvPr id="7" name="椭圆 6">
            <a:extLst>
              <a:ext uri="{FF2B5EF4-FFF2-40B4-BE49-F238E27FC236}">
                <a16:creationId xmlns:a16="http://schemas.microsoft.com/office/drawing/2014/main" id="{CF509EB2-5651-42A2-BCCE-D28324FA3B5E}"/>
              </a:ext>
            </a:extLst>
          </p:cNvPr>
          <p:cNvSpPr/>
          <p:nvPr/>
        </p:nvSpPr>
        <p:spPr>
          <a:xfrm>
            <a:off x="775640" y="5168808"/>
            <a:ext cx="1147795" cy="5894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Host</a:t>
            </a:r>
            <a:endParaRPr lang="zh-CN" altLang="en-US" sz="2400" dirty="0"/>
          </a:p>
        </p:txBody>
      </p:sp>
      <p:cxnSp>
        <p:nvCxnSpPr>
          <p:cNvPr id="9" name="直接连接符 8">
            <a:extLst>
              <a:ext uri="{FF2B5EF4-FFF2-40B4-BE49-F238E27FC236}">
                <a16:creationId xmlns:a16="http://schemas.microsoft.com/office/drawing/2014/main" id="{9D7C70BB-0B85-4D53-B103-1AA7738109DD}"/>
              </a:ext>
            </a:extLst>
          </p:cNvPr>
          <p:cNvCxnSpPr>
            <a:cxnSpLocks/>
            <a:stCxn id="4" idx="6"/>
            <a:endCxn id="5" idx="1"/>
          </p:cNvCxnSpPr>
          <p:nvPr/>
        </p:nvCxnSpPr>
        <p:spPr>
          <a:xfrm>
            <a:off x="1923434" y="4424014"/>
            <a:ext cx="1331557" cy="371283"/>
          </a:xfrm>
          <a:prstGeom prst="line">
            <a:avLst/>
          </a:prstGeom>
          <a:ln w="28575">
            <a:solidFill>
              <a:srgbClr val="C00000"/>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id="{09F76AD3-506F-4B06-A17E-7851F79AD6B5}"/>
              </a:ext>
            </a:extLst>
          </p:cNvPr>
          <p:cNvCxnSpPr>
            <a:cxnSpLocks/>
            <a:stCxn id="7" idx="6"/>
            <a:endCxn id="5" idx="1"/>
          </p:cNvCxnSpPr>
          <p:nvPr/>
        </p:nvCxnSpPr>
        <p:spPr>
          <a:xfrm flipV="1">
            <a:off x="1923435" y="4795297"/>
            <a:ext cx="1331556" cy="668240"/>
          </a:xfrm>
          <a:prstGeom prst="line">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EF80F215-F02B-4F42-848A-B7318977A171}"/>
              </a:ext>
            </a:extLst>
          </p:cNvPr>
          <p:cNvCxnSpPr>
            <a:cxnSpLocks/>
          </p:cNvCxnSpPr>
          <p:nvPr/>
        </p:nvCxnSpPr>
        <p:spPr>
          <a:xfrm>
            <a:off x="738388" y="5087613"/>
            <a:ext cx="1235164" cy="778927"/>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C2A36B25-CBE0-46CC-871E-E2640280AB3E}"/>
              </a:ext>
            </a:extLst>
          </p:cNvPr>
          <p:cNvCxnSpPr>
            <a:cxnSpLocks/>
          </p:cNvCxnSpPr>
          <p:nvPr/>
        </p:nvCxnSpPr>
        <p:spPr>
          <a:xfrm flipV="1">
            <a:off x="738388" y="5114689"/>
            <a:ext cx="1224922" cy="740004"/>
          </a:xfrm>
          <a:prstGeom prst="line">
            <a:avLst/>
          </a:prstGeom>
          <a:ln w="28575"/>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33364EC9-2783-4CB0-98F0-E2DA96EC6050}"/>
              </a:ext>
            </a:extLst>
          </p:cNvPr>
          <p:cNvSpPr txBox="1"/>
          <p:nvPr/>
        </p:nvSpPr>
        <p:spPr>
          <a:xfrm>
            <a:off x="631802" y="5825353"/>
            <a:ext cx="2160242" cy="369332"/>
          </a:xfrm>
          <a:prstGeom prst="rect">
            <a:avLst/>
          </a:prstGeom>
          <a:noFill/>
        </p:spPr>
        <p:txBody>
          <a:bodyPr wrap="square" rtlCol="0">
            <a:spAutoFit/>
          </a:bodyPr>
          <a:lstStyle/>
          <a:p>
            <a:r>
              <a:rPr lang="en-US" altLang="zh-CN" dirty="0"/>
              <a:t>Sent Commit ???</a:t>
            </a:r>
            <a:endParaRPr lang="zh-CN" altLang="en-US" dirty="0"/>
          </a:p>
        </p:txBody>
      </p:sp>
      <p:sp>
        <p:nvSpPr>
          <p:cNvPr id="40" name="文本框 39">
            <a:extLst>
              <a:ext uri="{FF2B5EF4-FFF2-40B4-BE49-F238E27FC236}">
                <a16:creationId xmlns:a16="http://schemas.microsoft.com/office/drawing/2014/main" id="{FC76B8CF-76C5-478F-833E-AFB619C49EEC}"/>
              </a:ext>
            </a:extLst>
          </p:cNvPr>
          <p:cNvSpPr txBox="1"/>
          <p:nvPr/>
        </p:nvSpPr>
        <p:spPr>
          <a:xfrm>
            <a:off x="184503" y="3646024"/>
            <a:ext cx="2565428" cy="369332"/>
          </a:xfrm>
          <a:prstGeom prst="rect">
            <a:avLst/>
          </a:prstGeom>
          <a:noFill/>
        </p:spPr>
        <p:txBody>
          <a:bodyPr wrap="square" rtlCol="0">
            <a:spAutoFit/>
          </a:bodyPr>
          <a:lstStyle/>
          <a:p>
            <a:r>
              <a:rPr lang="en-US" altLang="zh-CN" dirty="0">
                <a:solidFill>
                  <a:srgbClr val="C00000"/>
                </a:solidFill>
              </a:rPr>
              <a:t>Received Commit 9:00</a:t>
            </a:r>
            <a:endParaRPr lang="zh-CN" altLang="en-US" dirty="0">
              <a:solidFill>
                <a:srgbClr val="C00000"/>
              </a:solidFill>
            </a:endParaRPr>
          </a:p>
        </p:txBody>
      </p:sp>
      <p:sp>
        <p:nvSpPr>
          <p:cNvPr id="47" name="矩形 46">
            <a:extLst>
              <a:ext uri="{FF2B5EF4-FFF2-40B4-BE49-F238E27FC236}">
                <a16:creationId xmlns:a16="http://schemas.microsoft.com/office/drawing/2014/main" id="{3684AB30-DF3A-405C-981A-F03F17FC4F6C}"/>
              </a:ext>
            </a:extLst>
          </p:cNvPr>
          <p:cNvSpPr/>
          <p:nvPr/>
        </p:nvSpPr>
        <p:spPr>
          <a:xfrm>
            <a:off x="3254992" y="3539883"/>
            <a:ext cx="1579000" cy="4774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solidFill>
                  <a:schemeClr val="accent1"/>
                </a:solidFill>
              </a:rPr>
              <a:t>Switch 2</a:t>
            </a:r>
            <a:endParaRPr lang="zh-CN" altLang="en-US" sz="2400" dirty="0">
              <a:solidFill>
                <a:schemeClr val="accent1"/>
              </a:solidFill>
            </a:endParaRPr>
          </a:p>
        </p:txBody>
      </p:sp>
      <p:cxnSp>
        <p:nvCxnSpPr>
          <p:cNvPr id="48" name="直接连接符 47">
            <a:extLst>
              <a:ext uri="{FF2B5EF4-FFF2-40B4-BE49-F238E27FC236}">
                <a16:creationId xmlns:a16="http://schemas.microsoft.com/office/drawing/2014/main" id="{99156A56-0F4F-472C-A7EC-17B6950AF92B}"/>
              </a:ext>
            </a:extLst>
          </p:cNvPr>
          <p:cNvCxnSpPr>
            <a:cxnSpLocks/>
            <a:stCxn id="6" idx="6"/>
            <a:endCxn id="5" idx="1"/>
          </p:cNvCxnSpPr>
          <p:nvPr/>
        </p:nvCxnSpPr>
        <p:spPr>
          <a:xfrm>
            <a:off x="1923435" y="3430131"/>
            <a:ext cx="1331556" cy="1365166"/>
          </a:xfrm>
          <a:prstGeom prst="line">
            <a:avLst/>
          </a:prstGeom>
          <a:ln w="28575">
            <a:solidFill>
              <a:srgbClr val="C00000"/>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57" name="直接连接符 56">
            <a:extLst>
              <a:ext uri="{FF2B5EF4-FFF2-40B4-BE49-F238E27FC236}">
                <a16:creationId xmlns:a16="http://schemas.microsoft.com/office/drawing/2014/main" id="{8CF76721-D9BC-4868-9301-0BF2349740E1}"/>
              </a:ext>
            </a:extLst>
          </p:cNvPr>
          <p:cNvCxnSpPr>
            <a:cxnSpLocks/>
            <a:stCxn id="7" idx="6"/>
            <a:endCxn id="47" idx="1"/>
          </p:cNvCxnSpPr>
          <p:nvPr/>
        </p:nvCxnSpPr>
        <p:spPr>
          <a:xfrm flipV="1">
            <a:off x="1923435" y="3778595"/>
            <a:ext cx="1331557" cy="1684942"/>
          </a:xfrm>
          <a:prstGeom prst="line">
            <a:avLst/>
          </a:prstGeom>
          <a:ln w="28575">
            <a:solidFill>
              <a:schemeClr val="accent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0" name="文本框 59">
            <a:extLst>
              <a:ext uri="{FF2B5EF4-FFF2-40B4-BE49-F238E27FC236}">
                <a16:creationId xmlns:a16="http://schemas.microsoft.com/office/drawing/2014/main" id="{EDCE704B-57AB-495E-902F-9CF37FCC2251}"/>
              </a:ext>
            </a:extLst>
          </p:cNvPr>
          <p:cNvSpPr txBox="1"/>
          <p:nvPr/>
        </p:nvSpPr>
        <p:spPr>
          <a:xfrm>
            <a:off x="2733304" y="3157013"/>
            <a:ext cx="2715565" cy="369332"/>
          </a:xfrm>
          <a:prstGeom prst="rect">
            <a:avLst/>
          </a:prstGeom>
          <a:noFill/>
        </p:spPr>
        <p:txBody>
          <a:bodyPr wrap="square" rtlCol="0">
            <a:spAutoFit/>
          </a:bodyPr>
          <a:lstStyle/>
          <a:p>
            <a:r>
              <a:rPr lang="en-US" altLang="zh-CN" dirty="0">
                <a:solidFill>
                  <a:schemeClr val="accent1"/>
                </a:solidFill>
              </a:rPr>
              <a:t>Received Commit 10:00</a:t>
            </a:r>
            <a:endParaRPr lang="zh-CN" altLang="en-US" dirty="0">
              <a:solidFill>
                <a:schemeClr val="accent1"/>
              </a:solidFill>
            </a:endParaRPr>
          </a:p>
        </p:txBody>
      </p:sp>
      <p:sp>
        <p:nvSpPr>
          <p:cNvPr id="61" name="文本框 60">
            <a:extLst>
              <a:ext uri="{FF2B5EF4-FFF2-40B4-BE49-F238E27FC236}">
                <a16:creationId xmlns:a16="http://schemas.microsoft.com/office/drawing/2014/main" id="{079E61E4-BB0E-4D8C-914E-4C5008DAE60B}"/>
              </a:ext>
            </a:extLst>
          </p:cNvPr>
          <p:cNvSpPr txBox="1"/>
          <p:nvPr/>
        </p:nvSpPr>
        <p:spPr>
          <a:xfrm>
            <a:off x="481534" y="1710498"/>
            <a:ext cx="4907262" cy="400110"/>
          </a:xfrm>
          <a:prstGeom prst="rect">
            <a:avLst/>
          </a:prstGeom>
          <a:noFill/>
        </p:spPr>
        <p:txBody>
          <a:bodyPr wrap="square" rtlCol="0">
            <a:spAutoFit/>
          </a:bodyPr>
          <a:lstStyle/>
          <a:p>
            <a:r>
              <a:rPr lang="en-US" altLang="zh-CN" sz="2000" dirty="0">
                <a:solidFill>
                  <a:schemeClr val="accent1"/>
                </a:solidFill>
              </a:rPr>
              <a:t>Failure timestamp = max(</a:t>
            </a:r>
            <a:r>
              <a:rPr lang="en-US" altLang="zh-CN" sz="2000" dirty="0">
                <a:solidFill>
                  <a:srgbClr val="C00000"/>
                </a:solidFill>
              </a:rPr>
              <a:t>8:00, 9:00</a:t>
            </a:r>
            <a:r>
              <a:rPr lang="en-US" altLang="zh-CN" sz="2000" dirty="0">
                <a:solidFill>
                  <a:schemeClr val="accent1"/>
                </a:solidFill>
              </a:rPr>
              <a:t>,</a:t>
            </a:r>
            <a:r>
              <a:rPr lang="zh-CN" altLang="en-US" sz="2000" dirty="0">
                <a:solidFill>
                  <a:schemeClr val="accent1"/>
                </a:solidFill>
              </a:rPr>
              <a:t> </a:t>
            </a:r>
            <a:r>
              <a:rPr lang="en-US" altLang="zh-CN" sz="2000" dirty="0">
                <a:solidFill>
                  <a:schemeClr val="accent1"/>
                </a:solidFill>
              </a:rPr>
              <a:t>10:00).</a:t>
            </a:r>
          </a:p>
        </p:txBody>
      </p:sp>
      <p:cxnSp>
        <p:nvCxnSpPr>
          <p:cNvPr id="63" name="直接连接符 62">
            <a:extLst>
              <a:ext uri="{FF2B5EF4-FFF2-40B4-BE49-F238E27FC236}">
                <a16:creationId xmlns:a16="http://schemas.microsoft.com/office/drawing/2014/main" id="{8942A930-F7AE-43BC-BDA1-CB6A82903F17}"/>
              </a:ext>
            </a:extLst>
          </p:cNvPr>
          <p:cNvCxnSpPr>
            <a:cxnSpLocks/>
            <a:stCxn id="4" idx="6"/>
            <a:endCxn id="47" idx="1"/>
          </p:cNvCxnSpPr>
          <p:nvPr/>
        </p:nvCxnSpPr>
        <p:spPr>
          <a:xfrm flipV="1">
            <a:off x="1923434" y="3778595"/>
            <a:ext cx="1331558" cy="645419"/>
          </a:xfrm>
          <a:prstGeom prst="line">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5A145284-4411-4079-A0B3-C48990F5A51E}"/>
              </a:ext>
            </a:extLst>
          </p:cNvPr>
          <p:cNvCxnSpPr>
            <a:cxnSpLocks/>
          </p:cNvCxnSpPr>
          <p:nvPr/>
        </p:nvCxnSpPr>
        <p:spPr>
          <a:xfrm>
            <a:off x="3395212" y="4420613"/>
            <a:ext cx="1235164" cy="778927"/>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1C21ABD8-ED60-4EBE-8C30-B21E65073417}"/>
              </a:ext>
            </a:extLst>
          </p:cNvPr>
          <p:cNvCxnSpPr>
            <a:cxnSpLocks/>
          </p:cNvCxnSpPr>
          <p:nvPr/>
        </p:nvCxnSpPr>
        <p:spPr>
          <a:xfrm flipV="1">
            <a:off x="3395212" y="4447689"/>
            <a:ext cx="1224922" cy="74000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sp>
        <p:nvSpPr>
          <p:cNvPr id="32" name="文本框 31">
            <a:extLst>
              <a:ext uri="{FF2B5EF4-FFF2-40B4-BE49-F238E27FC236}">
                <a16:creationId xmlns:a16="http://schemas.microsoft.com/office/drawing/2014/main" id="{1E9581BC-1844-43A0-9ECF-17BB8501B011}"/>
              </a:ext>
            </a:extLst>
          </p:cNvPr>
          <p:cNvSpPr txBox="1"/>
          <p:nvPr/>
        </p:nvSpPr>
        <p:spPr>
          <a:xfrm>
            <a:off x="2915136" y="5090447"/>
            <a:ext cx="2361560" cy="369332"/>
          </a:xfrm>
          <a:prstGeom prst="rect">
            <a:avLst/>
          </a:prstGeom>
          <a:noFill/>
        </p:spPr>
        <p:txBody>
          <a:bodyPr wrap="square" rtlCol="0">
            <a:spAutoFit/>
          </a:bodyPr>
          <a:lstStyle/>
          <a:p>
            <a:r>
              <a:rPr lang="en-US" altLang="zh-CN" dirty="0"/>
              <a:t>Received Commit ???</a:t>
            </a:r>
            <a:endParaRPr lang="zh-CN" altLang="en-US" dirty="0"/>
          </a:p>
        </p:txBody>
      </p:sp>
      <p:sp>
        <p:nvSpPr>
          <p:cNvPr id="33" name="文本框 32">
            <a:extLst>
              <a:ext uri="{FF2B5EF4-FFF2-40B4-BE49-F238E27FC236}">
                <a16:creationId xmlns:a16="http://schemas.microsoft.com/office/drawing/2014/main" id="{C3CB277E-3007-4F6B-8E9C-50FF0FF1FD39}"/>
              </a:ext>
            </a:extLst>
          </p:cNvPr>
          <p:cNvSpPr txBox="1"/>
          <p:nvPr/>
        </p:nvSpPr>
        <p:spPr>
          <a:xfrm>
            <a:off x="183464" y="4676917"/>
            <a:ext cx="2565428" cy="369332"/>
          </a:xfrm>
          <a:prstGeom prst="rect">
            <a:avLst/>
          </a:prstGeom>
          <a:noFill/>
        </p:spPr>
        <p:txBody>
          <a:bodyPr wrap="square" rtlCol="0">
            <a:spAutoFit/>
          </a:bodyPr>
          <a:lstStyle/>
          <a:p>
            <a:r>
              <a:rPr lang="en-US" altLang="zh-CN" dirty="0">
                <a:solidFill>
                  <a:srgbClr val="C00000"/>
                </a:solidFill>
              </a:rPr>
              <a:t>Received Commit 8:00</a:t>
            </a:r>
            <a:endParaRPr lang="zh-CN" altLang="en-US" dirty="0">
              <a:solidFill>
                <a:srgbClr val="C00000"/>
              </a:solidFill>
            </a:endParaRPr>
          </a:p>
        </p:txBody>
      </p:sp>
      <p:cxnSp>
        <p:nvCxnSpPr>
          <p:cNvPr id="34" name="直接连接符 33">
            <a:extLst>
              <a:ext uri="{FF2B5EF4-FFF2-40B4-BE49-F238E27FC236}">
                <a16:creationId xmlns:a16="http://schemas.microsoft.com/office/drawing/2014/main" id="{AB6026D2-265B-4CF5-B606-05A9AB4E784C}"/>
              </a:ext>
            </a:extLst>
          </p:cNvPr>
          <p:cNvCxnSpPr>
            <a:cxnSpLocks/>
            <a:stCxn id="38" idx="6"/>
            <a:endCxn id="47" idx="1"/>
          </p:cNvCxnSpPr>
          <p:nvPr/>
        </p:nvCxnSpPr>
        <p:spPr>
          <a:xfrm>
            <a:off x="1943372" y="2517779"/>
            <a:ext cx="1311620" cy="1260816"/>
          </a:xfrm>
          <a:prstGeom prst="line">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a16="http://schemas.microsoft.com/office/drawing/2014/main" id="{51770F73-730F-4550-9AE4-1E7847195C86}"/>
              </a:ext>
            </a:extLst>
          </p:cNvPr>
          <p:cNvSpPr/>
          <p:nvPr/>
        </p:nvSpPr>
        <p:spPr>
          <a:xfrm>
            <a:off x="795577" y="2223050"/>
            <a:ext cx="1147795" cy="589458"/>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solidFill>
                  <a:schemeClr val="tx1"/>
                </a:solidFill>
              </a:rPr>
              <a:t>Host</a:t>
            </a:r>
            <a:endParaRPr lang="zh-CN" altLang="en-US" sz="2400" dirty="0">
              <a:solidFill>
                <a:schemeClr val="tx1"/>
              </a:solidFill>
            </a:endParaRPr>
          </a:p>
        </p:txBody>
      </p:sp>
    </p:spTree>
    <p:extLst>
      <p:ext uri="{BB962C8B-B14F-4D97-AF65-F5344CB8AC3E}">
        <p14:creationId xmlns:p14="http://schemas.microsoft.com/office/powerpoint/2010/main" val="285731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101">
            <a:extLst>
              <a:ext uri="{FF2B5EF4-FFF2-40B4-BE49-F238E27FC236}">
                <a16:creationId xmlns:a16="http://schemas.microsoft.com/office/drawing/2014/main" id="{234B397A-F0B7-4E7F-B00D-C0884A5E578D}"/>
              </a:ext>
            </a:extLst>
          </p:cNvPr>
          <p:cNvSpPr/>
          <p:nvPr/>
        </p:nvSpPr>
        <p:spPr>
          <a:xfrm>
            <a:off x="1199395" y="4520089"/>
            <a:ext cx="1686653" cy="477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Receiver A</a:t>
            </a:r>
            <a:endParaRPr lang="zh-CN" altLang="en-US" sz="2400" dirty="0"/>
          </a:p>
        </p:txBody>
      </p:sp>
      <p:sp>
        <p:nvSpPr>
          <p:cNvPr id="2" name="标题 1">
            <a:extLst>
              <a:ext uri="{FF2B5EF4-FFF2-40B4-BE49-F238E27FC236}">
                <a16:creationId xmlns:a16="http://schemas.microsoft.com/office/drawing/2014/main" id="{A7A7ED2C-4A14-4ABD-A226-B24C3E005BD8}"/>
              </a:ext>
            </a:extLst>
          </p:cNvPr>
          <p:cNvSpPr>
            <a:spLocks noGrp="1"/>
          </p:cNvSpPr>
          <p:nvPr>
            <p:ph type="title"/>
          </p:nvPr>
        </p:nvSpPr>
        <p:spPr/>
        <p:txBody>
          <a:bodyPr/>
          <a:lstStyle/>
          <a:p>
            <a:r>
              <a:rPr lang="en-US" altLang="zh-CN" dirty="0"/>
              <a:t>Limitations of Failure Recovery</a:t>
            </a:r>
            <a:endParaRPr lang="zh-CN" altLang="en-US" dirty="0"/>
          </a:p>
        </p:txBody>
      </p:sp>
      <p:sp>
        <p:nvSpPr>
          <p:cNvPr id="3" name="内容占位符 2">
            <a:extLst>
              <a:ext uri="{FF2B5EF4-FFF2-40B4-BE49-F238E27FC236}">
                <a16:creationId xmlns:a16="http://schemas.microsoft.com/office/drawing/2014/main" id="{BAD360AE-74F0-4154-B643-B03657567344}"/>
              </a:ext>
            </a:extLst>
          </p:cNvPr>
          <p:cNvSpPr>
            <a:spLocks noGrp="1"/>
          </p:cNvSpPr>
          <p:nvPr>
            <p:ph idx="1"/>
          </p:nvPr>
        </p:nvSpPr>
        <p:spPr>
          <a:xfrm>
            <a:off x="5498987" y="1825625"/>
            <a:ext cx="6085126" cy="4351338"/>
          </a:xfrm>
        </p:spPr>
        <p:txBody>
          <a:bodyPr>
            <a:noAutofit/>
          </a:bodyPr>
          <a:lstStyle/>
          <a:p>
            <a:r>
              <a:rPr lang="en-US" altLang="zh-CN" sz="2400" dirty="0"/>
              <a:t>What if a receiver fails permanently?</a:t>
            </a:r>
          </a:p>
          <a:p>
            <a:r>
              <a:rPr lang="en-US" altLang="zh-CN" sz="2400" dirty="0"/>
              <a:t>We do not know the last timestamp </a:t>
            </a:r>
            <a:r>
              <a:rPr lang="en-US" altLang="zh-CN" sz="2400" b="1" dirty="0"/>
              <a:t>A</a:t>
            </a:r>
            <a:r>
              <a:rPr lang="en-US" altLang="zh-CN" sz="2400" dirty="0"/>
              <a:t> has delivered, so the other receiver </a:t>
            </a:r>
            <a:r>
              <a:rPr lang="en-US" altLang="zh-CN" sz="2400" b="1" dirty="0"/>
              <a:t>B</a:t>
            </a:r>
            <a:r>
              <a:rPr lang="en-US" altLang="zh-CN" sz="2400" dirty="0"/>
              <a:t> of the same scattering does not know whether </a:t>
            </a:r>
            <a:r>
              <a:rPr lang="en-US" altLang="zh-CN" sz="2400" b="1" dirty="0"/>
              <a:t>A</a:t>
            </a:r>
            <a:r>
              <a:rPr lang="en-US" altLang="zh-CN" sz="2400" dirty="0"/>
              <a:t> has delivered TS 9:00.</a:t>
            </a:r>
          </a:p>
          <a:p>
            <a:r>
              <a:rPr lang="en-US" altLang="zh-CN" sz="2400" dirty="0"/>
              <a:t>We only ensure atomicity in </a:t>
            </a:r>
            <a:r>
              <a:rPr lang="en-US" altLang="zh-CN" sz="2400" b="1" dirty="0"/>
              <a:t>fail-recover </a:t>
            </a:r>
            <a:r>
              <a:rPr lang="en-US" altLang="zh-CN" sz="2400" dirty="0"/>
              <a:t>model: when receiver </a:t>
            </a:r>
            <a:r>
              <a:rPr lang="en-US" altLang="zh-CN" sz="2400" b="1" dirty="0"/>
              <a:t>A</a:t>
            </a:r>
            <a:r>
              <a:rPr lang="en-US" altLang="zh-CN" sz="2400" dirty="0"/>
              <a:t> recovers from the failure, it </a:t>
            </a:r>
            <a:r>
              <a:rPr lang="en-US" altLang="zh-CN" sz="2400" b="1" dirty="0"/>
              <a:t>communicates with the controller </a:t>
            </a:r>
            <a:r>
              <a:rPr lang="en-US" altLang="zh-CN" sz="2400" dirty="0"/>
              <a:t>to determine which messages in the receive buffer should be delivered.</a:t>
            </a:r>
          </a:p>
        </p:txBody>
      </p:sp>
      <p:sp>
        <p:nvSpPr>
          <p:cNvPr id="5" name="矩形 4">
            <a:extLst>
              <a:ext uri="{FF2B5EF4-FFF2-40B4-BE49-F238E27FC236}">
                <a16:creationId xmlns:a16="http://schemas.microsoft.com/office/drawing/2014/main" id="{26B3DFE9-15C0-448E-9DE6-09AEA215D112}"/>
              </a:ext>
            </a:extLst>
          </p:cNvPr>
          <p:cNvSpPr/>
          <p:nvPr/>
        </p:nvSpPr>
        <p:spPr>
          <a:xfrm>
            <a:off x="2241366" y="3094974"/>
            <a:ext cx="1579001" cy="477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Switch</a:t>
            </a:r>
            <a:endParaRPr lang="zh-CN" altLang="en-US" sz="2400" dirty="0"/>
          </a:p>
        </p:txBody>
      </p:sp>
      <p:sp>
        <p:nvSpPr>
          <p:cNvPr id="6" name="椭圆 5">
            <a:extLst>
              <a:ext uri="{FF2B5EF4-FFF2-40B4-BE49-F238E27FC236}">
                <a16:creationId xmlns:a16="http://schemas.microsoft.com/office/drawing/2014/main" id="{E47C3F3B-9841-49CC-858E-AB4DA04ABB0C}"/>
              </a:ext>
            </a:extLst>
          </p:cNvPr>
          <p:cNvSpPr/>
          <p:nvPr/>
        </p:nvSpPr>
        <p:spPr>
          <a:xfrm>
            <a:off x="2190592" y="1825625"/>
            <a:ext cx="1680551" cy="5894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Sender</a:t>
            </a:r>
            <a:endParaRPr lang="zh-CN" altLang="en-US" sz="2400" dirty="0"/>
          </a:p>
        </p:txBody>
      </p:sp>
      <p:cxnSp>
        <p:nvCxnSpPr>
          <p:cNvPr id="10" name="直接连接符 9">
            <a:extLst>
              <a:ext uri="{FF2B5EF4-FFF2-40B4-BE49-F238E27FC236}">
                <a16:creationId xmlns:a16="http://schemas.microsoft.com/office/drawing/2014/main" id="{09F76AD3-506F-4B06-A17E-7851F79AD6B5}"/>
              </a:ext>
            </a:extLst>
          </p:cNvPr>
          <p:cNvCxnSpPr>
            <a:cxnSpLocks/>
            <a:stCxn id="102" idx="0"/>
            <a:endCxn id="5" idx="2"/>
          </p:cNvCxnSpPr>
          <p:nvPr/>
        </p:nvCxnSpPr>
        <p:spPr>
          <a:xfrm flipV="1">
            <a:off x="2042722" y="3572398"/>
            <a:ext cx="988145" cy="947691"/>
          </a:xfrm>
          <a:prstGeom prst="line">
            <a:avLst/>
          </a:prstGeom>
          <a:ln w="28575">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EF80F215-F02B-4F42-848A-B7318977A171}"/>
              </a:ext>
            </a:extLst>
          </p:cNvPr>
          <p:cNvCxnSpPr>
            <a:cxnSpLocks/>
          </p:cNvCxnSpPr>
          <p:nvPr/>
        </p:nvCxnSpPr>
        <p:spPr>
          <a:xfrm>
            <a:off x="1430261" y="4361723"/>
            <a:ext cx="1235164" cy="778927"/>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C2A36B25-CBE0-46CC-871E-E2640280AB3E}"/>
              </a:ext>
            </a:extLst>
          </p:cNvPr>
          <p:cNvCxnSpPr>
            <a:cxnSpLocks/>
          </p:cNvCxnSpPr>
          <p:nvPr/>
        </p:nvCxnSpPr>
        <p:spPr>
          <a:xfrm flipV="1">
            <a:off x="1430261" y="4388799"/>
            <a:ext cx="1224922" cy="740004"/>
          </a:xfrm>
          <a:prstGeom prst="line">
            <a:avLst/>
          </a:prstGeom>
          <a:ln w="28575"/>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33364EC9-2783-4CB0-98F0-E2DA96EC6050}"/>
              </a:ext>
            </a:extLst>
          </p:cNvPr>
          <p:cNvSpPr txBox="1"/>
          <p:nvPr/>
        </p:nvSpPr>
        <p:spPr>
          <a:xfrm>
            <a:off x="1926423" y="3599474"/>
            <a:ext cx="2603860" cy="400110"/>
          </a:xfrm>
          <a:prstGeom prst="rect">
            <a:avLst/>
          </a:prstGeom>
          <a:noFill/>
        </p:spPr>
        <p:txBody>
          <a:bodyPr wrap="square" rtlCol="0">
            <a:spAutoFit/>
          </a:bodyPr>
          <a:lstStyle/>
          <a:p>
            <a:r>
              <a:rPr lang="en-US" altLang="zh-CN" sz="2000" dirty="0">
                <a:solidFill>
                  <a:schemeClr val="accent1"/>
                </a:solidFill>
              </a:rPr>
              <a:t>Sent Commit 10:00</a:t>
            </a:r>
            <a:endParaRPr lang="zh-CN" altLang="en-US" sz="2000" dirty="0">
              <a:solidFill>
                <a:schemeClr val="accent1"/>
              </a:solidFill>
            </a:endParaRPr>
          </a:p>
        </p:txBody>
      </p:sp>
      <p:cxnSp>
        <p:nvCxnSpPr>
          <p:cNvPr id="48" name="直接连接符 47">
            <a:extLst>
              <a:ext uri="{FF2B5EF4-FFF2-40B4-BE49-F238E27FC236}">
                <a16:creationId xmlns:a16="http://schemas.microsoft.com/office/drawing/2014/main" id="{99156A56-0F4F-472C-A7EC-17B6950AF92B}"/>
              </a:ext>
            </a:extLst>
          </p:cNvPr>
          <p:cNvCxnSpPr>
            <a:cxnSpLocks/>
            <a:stCxn id="6" idx="4"/>
            <a:endCxn id="5" idx="0"/>
          </p:cNvCxnSpPr>
          <p:nvPr/>
        </p:nvCxnSpPr>
        <p:spPr>
          <a:xfrm flipH="1">
            <a:off x="3030867" y="2415083"/>
            <a:ext cx="1" cy="679891"/>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07" name="矩形 106">
            <a:extLst>
              <a:ext uri="{FF2B5EF4-FFF2-40B4-BE49-F238E27FC236}">
                <a16:creationId xmlns:a16="http://schemas.microsoft.com/office/drawing/2014/main" id="{B7E22C72-C9A2-4ECD-80E9-9D6BF5C0D090}"/>
              </a:ext>
            </a:extLst>
          </p:cNvPr>
          <p:cNvSpPr/>
          <p:nvPr/>
        </p:nvSpPr>
        <p:spPr>
          <a:xfrm>
            <a:off x="3276781" y="4511602"/>
            <a:ext cx="1686653" cy="477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Receiver B</a:t>
            </a:r>
            <a:endParaRPr lang="zh-CN" altLang="en-US" sz="2400" dirty="0"/>
          </a:p>
        </p:txBody>
      </p:sp>
      <p:cxnSp>
        <p:nvCxnSpPr>
          <p:cNvPr id="108" name="直接连接符 107">
            <a:extLst>
              <a:ext uri="{FF2B5EF4-FFF2-40B4-BE49-F238E27FC236}">
                <a16:creationId xmlns:a16="http://schemas.microsoft.com/office/drawing/2014/main" id="{A96261E0-400E-4D3A-B0FB-6ABFAEEFFAD6}"/>
              </a:ext>
            </a:extLst>
          </p:cNvPr>
          <p:cNvCxnSpPr>
            <a:cxnSpLocks/>
            <a:stCxn id="107" idx="0"/>
          </p:cNvCxnSpPr>
          <p:nvPr/>
        </p:nvCxnSpPr>
        <p:spPr>
          <a:xfrm flipH="1" flipV="1">
            <a:off x="3030866" y="3572398"/>
            <a:ext cx="1089242" cy="939204"/>
          </a:xfrm>
          <a:prstGeom prst="line">
            <a:avLst/>
          </a:prstGeom>
          <a:ln w="28575">
            <a:solidFill>
              <a:schemeClr val="tx1"/>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1" name="文本框 110">
            <a:extLst>
              <a:ext uri="{FF2B5EF4-FFF2-40B4-BE49-F238E27FC236}">
                <a16:creationId xmlns:a16="http://schemas.microsoft.com/office/drawing/2014/main" id="{A9A9B4FD-0EFC-4AAE-8A73-C2D5A11469DF}"/>
              </a:ext>
            </a:extLst>
          </p:cNvPr>
          <p:cNvSpPr txBox="1"/>
          <p:nvPr/>
        </p:nvSpPr>
        <p:spPr>
          <a:xfrm>
            <a:off x="3349191" y="5023620"/>
            <a:ext cx="1686653" cy="707886"/>
          </a:xfrm>
          <a:prstGeom prst="rect">
            <a:avLst/>
          </a:prstGeom>
          <a:noFill/>
        </p:spPr>
        <p:txBody>
          <a:bodyPr wrap="square" rtlCol="0">
            <a:spAutoFit/>
          </a:bodyPr>
          <a:lstStyle/>
          <a:p>
            <a:r>
              <a:rPr lang="en-US" altLang="zh-CN" sz="2000" dirty="0">
                <a:solidFill>
                  <a:schemeClr val="accent1"/>
                </a:solidFill>
              </a:rPr>
              <a:t>Received Commit 9:00</a:t>
            </a:r>
            <a:endParaRPr lang="zh-CN" altLang="en-US" sz="2000" dirty="0">
              <a:solidFill>
                <a:schemeClr val="accent1"/>
              </a:solidFill>
            </a:endParaRPr>
          </a:p>
        </p:txBody>
      </p:sp>
      <p:sp>
        <p:nvSpPr>
          <p:cNvPr id="112" name="文本框 111">
            <a:extLst>
              <a:ext uri="{FF2B5EF4-FFF2-40B4-BE49-F238E27FC236}">
                <a16:creationId xmlns:a16="http://schemas.microsoft.com/office/drawing/2014/main" id="{D0DCD5C6-4660-4E40-95A4-279ABAB4F756}"/>
              </a:ext>
            </a:extLst>
          </p:cNvPr>
          <p:cNvSpPr txBox="1"/>
          <p:nvPr/>
        </p:nvSpPr>
        <p:spPr>
          <a:xfrm>
            <a:off x="1199395" y="5023620"/>
            <a:ext cx="1686653" cy="707886"/>
          </a:xfrm>
          <a:prstGeom prst="rect">
            <a:avLst/>
          </a:prstGeom>
          <a:noFill/>
        </p:spPr>
        <p:txBody>
          <a:bodyPr wrap="square" rtlCol="0">
            <a:spAutoFit/>
          </a:bodyPr>
          <a:lstStyle/>
          <a:p>
            <a:r>
              <a:rPr lang="en-US" altLang="zh-CN" sz="2000" dirty="0">
                <a:solidFill>
                  <a:schemeClr val="accent1"/>
                </a:solidFill>
              </a:rPr>
              <a:t>Received Commit ???</a:t>
            </a:r>
            <a:endParaRPr lang="zh-CN" altLang="en-US" sz="2000" dirty="0">
              <a:solidFill>
                <a:schemeClr val="accent1"/>
              </a:solidFill>
            </a:endParaRPr>
          </a:p>
        </p:txBody>
      </p:sp>
      <p:sp>
        <p:nvSpPr>
          <p:cNvPr id="113" name="文本框 112">
            <a:extLst>
              <a:ext uri="{FF2B5EF4-FFF2-40B4-BE49-F238E27FC236}">
                <a16:creationId xmlns:a16="http://schemas.microsoft.com/office/drawing/2014/main" id="{D0343F0D-C6FB-4E57-94E7-83C746B236AB}"/>
              </a:ext>
            </a:extLst>
          </p:cNvPr>
          <p:cNvSpPr txBox="1"/>
          <p:nvPr/>
        </p:nvSpPr>
        <p:spPr>
          <a:xfrm>
            <a:off x="1884337" y="2366098"/>
            <a:ext cx="2603860" cy="400110"/>
          </a:xfrm>
          <a:prstGeom prst="rect">
            <a:avLst/>
          </a:prstGeom>
          <a:noFill/>
        </p:spPr>
        <p:txBody>
          <a:bodyPr wrap="square" rtlCol="0">
            <a:spAutoFit/>
          </a:bodyPr>
          <a:lstStyle/>
          <a:p>
            <a:r>
              <a:rPr lang="en-US" altLang="zh-CN" sz="2000" dirty="0">
                <a:solidFill>
                  <a:schemeClr val="accent1"/>
                </a:solidFill>
              </a:rPr>
              <a:t>Scatter to 2 receivers</a:t>
            </a:r>
            <a:endParaRPr lang="zh-CN" altLang="en-US" sz="2000" dirty="0">
              <a:solidFill>
                <a:schemeClr val="accent1"/>
              </a:solidFill>
            </a:endParaRPr>
          </a:p>
        </p:txBody>
      </p:sp>
    </p:spTree>
    <p:extLst>
      <p:ext uri="{BB962C8B-B14F-4D97-AF65-F5344CB8AC3E}">
        <p14:creationId xmlns:p14="http://schemas.microsoft.com/office/powerpoint/2010/main" val="1490157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b="1" dirty="0">
                <a:solidFill>
                  <a:srgbClr val="FF0000"/>
                </a:solidFill>
              </a:rPr>
              <a:t>Implementation</a:t>
            </a:r>
          </a:p>
          <a:p>
            <a:pPr lvl="1"/>
            <a:r>
              <a:rPr lang="en-US" altLang="zh-CN" dirty="0"/>
              <a:t>Evaluation</a:t>
            </a:r>
          </a:p>
          <a:p>
            <a:pPr lvl="1"/>
            <a:r>
              <a:rPr lang="en-US" altLang="zh-CN" dirty="0"/>
              <a:t>Case Study</a:t>
            </a:r>
          </a:p>
          <a:p>
            <a:pPr lvl="1"/>
            <a:r>
              <a:rPr lang="en-US" altLang="zh-CN" dirty="0"/>
              <a:t>Discussion</a:t>
            </a:r>
          </a:p>
          <a:p>
            <a:r>
              <a:rPr lang="en-US" altLang="zh-CN" dirty="0"/>
              <a:t>Open Questions</a:t>
            </a:r>
            <a:endParaRPr lang="zh-CN" altLang="en-US" dirty="0"/>
          </a:p>
        </p:txBody>
      </p:sp>
    </p:spTree>
    <p:extLst>
      <p:ext uri="{BB962C8B-B14F-4D97-AF65-F5344CB8AC3E}">
        <p14:creationId xmlns:p14="http://schemas.microsoft.com/office/powerpoint/2010/main" val="941777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32B5CEA5-3F7A-401B-BEBE-4A5B2E42DAB9}"/>
              </a:ext>
            </a:extLst>
          </p:cNvPr>
          <p:cNvSpPr/>
          <p:nvPr/>
        </p:nvSpPr>
        <p:spPr>
          <a:xfrm>
            <a:off x="1188125" y="2178234"/>
            <a:ext cx="6400800" cy="31275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400" dirty="0"/>
              <a:t>lib1pipe</a:t>
            </a:r>
            <a:endParaRPr lang="zh-CN" altLang="en-US" sz="2400" dirty="0"/>
          </a:p>
        </p:txBody>
      </p:sp>
      <p:sp>
        <p:nvSpPr>
          <p:cNvPr id="23" name="矩形 22">
            <a:extLst>
              <a:ext uri="{FF2B5EF4-FFF2-40B4-BE49-F238E27FC236}">
                <a16:creationId xmlns:a16="http://schemas.microsoft.com/office/drawing/2014/main" id="{0E575BF9-C600-49F4-90B5-85AABD263862}"/>
              </a:ext>
            </a:extLst>
          </p:cNvPr>
          <p:cNvSpPr/>
          <p:nvPr/>
        </p:nvSpPr>
        <p:spPr>
          <a:xfrm>
            <a:off x="1183182" y="1797063"/>
            <a:ext cx="6422353" cy="381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Application 3</a:t>
            </a:r>
            <a:endParaRPr lang="zh-CN" altLang="en-US" sz="2000" dirty="0"/>
          </a:p>
        </p:txBody>
      </p:sp>
      <p:sp>
        <p:nvSpPr>
          <p:cNvPr id="20" name="矩形 19">
            <a:extLst>
              <a:ext uri="{FF2B5EF4-FFF2-40B4-BE49-F238E27FC236}">
                <a16:creationId xmlns:a16="http://schemas.microsoft.com/office/drawing/2014/main" id="{C8FB2375-E21C-44A2-B7F5-17F559CD07C7}"/>
              </a:ext>
            </a:extLst>
          </p:cNvPr>
          <p:cNvSpPr/>
          <p:nvPr/>
        </p:nvSpPr>
        <p:spPr>
          <a:xfrm>
            <a:off x="1034855" y="2428683"/>
            <a:ext cx="6400800" cy="31275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400" dirty="0"/>
              <a:t>lib1pipe</a:t>
            </a:r>
            <a:endParaRPr lang="zh-CN" altLang="en-US" sz="2400" dirty="0"/>
          </a:p>
        </p:txBody>
      </p:sp>
      <p:sp>
        <p:nvSpPr>
          <p:cNvPr id="21" name="矩形 20">
            <a:extLst>
              <a:ext uri="{FF2B5EF4-FFF2-40B4-BE49-F238E27FC236}">
                <a16:creationId xmlns:a16="http://schemas.microsoft.com/office/drawing/2014/main" id="{5F281EE4-A2A6-4C8C-BBC1-F627B43A5384}"/>
              </a:ext>
            </a:extLst>
          </p:cNvPr>
          <p:cNvSpPr/>
          <p:nvPr/>
        </p:nvSpPr>
        <p:spPr>
          <a:xfrm>
            <a:off x="1022769" y="2072694"/>
            <a:ext cx="6422353" cy="354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Application 2</a:t>
            </a:r>
            <a:endParaRPr lang="zh-CN" altLang="en-US" sz="2000" dirty="0"/>
          </a:p>
        </p:txBody>
      </p:sp>
      <p:sp>
        <p:nvSpPr>
          <p:cNvPr id="2" name="标题 1">
            <a:extLst>
              <a:ext uri="{FF2B5EF4-FFF2-40B4-BE49-F238E27FC236}">
                <a16:creationId xmlns:a16="http://schemas.microsoft.com/office/drawing/2014/main" id="{FBA51515-356E-454F-B456-50E03DDF4428}"/>
              </a:ext>
            </a:extLst>
          </p:cNvPr>
          <p:cNvSpPr>
            <a:spLocks noGrp="1"/>
          </p:cNvSpPr>
          <p:nvPr>
            <p:ph type="title"/>
          </p:nvPr>
        </p:nvSpPr>
        <p:spPr>
          <a:xfrm>
            <a:off x="838200" y="318531"/>
            <a:ext cx="10515600" cy="1325563"/>
          </a:xfrm>
        </p:spPr>
        <p:txBody>
          <a:bodyPr/>
          <a:lstStyle/>
          <a:p>
            <a:r>
              <a:rPr lang="en-US" altLang="zh-CN" dirty="0"/>
              <a:t>1Pipe Implementation on Hosts</a:t>
            </a:r>
            <a:endParaRPr lang="zh-CN" altLang="en-US" dirty="0"/>
          </a:p>
        </p:txBody>
      </p:sp>
      <p:sp>
        <p:nvSpPr>
          <p:cNvPr id="6" name="矩形 5">
            <a:extLst>
              <a:ext uri="{FF2B5EF4-FFF2-40B4-BE49-F238E27FC236}">
                <a16:creationId xmlns:a16="http://schemas.microsoft.com/office/drawing/2014/main" id="{8E1CF331-C3CC-4095-891B-1A5424FE4259}"/>
              </a:ext>
            </a:extLst>
          </p:cNvPr>
          <p:cNvSpPr/>
          <p:nvPr/>
        </p:nvSpPr>
        <p:spPr>
          <a:xfrm>
            <a:off x="843143" y="2702426"/>
            <a:ext cx="6400800" cy="31275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400" b="1" dirty="0"/>
              <a:t>lib1pipe</a:t>
            </a:r>
            <a:endParaRPr lang="zh-CN" altLang="en-US" sz="2400" b="1" dirty="0"/>
          </a:p>
        </p:txBody>
      </p:sp>
      <p:sp>
        <p:nvSpPr>
          <p:cNvPr id="7" name="矩形 6">
            <a:extLst>
              <a:ext uri="{FF2B5EF4-FFF2-40B4-BE49-F238E27FC236}">
                <a16:creationId xmlns:a16="http://schemas.microsoft.com/office/drawing/2014/main" id="{72D01501-E155-4EEC-9C48-F0D0E65FA4CB}"/>
              </a:ext>
            </a:extLst>
          </p:cNvPr>
          <p:cNvSpPr/>
          <p:nvPr/>
        </p:nvSpPr>
        <p:spPr>
          <a:xfrm>
            <a:off x="838200" y="6035475"/>
            <a:ext cx="8906555" cy="452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Standard RDMA NIC</a:t>
            </a:r>
            <a:endParaRPr lang="zh-CN" altLang="en-US" sz="2000" dirty="0"/>
          </a:p>
        </p:txBody>
      </p:sp>
      <p:sp>
        <p:nvSpPr>
          <p:cNvPr id="8" name="矩形 7">
            <a:extLst>
              <a:ext uri="{FF2B5EF4-FFF2-40B4-BE49-F238E27FC236}">
                <a16:creationId xmlns:a16="http://schemas.microsoft.com/office/drawing/2014/main" id="{16267425-C2D5-4004-AEEB-9634A383624A}"/>
              </a:ext>
            </a:extLst>
          </p:cNvPr>
          <p:cNvSpPr/>
          <p:nvPr/>
        </p:nvSpPr>
        <p:spPr>
          <a:xfrm>
            <a:off x="838200" y="2348326"/>
            <a:ext cx="6422353" cy="3541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Application 1</a:t>
            </a:r>
            <a:endParaRPr lang="zh-CN" altLang="en-US" sz="2000" dirty="0"/>
          </a:p>
        </p:txBody>
      </p:sp>
      <p:sp>
        <p:nvSpPr>
          <p:cNvPr id="9" name="矩形 8">
            <a:extLst>
              <a:ext uri="{FF2B5EF4-FFF2-40B4-BE49-F238E27FC236}">
                <a16:creationId xmlns:a16="http://schemas.microsoft.com/office/drawing/2014/main" id="{2F4402BB-97B2-4A15-81A0-7D66A341F5B2}"/>
              </a:ext>
            </a:extLst>
          </p:cNvPr>
          <p:cNvSpPr/>
          <p:nvPr/>
        </p:nvSpPr>
        <p:spPr>
          <a:xfrm>
            <a:off x="1215465" y="3197633"/>
            <a:ext cx="5645447" cy="4526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1Pipe API</a:t>
            </a:r>
            <a:endParaRPr lang="zh-CN" altLang="en-US" sz="2000" dirty="0"/>
          </a:p>
        </p:txBody>
      </p:sp>
      <p:sp>
        <p:nvSpPr>
          <p:cNvPr id="11" name="矩形 10">
            <a:extLst>
              <a:ext uri="{FF2B5EF4-FFF2-40B4-BE49-F238E27FC236}">
                <a16:creationId xmlns:a16="http://schemas.microsoft.com/office/drawing/2014/main" id="{B18A0D6B-55D0-4AA7-9EC2-C87026A9223F}"/>
              </a:ext>
            </a:extLst>
          </p:cNvPr>
          <p:cNvSpPr/>
          <p:nvPr/>
        </p:nvSpPr>
        <p:spPr>
          <a:xfrm>
            <a:off x="1215466" y="3650315"/>
            <a:ext cx="2826532" cy="103917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000" dirty="0"/>
              <a:t>Reliable Sending</a:t>
            </a:r>
            <a:endParaRPr lang="zh-CN" altLang="en-US" sz="2000" dirty="0"/>
          </a:p>
        </p:txBody>
      </p:sp>
      <p:sp>
        <p:nvSpPr>
          <p:cNvPr id="12" name="矩形 11">
            <a:extLst>
              <a:ext uri="{FF2B5EF4-FFF2-40B4-BE49-F238E27FC236}">
                <a16:creationId xmlns:a16="http://schemas.microsoft.com/office/drawing/2014/main" id="{A97BCBF4-43E0-4551-AABF-BCD890A1C4DF}"/>
              </a:ext>
            </a:extLst>
          </p:cNvPr>
          <p:cNvSpPr/>
          <p:nvPr/>
        </p:nvSpPr>
        <p:spPr>
          <a:xfrm>
            <a:off x="1696131" y="4139765"/>
            <a:ext cx="1865202" cy="4526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a:t>Send Buffer</a:t>
            </a:r>
            <a:endParaRPr lang="zh-CN" altLang="en-US" sz="2000" dirty="0"/>
          </a:p>
        </p:txBody>
      </p:sp>
      <p:sp>
        <p:nvSpPr>
          <p:cNvPr id="14" name="矩形 13">
            <a:extLst>
              <a:ext uri="{FF2B5EF4-FFF2-40B4-BE49-F238E27FC236}">
                <a16:creationId xmlns:a16="http://schemas.microsoft.com/office/drawing/2014/main" id="{3D4ABDDE-BF78-4144-9DC6-19E53D89957E}"/>
              </a:ext>
            </a:extLst>
          </p:cNvPr>
          <p:cNvSpPr/>
          <p:nvPr/>
        </p:nvSpPr>
        <p:spPr>
          <a:xfrm>
            <a:off x="1215464" y="4689495"/>
            <a:ext cx="5645447" cy="4526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Flow and Congestion Control</a:t>
            </a:r>
            <a:endParaRPr lang="zh-CN" altLang="en-US" sz="2000" dirty="0"/>
          </a:p>
        </p:txBody>
      </p:sp>
      <p:sp>
        <p:nvSpPr>
          <p:cNvPr id="15" name="矩形 14">
            <a:extLst>
              <a:ext uri="{FF2B5EF4-FFF2-40B4-BE49-F238E27FC236}">
                <a16:creationId xmlns:a16="http://schemas.microsoft.com/office/drawing/2014/main" id="{DCCC4D5B-6AB4-4686-9AAC-47E613B48EBB}"/>
              </a:ext>
            </a:extLst>
          </p:cNvPr>
          <p:cNvSpPr/>
          <p:nvPr/>
        </p:nvSpPr>
        <p:spPr>
          <a:xfrm>
            <a:off x="4042685" y="3650314"/>
            <a:ext cx="2826532" cy="103917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000" dirty="0"/>
              <a:t>Packet Reordering</a:t>
            </a:r>
            <a:endParaRPr lang="zh-CN" altLang="en-US" sz="2000" dirty="0"/>
          </a:p>
        </p:txBody>
      </p:sp>
      <p:sp>
        <p:nvSpPr>
          <p:cNvPr id="13" name="矩形 12">
            <a:extLst>
              <a:ext uri="{FF2B5EF4-FFF2-40B4-BE49-F238E27FC236}">
                <a16:creationId xmlns:a16="http://schemas.microsoft.com/office/drawing/2014/main" id="{38F427D8-6F6D-454B-B6FE-BAB91AD1EC46}"/>
              </a:ext>
            </a:extLst>
          </p:cNvPr>
          <p:cNvSpPr/>
          <p:nvPr/>
        </p:nvSpPr>
        <p:spPr>
          <a:xfrm>
            <a:off x="4523351" y="4139765"/>
            <a:ext cx="1865202" cy="4526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dirty="0"/>
              <a:t>Receive Buffer</a:t>
            </a:r>
            <a:endParaRPr lang="zh-CN" altLang="en-US" sz="2000" dirty="0"/>
          </a:p>
        </p:txBody>
      </p:sp>
      <p:sp>
        <p:nvSpPr>
          <p:cNvPr id="16" name="矩形 15">
            <a:extLst>
              <a:ext uri="{FF2B5EF4-FFF2-40B4-BE49-F238E27FC236}">
                <a16:creationId xmlns:a16="http://schemas.microsoft.com/office/drawing/2014/main" id="{CD983CFD-5664-4C55-BB9A-EAA9B62483A5}"/>
              </a:ext>
            </a:extLst>
          </p:cNvPr>
          <p:cNvSpPr/>
          <p:nvPr/>
        </p:nvSpPr>
        <p:spPr>
          <a:xfrm>
            <a:off x="1215463" y="5142174"/>
            <a:ext cx="5645447" cy="4526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RDMA UD</a:t>
            </a:r>
            <a:endParaRPr lang="zh-CN" altLang="en-US" sz="2000" dirty="0"/>
          </a:p>
        </p:txBody>
      </p:sp>
      <p:sp>
        <p:nvSpPr>
          <p:cNvPr id="17" name="矩形 16">
            <a:extLst>
              <a:ext uri="{FF2B5EF4-FFF2-40B4-BE49-F238E27FC236}">
                <a16:creationId xmlns:a16="http://schemas.microsoft.com/office/drawing/2014/main" id="{C138AF12-BE5B-4E92-A28F-4A9F6E27F123}"/>
              </a:ext>
            </a:extLst>
          </p:cNvPr>
          <p:cNvSpPr/>
          <p:nvPr/>
        </p:nvSpPr>
        <p:spPr>
          <a:xfrm>
            <a:off x="582420" y="1386161"/>
            <a:ext cx="9400265" cy="5247607"/>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t"/>
          <a:lstStyle/>
          <a:p>
            <a:pPr algn="ctr"/>
            <a:r>
              <a:rPr lang="en-US" altLang="zh-CN" sz="2000" dirty="0"/>
              <a:t>Host</a:t>
            </a:r>
            <a:endParaRPr lang="zh-CN" altLang="en-US" sz="2000" dirty="0"/>
          </a:p>
        </p:txBody>
      </p:sp>
      <p:sp>
        <p:nvSpPr>
          <p:cNvPr id="18" name="矩形 17">
            <a:extLst>
              <a:ext uri="{FF2B5EF4-FFF2-40B4-BE49-F238E27FC236}">
                <a16:creationId xmlns:a16="http://schemas.microsoft.com/office/drawing/2014/main" id="{B712D574-3763-454F-BE0C-1B9EEEF1913B}"/>
              </a:ext>
            </a:extLst>
          </p:cNvPr>
          <p:cNvSpPr/>
          <p:nvPr/>
        </p:nvSpPr>
        <p:spPr>
          <a:xfrm>
            <a:off x="7945076" y="3846950"/>
            <a:ext cx="1799679" cy="745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Time Synchronizer</a:t>
            </a:r>
            <a:endParaRPr lang="zh-CN" altLang="en-US" sz="2000" dirty="0"/>
          </a:p>
        </p:txBody>
      </p:sp>
      <p:sp>
        <p:nvSpPr>
          <p:cNvPr id="19" name="矩形 18">
            <a:extLst>
              <a:ext uri="{FF2B5EF4-FFF2-40B4-BE49-F238E27FC236}">
                <a16:creationId xmlns:a16="http://schemas.microsoft.com/office/drawing/2014/main" id="{5A106F0D-61D4-4395-A47C-A634E6D89E09}"/>
              </a:ext>
            </a:extLst>
          </p:cNvPr>
          <p:cNvSpPr/>
          <p:nvPr/>
        </p:nvSpPr>
        <p:spPr>
          <a:xfrm>
            <a:off x="7945076" y="4592448"/>
            <a:ext cx="1799679" cy="745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Beacon Generator</a:t>
            </a:r>
            <a:endParaRPr lang="zh-CN" altLang="en-US" sz="2000" dirty="0"/>
          </a:p>
        </p:txBody>
      </p:sp>
    </p:spTree>
    <p:extLst>
      <p:ext uri="{BB962C8B-B14F-4D97-AF65-F5344CB8AC3E}">
        <p14:creationId xmlns:p14="http://schemas.microsoft.com/office/powerpoint/2010/main" val="218891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D7A610-C3C7-4CB7-A43A-FE1642EA4ECF}"/>
              </a:ext>
            </a:extLst>
          </p:cNvPr>
          <p:cNvSpPr>
            <a:spLocks noGrp="1"/>
          </p:cNvSpPr>
          <p:nvPr>
            <p:ph type="title"/>
          </p:nvPr>
        </p:nvSpPr>
        <p:spPr>
          <a:xfrm>
            <a:off x="833422" y="-79352"/>
            <a:ext cx="10515600" cy="1325563"/>
          </a:xfrm>
        </p:spPr>
        <p:txBody>
          <a:bodyPr>
            <a:normAutofit/>
          </a:bodyPr>
          <a:lstStyle/>
          <a:p>
            <a:r>
              <a:rPr lang="en-US" altLang="zh-CN" sz="3600" dirty="0"/>
              <a:t>1Pipe Implementation on Switches</a:t>
            </a:r>
            <a:endParaRPr lang="zh-CN" altLang="en-US" sz="3600" dirty="0"/>
          </a:p>
        </p:txBody>
      </p:sp>
      <p:grpSp>
        <p:nvGrpSpPr>
          <p:cNvPr id="48" name="组合 47">
            <a:extLst>
              <a:ext uri="{FF2B5EF4-FFF2-40B4-BE49-F238E27FC236}">
                <a16:creationId xmlns:a16="http://schemas.microsoft.com/office/drawing/2014/main" id="{7251B59F-5C06-4552-88F3-EB14F1CC79A6}"/>
              </a:ext>
            </a:extLst>
          </p:cNvPr>
          <p:cNvGrpSpPr/>
          <p:nvPr/>
        </p:nvGrpSpPr>
        <p:grpSpPr>
          <a:xfrm>
            <a:off x="833422" y="1572959"/>
            <a:ext cx="4868733" cy="4237078"/>
            <a:chOff x="1808252" y="356239"/>
            <a:chExt cx="5679898" cy="5405848"/>
          </a:xfrm>
        </p:grpSpPr>
        <p:sp>
          <p:nvSpPr>
            <p:cNvPr id="24" name="矩形 23">
              <a:extLst>
                <a:ext uri="{FF2B5EF4-FFF2-40B4-BE49-F238E27FC236}">
                  <a16:creationId xmlns:a16="http://schemas.microsoft.com/office/drawing/2014/main" id="{95788C4B-99CB-453B-9318-1D4FE61D3271}"/>
                </a:ext>
              </a:extLst>
            </p:cNvPr>
            <p:cNvSpPr/>
            <p:nvPr/>
          </p:nvSpPr>
          <p:spPr>
            <a:xfrm>
              <a:off x="1808252" y="2357923"/>
              <a:ext cx="5679893" cy="14315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400" b="1" dirty="0"/>
                <a:t>Programmable Switch</a:t>
              </a:r>
              <a:endParaRPr lang="zh-CN" altLang="en-US" sz="1400" b="1" dirty="0"/>
            </a:p>
          </p:txBody>
        </p:sp>
        <p:sp>
          <p:nvSpPr>
            <p:cNvPr id="25" name="矩形 24">
              <a:extLst>
                <a:ext uri="{FF2B5EF4-FFF2-40B4-BE49-F238E27FC236}">
                  <a16:creationId xmlns:a16="http://schemas.microsoft.com/office/drawing/2014/main" id="{B97550BA-714A-4386-B0D0-B80B4CFA529F}"/>
                </a:ext>
              </a:extLst>
            </p:cNvPr>
            <p:cNvSpPr/>
            <p:nvPr/>
          </p:nvSpPr>
          <p:spPr>
            <a:xfrm>
              <a:off x="1808253"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100</a:t>
              </a:r>
              <a:endParaRPr lang="zh-CN" altLang="en-US" sz="1400" b="1" dirty="0"/>
            </a:p>
          </p:txBody>
        </p:sp>
        <p:sp>
          <p:nvSpPr>
            <p:cNvPr id="26" name="矩形 25">
              <a:extLst>
                <a:ext uri="{FF2B5EF4-FFF2-40B4-BE49-F238E27FC236}">
                  <a16:creationId xmlns:a16="http://schemas.microsoft.com/office/drawing/2014/main" id="{4CADFD70-5DED-4DA7-AC27-0C492A934F00}"/>
                </a:ext>
              </a:extLst>
            </p:cNvPr>
            <p:cNvSpPr/>
            <p:nvPr/>
          </p:nvSpPr>
          <p:spPr>
            <a:xfrm>
              <a:off x="3169579"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27" name="矩形 26">
              <a:extLst>
                <a:ext uri="{FF2B5EF4-FFF2-40B4-BE49-F238E27FC236}">
                  <a16:creationId xmlns:a16="http://schemas.microsoft.com/office/drawing/2014/main" id="{C137B9E2-9856-4855-9774-1CB65AFA0774}"/>
                </a:ext>
              </a:extLst>
            </p:cNvPr>
            <p:cNvSpPr/>
            <p:nvPr/>
          </p:nvSpPr>
          <p:spPr>
            <a:xfrm>
              <a:off x="1808253" y="5104541"/>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cxnSp>
          <p:nvCxnSpPr>
            <p:cNvPr id="28" name="直接箭头连接符 27">
              <a:extLst>
                <a:ext uri="{FF2B5EF4-FFF2-40B4-BE49-F238E27FC236}">
                  <a16:creationId xmlns:a16="http://schemas.microsoft.com/office/drawing/2014/main" id="{72DE0BFF-AB48-47A0-ADED-CB6393473385}"/>
                </a:ext>
              </a:extLst>
            </p:cNvPr>
            <p:cNvCxnSpPr>
              <a:cxnSpLocks/>
            </p:cNvCxnSpPr>
            <p:nvPr/>
          </p:nvCxnSpPr>
          <p:spPr>
            <a:xfrm flipV="1">
              <a:off x="3161871" y="3789447"/>
              <a:ext cx="0" cy="657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1714DB66-A85D-4E3F-9CBA-B9549EFFBB91}"/>
                </a:ext>
              </a:extLst>
            </p:cNvPr>
            <p:cNvSpPr txBox="1"/>
            <p:nvPr/>
          </p:nvSpPr>
          <p:spPr>
            <a:xfrm>
              <a:off x="1877603" y="3965955"/>
              <a:ext cx="2424701" cy="408655"/>
            </a:xfrm>
            <a:prstGeom prst="rect">
              <a:avLst/>
            </a:prstGeom>
            <a:noFill/>
          </p:spPr>
          <p:txBody>
            <a:bodyPr wrap="square" rtlCol="0">
              <a:spAutoFit/>
            </a:bodyPr>
            <a:lstStyle/>
            <a:p>
              <a:r>
                <a:rPr lang="en-US" altLang="zh-CN" sz="1400" b="1" dirty="0"/>
                <a:t>Ingress link</a:t>
              </a:r>
              <a:endParaRPr lang="zh-CN" altLang="en-US" sz="1400" b="1" dirty="0"/>
            </a:p>
          </p:txBody>
        </p:sp>
        <p:sp>
          <p:nvSpPr>
            <p:cNvPr id="30" name="矩形 29">
              <a:extLst>
                <a:ext uri="{FF2B5EF4-FFF2-40B4-BE49-F238E27FC236}">
                  <a16:creationId xmlns:a16="http://schemas.microsoft.com/office/drawing/2014/main" id="{037119D1-1FDE-4399-93A1-38473D4950A5}"/>
                </a:ext>
              </a:extLst>
            </p:cNvPr>
            <p:cNvSpPr/>
            <p:nvPr/>
          </p:nvSpPr>
          <p:spPr>
            <a:xfrm>
              <a:off x="2208948" y="3354511"/>
              <a:ext cx="1905852"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Link Barrier 100</a:t>
              </a:r>
              <a:endParaRPr lang="zh-CN" altLang="en-US" sz="1400" b="1" dirty="0"/>
            </a:p>
          </p:txBody>
        </p:sp>
        <p:sp>
          <p:nvSpPr>
            <p:cNvPr id="31" name="矩形 30">
              <a:extLst>
                <a:ext uri="{FF2B5EF4-FFF2-40B4-BE49-F238E27FC236}">
                  <a16:creationId xmlns:a16="http://schemas.microsoft.com/office/drawing/2014/main" id="{218CE285-BBBC-4086-AB10-F2F704A7CD0E}"/>
                </a:ext>
              </a:extLst>
            </p:cNvPr>
            <p:cNvSpPr/>
            <p:nvPr/>
          </p:nvSpPr>
          <p:spPr>
            <a:xfrm>
              <a:off x="1808253" y="358152"/>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100</a:t>
              </a:r>
              <a:endParaRPr lang="zh-CN" altLang="en-US" sz="1400" b="1" dirty="0"/>
            </a:p>
          </p:txBody>
        </p:sp>
        <p:sp>
          <p:nvSpPr>
            <p:cNvPr id="32" name="矩形 31">
              <a:extLst>
                <a:ext uri="{FF2B5EF4-FFF2-40B4-BE49-F238E27FC236}">
                  <a16:creationId xmlns:a16="http://schemas.microsoft.com/office/drawing/2014/main" id="{A250226F-74C7-4E32-9CA2-EFD50466A4DA}"/>
                </a:ext>
              </a:extLst>
            </p:cNvPr>
            <p:cNvSpPr/>
            <p:nvPr/>
          </p:nvSpPr>
          <p:spPr>
            <a:xfrm>
              <a:off x="3169579" y="358152"/>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33" name="矩形 32">
              <a:extLst>
                <a:ext uri="{FF2B5EF4-FFF2-40B4-BE49-F238E27FC236}">
                  <a16:creationId xmlns:a16="http://schemas.microsoft.com/office/drawing/2014/main" id="{4D125E6B-F9D8-4746-8E61-423CCF489137}"/>
                </a:ext>
              </a:extLst>
            </p:cNvPr>
            <p:cNvSpPr/>
            <p:nvPr/>
          </p:nvSpPr>
          <p:spPr>
            <a:xfrm>
              <a:off x="1808253" y="1015698"/>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sp>
          <p:nvSpPr>
            <p:cNvPr id="34" name="文本框 33">
              <a:extLst>
                <a:ext uri="{FF2B5EF4-FFF2-40B4-BE49-F238E27FC236}">
                  <a16:creationId xmlns:a16="http://schemas.microsoft.com/office/drawing/2014/main" id="{0D4DC7B4-DE93-4382-B947-E67F14C562C4}"/>
                </a:ext>
              </a:extLst>
            </p:cNvPr>
            <p:cNvSpPr txBox="1"/>
            <p:nvPr/>
          </p:nvSpPr>
          <p:spPr>
            <a:xfrm>
              <a:off x="1949520" y="1830918"/>
              <a:ext cx="2424701" cy="408655"/>
            </a:xfrm>
            <a:prstGeom prst="rect">
              <a:avLst/>
            </a:prstGeom>
            <a:noFill/>
          </p:spPr>
          <p:txBody>
            <a:bodyPr wrap="square" rtlCol="0">
              <a:spAutoFit/>
            </a:bodyPr>
            <a:lstStyle/>
            <a:p>
              <a:r>
                <a:rPr lang="en-US" altLang="zh-CN" sz="1400" b="1" dirty="0"/>
                <a:t>Egress link</a:t>
              </a:r>
              <a:endParaRPr lang="zh-CN" altLang="en-US" sz="1400" b="1" dirty="0"/>
            </a:p>
          </p:txBody>
        </p:sp>
        <p:cxnSp>
          <p:nvCxnSpPr>
            <p:cNvPr id="35" name="直接箭头连接符 34">
              <a:extLst>
                <a:ext uri="{FF2B5EF4-FFF2-40B4-BE49-F238E27FC236}">
                  <a16:creationId xmlns:a16="http://schemas.microsoft.com/office/drawing/2014/main" id="{EE9CA939-D76A-4E02-B678-3A610F33EC1B}"/>
                </a:ext>
              </a:extLst>
            </p:cNvPr>
            <p:cNvCxnSpPr>
              <a:cxnSpLocks/>
              <a:endCxn id="33" idx="2"/>
            </p:cNvCxnSpPr>
            <p:nvPr/>
          </p:nvCxnSpPr>
          <p:spPr>
            <a:xfrm flipV="1">
              <a:off x="3169577" y="1673244"/>
              <a:ext cx="0" cy="684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4037DAD0-0F84-41E5-B6FF-4C76CED976BF}"/>
                </a:ext>
              </a:extLst>
            </p:cNvPr>
            <p:cNvSpPr/>
            <p:nvPr/>
          </p:nvSpPr>
          <p:spPr>
            <a:xfrm>
              <a:off x="4765498"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300</a:t>
              </a:r>
              <a:endParaRPr lang="zh-CN" altLang="en-US" sz="1400" b="1" dirty="0"/>
            </a:p>
          </p:txBody>
        </p:sp>
        <p:sp>
          <p:nvSpPr>
            <p:cNvPr id="37" name="矩形 36">
              <a:extLst>
                <a:ext uri="{FF2B5EF4-FFF2-40B4-BE49-F238E27FC236}">
                  <a16:creationId xmlns:a16="http://schemas.microsoft.com/office/drawing/2014/main" id="{6DF7B0E3-B2E9-43B1-B207-014B475C0634}"/>
                </a:ext>
              </a:extLst>
            </p:cNvPr>
            <p:cNvSpPr/>
            <p:nvPr/>
          </p:nvSpPr>
          <p:spPr>
            <a:xfrm>
              <a:off x="6126824"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200</a:t>
              </a:r>
              <a:endParaRPr lang="zh-CN" altLang="en-US" sz="1400" b="1" dirty="0"/>
            </a:p>
          </p:txBody>
        </p:sp>
        <p:sp>
          <p:nvSpPr>
            <p:cNvPr id="38" name="矩形 37">
              <a:extLst>
                <a:ext uri="{FF2B5EF4-FFF2-40B4-BE49-F238E27FC236}">
                  <a16:creationId xmlns:a16="http://schemas.microsoft.com/office/drawing/2014/main" id="{0561DA61-DED0-4CF1-B46A-823111BC6B9E}"/>
                </a:ext>
              </a:extLst>
            </p:cNvPr>
            <p:cNvSpPr/>
            <p:nvPr/>
          </p:nvSpPr>
          <p:spPr>
            <a:xfrm>
              <a:off x="4765498" y="5104541"/>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B</a:t>
              </a:r>
              <a:endParaRPr lang="zh-CN" altLang="en-US" sz="1400" b="1" dirty="0"/>
            </a:p>
          </p:txBody>
        </p:sp>
        <p:cxnSp>
          <p:nvCxnSpPr>
            <p:cNvPr id="39" name="直接箭头连接符 38">
              <a:extLst>
                <a:ext uri="{FF2B5EF4-FFF2-40B4-BE49-F238E27FC236}">
                  <a16:creationId xmlns:a16="http://schemas.microsoft.com/office/drawing/2014/main" id="{0B8ED8DF-9DE5-407F-B241-789FA734F34C}"/>
                </a:ext>
              </a:extLst>
            </p:cNvPr>
            <p:cNvCxnSpPr>
              <a:cxnSpLocks/>
            </p:cNvCxnSpPr>
            <p:nvPr/>
          </p:nvCxnSpPr>
          <p:spPr>
            <a:xfrm flipV="1">
              <a:off x="6119116" y="3789447"/>
              <a:ext cx="0" cy="657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B03F43FD-24D8-4B39-926A-C5983F3C2465}"/>
                </a:ext>
              </a:extLst>
            </p:cNvPr>
            <p:cNvSpPr txBox="1"/>
            <p:nvPr/>
          </p:nvSpPr>
          <p:spPr>
            <a:xfrm>
              <a:off x="4834849" y="3965955"/>
              <a:ext cx="2424701" cy="408655"/>
            </a:xfrm>
            <a:prstGeom prst="rect">
              <a:avLst/>
            </a:prstGeom>
            <a:noFill/>
          </p:spPr>
          <p:txBody>
            <a:bodyPr wrap="square" rtlCol="0">
              <a:spAutoFit/>
            </a:bodyPr>
            <a:lstStyle/>
            <a:p>
              <a:r>
                <a:rPr lang="en-US" altLang="zh-CN" sz="1400" b="1" dirty="0"/>
                <a:t>Ingress link</a:t>
              </a:r>
              <a:endParaRPr lang="zh-CN" altLang="en-US" sz="1400" b="1" dirty="0"/>
            </a:p>
          </p:txBody>
        </p:sp>
        <p:sp>
          <p:nvSpPr>
            <p:cNvPr id="41" name="矩形 40">
              <a:extLst>
                <a:ext uri="{FF2B5EF4-FFF2-40B4-BE49-F238E27FC236}">
                  <a16:creationId xmlns:a16="http://schemas.microsoft.com/office/drawing/2014/main" id="{346487BE-B9EA-4DB2-9B6E-6D8E5B884014}"/>
                </a:ext>
              </a:extLst>
            </p:cNvPr>
            <p:cNvSpPr/>
            <p:nvPr/>
          </p:nvSpPr>
          <p:spPr>
            <a:xfrm>
              <a:off x="5193593" y="3354510"/>
              <a:ext cx="1864754"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Link Barrier 200</a:t>
              </a:r>
              <a:endParaRPr lang="zh-CN" altLang="en-US" sz="1400" b="1" dirty="0"/>
            </a:p>
          </p:txBody>
        </p:sp>
        <p:sp>
          <p:nvSpPr>
            <p:cNvPr id="42" name="矩形 41">
              <a:extLst>
                <a:ext uri="{FF2B5EF4-FFF2-40B4-BE49-F238E27FC236}">
                  <a16:creationId xmlns:a16="http://schemas.microsoft.com/office/drawing/2014/main" id="{A79F3737-B98B-463A-A57B-6BA799142C42}"/>
                </a:ext>
              </a:extLst>
            </p:cNvPr>
            <p:cNvSpPr/>
            <p:nvPr/>
          </p:nvSpPr>
          <p:spPr>
            <a:xfrm>
              <a:off x="3436707" y="2761900"/>
              <a:ext cx="2537716"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Switch Barrier 100</a:t>
              </a:r>
              <a:endParaRPr lang="zh-CN" altLang="en-US" sz="1400" b="1" dirty="0"/>
            </a:p>
          </p:txBody>
        </p:sp>
        <p:sp>
          <p:nvSpPr>
            <p:cNvPr id="43" name="矩形 42">
              <a:extLst>
                <a:ext uri="{FF2B5EF4-FFF2-40B4-BE49-F238E27FC236}">
                  <a16:creationId xmlns:a16="http://schemas.microsoft.com/office/drawing/2014/main" id="{04645C5A-F879-45CC-92FE-F285815A94D5}"/>
                </a:ext>
              </a:extLst>
            </p:cNvPr>
            <p:cNvSpPr/>
            <p:nvPr/>
          </p:nvSpPr>
          <p:spPr>
            <a:xfrm>
              <a:off x="4757792" y="356239"/>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300</a:t>
              </a:r>
              <a:endParaRPr lang="zh-CN" altLang="en-US" sz="1400" b="1" dirty="0"/>
            </a:p>
          </p:txBody>
        </p:sp>
        <p:sp>
          <p:nvSpPr>
            <p:cNvPr id="44" name="矩形 43">
              <a:extLst>
                <a:ext uri="{FF2B5EF4-FFF2-40B4-BE49-F238E27FC236}">
                  <a16:creationId xmlns:a16="http://schemas.microsoft.com/office/drawing/2014/main" id="{18908C27-C9A6-4EC5-A9AC-6851C5357B58}"/>
                </a:ext>
              </a:extLst>
            </p:cNvPr>
            <p:cNvSpPr/>
            <p:nvPr/>
          </p:nvSpPr>
          <p:spPr>
            <a:xfrm>
              <a:off x="6119118" y="356239"/>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45" name="矩形 44">
              <a:extLst>
                <a:ext uri="{FF2B5EF4-FFF2-40B4-BE49-F238E27FC236}">
                  <a16:creationId xmlns:a16="http://schemas.microsoft.com/office/drawing/2014/main" id="{E41EDF07-DC3B-4989-8D82-23A81CE27DCF}"/>
                </a:ext>
              </a:extLst>
            </p:cNvPr>
            <p:cNvSpPr/>
            <p:nvPr/>
          </p:nvSpPr>
          <p:spPr>
            <a:xfrm>
              <a:off x="4757792" y="1013785"/>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B</a:t>
              </a:r>
              <a:endParaRPr lang="zh-CN" altLang="en-US" sz="1400" b="1" dirty="0"/>
            </a:p>
          </p:txBody>
        </p:sp>
        <p:sp>
          <p:nvSpPr>
            <p:cNvPr id="46" name="文本框 45">
              <a:extLst>
                <a:ext uri="{FF2B5EF4-FFF2-40B4-BE49-F238E27FC236}">
                  <a16:creationId xmlns:a16="http://schemas.microsoft.com/office/drawing/2014/main" id="{77CE0694-18A7-4405-9016-68A629A6BF37}"/>
                </a:ext>
              </a:extLst>
            </p:cNvPr>
            <p:cNvSpPr txBox="1"/>
            <p:nvPr/>
          </p:nvSpPr>
          <p:spPr>
            <a:xfrm>
              <a:off x="4899059" y="1829004"/>
              <a:ext cx="2424701" cy="408655"/>
            </a:xfrm>
            <a:prstGeom prst="rect">
              <a:avLst/>
            </a:prstGeom>
            <a:noFill/>
          </p:spPr>
          <p:txBody>
            <a:bodyPr wrap="square" rtlCol="0">
              <a:spAutoFit/>
            </a:bodyPr>
            <a:lstStyle/>
            <a:p>
              <a:r>
                <a:rPr lang="en-US" altLang="zh-CN" sz="1400" b="1" dirty="0"/>
                <a:t>Egress link</a:t>
              </a:r>
              <a:endParaRPr lang="zh-CN" altLang="en-US" sz="1400" b="1" dirty="0"/>
            </a:p>
          </p:txBody>
        </p:sp>
        <p:cxnSp>
          <p:nvCxnSpPr>
            <p:cNvPr id="47" name="直接箭头连接符 46">
              <a:extLst>
                <a:ext uri="{FF2B5EF4-FFF2-40B4-BE49-F238E27FC236}">
                  <a16:creationId xmlns:a16="http://schemas.microsoft.com/office/drawing/2014/main" id="{11E4C24D-B25D-41E8-A880-932B303ADFAC}"/>
                </a:ext>
              </a:extLst>
            </p:cNvPr>
            <p:cNvCxnSpPr>
              <a:cxnSpLocks/>
              <a:endCxn id="45" idx="2"/>
            </p:cNvCxnSpPr>
            <p:nvPr/>
          </p:nvCxnSpPr>
          <p:spPr>
            <a:xfrm flipV="1">
              <a:off x="6119116" y="1671331"/>
              <a:ext cx="0" cy="684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51" name="文本框 50">
            <a:extLst>
              <a:ext uri="{FF2B5EF4-FFF2-40B4-BE49-F238E27FC236}">
                <a16:creationId xmlns:a16="http://schemas.microsoft.com/office/drawing/2014/main" id="{DF28E522-B042-4C0D-AFA6-2F55A3736DD8}"/>
              </a:ext>
            </a:extLst>
          </p:cNvPr>
          <p:cNvSpPr txBox="1"/>
          <p:nvPr/>
        </p:nvSpPr>
        <p:spPr>
          <a:xfrm>
            <a:off x="833422" y="5979560"/>
            <a:ext cx="4868729" cy="646331"/>
          </a:xfrm>
          <a:prstGeom prst="rect">
            <a:avLst/>
          </a:prstGeom>
          <a:noFill/>
        </p:spPr>
        <p:txBody>
          <a:bodyPr wrap="square" rtlCol="0">
            <a:spAutoFit/>
          </a:bodyPr>
          <a:lstStyle/>
          <a:p>
            <a:r>
              <a:rPr lang="en-US" altLang="zh-CN" dirty="0"/>
              <a:t>Delay = </a:t>
            </a:r>
            <a:r>
              <a:rPr lang="en-US" altLang="zh-CN" i="1" dirty="0" err="1"/>
              <a:t>base_delay</a:t>
            </a:r>
            <a:r>
              <a:rPr lang="en-US" altLang="zh-CN" i="1" dirty="0"/>
              <a:t> </a:t>
            </a:r>
            <a:r>
              <a:rPr lang="en-US" altLang="zh-CN" dirty="0"/>
              <a:t>+ </a:t>
            </a:r>
            <a:r>
              <a:rPr lang="en-US" altLang="zh-CN" dirty="0" err="1"/>
              <a:t>beacon_interval</a:t>
            </a:r>
            <a:r>
              <a:rPr lang="en-US" altLang="zh-CN" dirty="0"/>
              <a:t> + </a:t>
            </a:r>
            <a:r>
              <a:rPr lang="en-US" altLang="zh-CN" dirty="0" err="1"/>
              <a:t>clock_skew</a:t>
            </a:r>
            <a:endParaRPr lang="zh-CN" altLang="en-US" dirty="0"/>
          </a:p>
        </p:txBody>
      </p:sp>
      <p:sp>
        <p:nvSpPr>
          <p:cNvPr id="52" name="矩形 51">
            <a:extLst>
              <a:ext uri="{FF2B5EF4-FFF2-40B4-BE49-F238E27FC236}">
                <a16:creationId xmlns:a16="http://schemas.microsoft.com/office/drawing/2014/main" id="{6C1CB23C-AB31-4E25-9908-5C202BE2CC0B}"/>
              </a:ext>
            </a:extLst>
          </p:cNvPr>
          <p:cNvSpPr/>
          <p:nvPr/>
        </p:nvSpPr>
        <p:spPr>
          <a:xfrm>
            <a:off x="833422" y="1032553"/>
            <a:ext cx="4862124" cy="35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Programmable Switch</a:t>
            </a:r>
            <a:endParaRPr lang="zh-CN" altLang="en-US" sz="2000" dirty="0"/>
          </a:p>
        </p:txBody>
      </p:sp>
    </p:spTree>
    <p:extLst>
      <p:ext uri="{BB962C8B-B14F-4D97-AF65-F5344CB8AC3E}">
        <p14:creationId xmlns:p14="http://schemas.microsoft.com/office/powerpoint/2010/main" val="3094358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D7A610-C3C7-4CB7-A43A-FE1642EA4ECF}"/>
              </a:ext>
            </a:extLst>
          </p:cNvPr>
          <p:cNvSpPr>
            <a:spLocks noGrp="1"/>
          </p:cNvSpPr>
          <p:nvPr>
            <p:ph type="title"/>
          </p:nvPr>
        </p:nvSpPr>
        <p:spPr>
          <a:xfrm>
            <a:off x="833422" y="-79352"/>
            <a:ext cx="10515600" cy="1325563"/>
          </a:xfrm>
        </p:spPr>
        <p:txBody>
          <a:bodyPr>
            <a:normAutofit/>
          </a:bodyPr>
          <a:lstStyle/>
          <a:p>
            <a:r>
              <a:rPr lang="en-US" altLang="zh-CN" sz="3600" dirty="0"/>
              <a:t>1Pipe Implementation on Switches</a:t>
            </a:r>
            <a:endParaRPr lang="zh-CN" altLang="en-US" sz="3600" dirty="0"/>
          </a:p>
        </p:txBody>
      </p:sp>
      <p:grpSp>
        <p:nvGrpSpPr>
          <p:cNvPr id="23" name="组合 22">
            <a:extLst>
              <a:ext uri="{FF2B5EF4-FFF2-40B4-BE49-F238E27FC236}">
                <a16:creationId xmlns:a16="http://schemas.microsoft.com/office/drawing/2014/main" id="{45CC1AA9-C8F6-4D5E-982D-EC7D366C13E4}"/>
              </a:ext>
            </a:extLst>
          </p:cNvPr>
          <p:cNvGrpSpPr/>
          <p:nvPr/>
        </p:nvGrpSpPr>
        <p:grpSpPr>
          <a:xfrm>
            <a:off x="6916191" y="1572958"/>
            <a:ext cx="4894100" cy="4237079"/>
            <a:chOff x="6948756" y="-3301"/>
            <a:chExt cx="4938444" cy="5692238"/>
          </a:xfrm>
        </p:grpSpPr>
        <p:sp>
          <p:nvSpPr>
            <p:cNvPr id="4" name="矩形 3">
              <a:extLst>
                <a:ext uri="{FF2B5EF4-FFF2-40B4-BE49-F238E27FC236}">
                  <a16:creationId xmlns:a16="http://schemas.microsoft.com/office/drawing/2014/main" id="{8C749888-73BD-4C76-8434-F03C941D0009}"/>
                </a:ext>
              </a:extLst>
            </p:cNvPr>
            <p:cNvSpPr/>
            <p:nvPr/>
          </p:nvSpPr>
          <p:spPr>
            <a:xfrm>
              <a:off x="6996702" y="1779179"/>
              <a:ext cx="4890498" cy="196749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400" b="1" dirty="0"/>
                <a:t>Commodity Switch</a:t>
              </a:r>
              <a:endParaRPr lang="zh-CN" altLang="en-US" sz="1400" b="1" dirty="0"/>
            </a:p>
          </p:txBody>
        </p:sp>
        <p:sp>
          <p:nvSpPr>
            <p:cNvPr id="5" name="矩形 4">
              <a:extLst>
                <a:ext uri="{FF2B5EF4-FFF2-40B4-BE49-F238E27FC236}">
                  <a16:creationId xmlns:a16="http://schemas.microsoft.com/office/drawing/2014/main" id="{FBC70A28-BF6D-4F9E-9AE4-64A0DFB24EB1}"/>
                </a:ext>
              </a:extLst>
            </p:cNvPr>
            <p:cNvSpPr/>
            <p:nvPr/>
          </p:nvSpPr>
          <p:spPr>
            <a:xfrm>
              <a:off x="9373457" y="2206413"/>
              <a:ext cx="2411002" cy="14315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400" b="1" dirty="0"/>
                <a:t>Switch CPU</a:t>
              </a:r>
              <a:endParaRPr lang="zh-CN" altLang="en-US" sz="1400" b="1" dirty="0"/>
            </a:p>
          </p:txBody>
        </p:sp>
        <p:cxnSp>
          <p:nvCxnSpPr>
            <p:cNvPr id="6" name="直接箭头连接符 5">
              <a:extLst>
                <a:ext uri="{FF2B5EF4-FFF2-40B4-BE49-F238E27FC236}">
                  <a16:creationId xmlns:a16="http://schemas.microsoft.com/office/drawing/2014/main" id="{58A6FDE8-94EB-43D9-B596-8B93E0529D6F}"/>
                </a:ext>
              </a:extLst>
            </p:cNvPr>
            <p:cNvCxnSpPr>
              <a:cxnSpLocks/>
            </p:cNvCxnSpPr>
            <p:nvPr/>
          </p:nvCxnSpPr>
          <p:spPr>
            <a:xfrm flipV="1">
              <a:off x="8350320" y="3739823"/>
              <a:ext cx="0" cy="657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17F2FA69-8644-4798-9D8F-9D7586FF3DD2}"/>
                </a:ext>
              </a:extLst>
            </p:cNvPr>
            <p:cNvSpPr txBox="1"/>
            <p:nvPr/>
          </p:nvSpPr>
          <p:spPr>
            <a:xfrm>
              <a:off x="6948756" y="3864376"/>
              <a:ext cx="2424702" cy="409200"/>
            </a:xfrm>
            <a:prstGeom prst="rect">
              <a:avLst/>
            </a:prstGeom>
            <a:noFill/>
          </p:spPr>
          <p:txBody>
            <a:bodyPr wrap="square" rtlCol="0">
              <a:spAutoFit/>
            </a:bodyPr>
            <a:lstStyle/>
            <a:p>
              <a:r>
                <a:rPr lang="en-US" altLang="zh-CN" sz="1400" b="1" dirty="0"/>
                <a:t>Ingress link</a:t>
              </a:r>
              <a:endParaRPr lang="zh-CN" altLang="en-US" sz="1400" b="1" dirty="0"/>
            </a:p>
          </p:txBody>
        </p:sp>
        <p:sp>
          <p:nvSpPr>
            <p:cNvPr id="8" name="矩形 7">
              <a:extLst>
                <a:ext uri="{FF2B5EF4-FFF2-40B4-BE49-F238E27FC236}">
                  <a16:creationId xmlns:a16="http://schemas.microsoft.com/office/drawing/2014/main" id="{3F03CB37-3595-470B-A289-88F6FF1E7FC1}"/>
                </a:ext>
              </a:extLst>
            </p:cNvPr>
            <p:cNvSpPr/>
            <p:nvPr/>
          </p:nvSpPr>
          <p:spPr>
            <a:xfrm>
              <a:off x="6996702" y="-3301"/>
              <a:ext cx="2722648"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200</a:t>
              </a:r>
              <a:endParaRPr lang="zh-CN" altLang="en-US" sz="1400" b="1" dirty="0"/>
            </a:p>
          </p:txBody>
        </p:sp>
        <p:sp>
          <p:nvSpPr>
            <p:cNvPr id="9" name="矩形 8">
              <a:extLst>
                <a:ext uri="{FF2B5EF4-FFF2-40B4-BE49-F238E27FC236}">
                  <a16:creationId xmlns:a16="http://schemas.microsoft.com/office/drawing/2014/main" id="{ABAFD48D-2ED2-4D40-817E-F03E5BCE7103}"/>
                </a:ext>
              </a:extLst>
            </p:cNvPr>
            <p:cNvSpPr/>
            <p:nvPr/>
          </p:nvSpPr>
          <p:spPr>
            <a:xfrm>
              <a:off x="6996702" y="365578"/>
              <a:ext cx="2722648"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sp>
          <p:nvSpPr>
            <p:cNvPr id="10" name="文本框 9">
              <a:extLst>
                <a:ext uri="{FF2B5EF4-FFF2-40B4-BE49-F238E27FC236}">
                  <a16:creationId xmlns:a16="http://schemas.microsoft.com/office/drawing/2014/main" id="{845C5B90-C7F1-4E11-86F0-3ED2F2444F5F}"/>
                </a:ext>
              </a:extLst>
            </p:cNvPr>
            <p:cNvSpPr txBox="1"/>
            <p:nvPr/>
          </p:nvSpPr>
          <p:spPr>
            <a:xfrm>
              <a:off x="7066051" y="1325020"/>
              <a:ext cx="2424702" cy="409200"/>
            </a:xfrm>
            <a:prstGeom prst="rect">
              <a:avLst/>
            </a:prstGeom>
            <a:noFill/>
          </p:spPr>
          <p:txBody>
            <a:bodyPr wrap="square" rtlCol="0">
              <a:spAutoFit/>
            </a:bodyPr>
            <a:lstStyle/>
            <a:p>
              <a:r>
                <a:rPr lang="en-US" altLang="zh-CN" sz="1400" b="1" dirty="0"/>
                <a:t>Egress link</a:t>
              </a:r>
              <a:endParaRPr lang="zh-CN" altLang="en-US" sz="1400" b="1" dirty="0"/>
            </a:p>
          </p:txBody>
        </p:sp>
        <p:sp>
          <p:nvSpPr>
            <p:cNvPr id="11" name="矩形 10">
              <a:extLst>
                <a:ext uri="{FF2B5EF4-FFF2-40B4-BE49-F238E27FC236}">
                  <a16:creationId xmlns:a16="http://schemas.microsoft.com/office/drawing/2014/main" id="{006C859B-983D-4966-86F2-7B68FB007A97}"/>
                </a:ext>
              </a:extLst>
            </p:cNvPr>
            <p:cNvSpPr/>
            <p:nvPr/>
          </p:nvSpPr>
          <p:spPr>
            <a:xfrm>
              <a:off x="6996702" y="910288"/>
              <a:ext cx="2722648"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Beacon barrier 100</a:t>
              </a:r>
              <a:endParaRPr lang="zh-CN" altLang="en-US" sz="1400" b="1" dirty="0"/>
            </a:p>
          </p:txBody>
        </p:sp>
        <p:cxnSp>
          <p:nvCxnSpPr>
            <p:cNvPr id="12" name="直接箭头连接符 11">
              <a:extLst>
                <a:ext uri="{FF2B5EF4-FFF2-40B4-BE49-F238E27FC236}">
                  <a16:creationId xmlns:a16="http://schemas.microsoft.com/office/drawing/2014/main" id="{9F9D7995-BDEA-4FF1-90AC-6BDCA7830CC6}"/>
                </a:ext>
              </a:extLst>
            </p:cNvPr>
            <p:cNvCxnSpPr>
              <a:cxnSpLocks/>
              <a:endCxn id="11" idx="2"/>
            </p:cNvCxnSpPr>
            <p:nvPr/>
          </p:nvCxnSpPr>
          <p:spPr>
            <a:xfrm flipV="1">
              <a:off x="8358026" y="1278714"/>
              <a:ext cx="0" cy="5004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矩形 12">
              <a:extLst>
                <a:ext uri="{FF2B5EF4-FFF2-40B4-BE49-F238E27FC236}">
                  <a16:creationId xmlns:a16="http://schemas.microsoft.com/office/drawing/2014/main" id="{65E1FCA4-EBFA-4F56-9140-B34B90BF109C}"/>
                </a:ext>
              </a:extLst>
            </p:cNvPr>
            <p:cNvSpPr/>
            <p:nvPr/>
          </p:nvSpPr>
          <p:spPr>
            <a:xfrm>
              <a:off x="7193623" y="2206413"/>
              <a:ext cx="1575364" cy="14315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Packet Forwarding ASIC</a:t>
              </a:r>
              <a:endParaRPr lang="zh-CN" altLang="en-US" sz="1400" b="1" dirty="0"/>
            </a:p>
          </p:txBody>
        </p:sp>
        <p:sp>
          <p:nvSpPr>
            <p:cNvPr id="14" name="矩形 13">
              <a:extLst>
                <a:ext uri="{FF2B5EF4-FFF2-40B4-BE49-F238E27FC236}">
                  <a16:creationId xmlns:a16="http://schemas.microsoft.com/office/drawing/2014/main" id="{29097BED-D66A-442E-A311-C0AA27BC9C1E}"/>
                </a:ext>
              </a:extLst>
            </p:cNvPr>
            <p:cNvSpPr/>
            <p:nvPr/>
          </p:nvSpPr>
          <p:spPr>
            <a:xfrm>
              <a:off x="7000124" y="4406922"/>
              <a:ext cx="2722648"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200</a:t>
              </a:r>
              <a:endParaRPr lang="zh-CN" altLang="en-US" sz="1400" b="1" dirty="0"/>
            </a:p>
          </p:txBody>
        </p:sp>
        <p:sp>
          <p:nvSpPr>
            <p:cNvPr id="15" name="矩形 14">
              <a:extLst>
                <a:ext uri="{FF2B5EF4-FFF2-40B4-BE49-F238E27FC236}">
                  <a16:creationId xmlns:a16="http://schemas.microsoft.com/office/drawing/2014/main" id="{7A958EBA-F6F8-4520-B4F9-16DE6FE90AC1}"/>
                </a:ext>
              </a:extLst>
            </p:cNvPr>
            <p:cNvSpPr/>
            <p:nvPr/>
          </p:nvSpPr>
          <p:spPr>
            <a:xfrm>
              <a:off x="7000124" y="4775801"/>
              <a:ext cx="2722648"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sp>
          <p:nvSpPr>
            <p:cNvPr id="16" name="矩形 15">
              <a:extLst>
                <a:ext uri="{FF2B5EF4-FFF2-40B4-BE49-F238E27FC236}">
                  <a16:creationId xmlns:a16="http://schemas.microsoft.com/office/drawing/2014/main" id="{A92A3C14-1F56-4CEE-8AC2-3EF562F10749}"/>
                </a:ext>
              </a:extLst>
            </p:cNvPr>
            <p:cNvSpPr/>
            <p:nvPr/>
          </p:nvSpPr>
          <p:spPr>
            <a:xfrm>
              <a:off x="7000124" y="5320511"/>
              <a:ext cx="2722648"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Beacon barrier 200</a:t>
              </a:r>
              <a:endParaRPr lang="zh-CN" altLang="en-US" sz="1400" b="1" dirty="0"/>
            </a:p>
          </p:txBody>
        </p:sp>
        <p:sp>
          <p:nvSpPr>
            <p:cNvPr id="17" name="矩形 16">
              <a:extLst>
                <a:ext uri="{FF2B5EF4-FFF2-40B4-BE49-F238E27FC236}">
                  <a16:creationId xmlns:a16="http://schemas.microsoft.com/office/drawing/2014/main" id="{825C0329-60BD-4F00-80D2-8912247FC15B}"/>
                </a:ext>
              </a:extLst>
            </p:cNvPr>
            <p:cNvSpPr/>
            <p:nvPr/>
          </p:nvSpPr>
          <p:spPr>
            <a:xfrm>
              <a:off x="9510442" y="2635225"/>
              <a:ext cx="2137032"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Switch Barrier 100</a:t>
              </a:r>
              <a:endParaRPr lang="zh-CN" altLang="en-US" sz="1400" b="1" dirty="0"/>
            </a:p>
          </p:txBody>
        </p:sp>
        <p:cxnSp>
          <p:nvCxnSpPr>
            <p:cNvPr id="18" name="直接箭头连接符 17">
              <a:extLst>
                <a:ext uri="{FF2B5EF4-FFF2-40B4-BE49-F238E27FC236}">
                  <a16:creationId xmlns:a16="http://schemas.microsoft.com/office/drawing/2014/main" id="{F21EA9DF-969F-4E9A-B2D4-63765A256D14}"/>
                </a:ext>
              </a:extLst>
            </p:cNvPr>
            <p:cNvCxnSpPr>
              <a:cxnSpLocks/>
              <a:stCxn id="13" idx="3"/>
              <a:endCxn id="5" idx="1"/>
            </p:cNvCxnSpPr>
            <p:nvPr/>
          </p:nvCxnSpPr>
          <p:spPr>
            <a:xfrm>
              <a:off x="8768987" y="2922176"/>
              <a:ext cx="604470" cy="0"/>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9" name="任意多边形: 形状 18">
              <a:extLst>
                <a:ext uri="{FF2B5EF4-FFF2-40B4-BE49-F238E27FC236}">
                  <a16:creationId xmlns:a16="http://schemas.microsoft.com/office/drawing/2014/main" id="{B21A0120-AA77-424D-BB5A-C9469199766E}"/>
                </a:ext>
              </a:extLst>
            </p:cNvPr>
            <p:cNvSpPr/>
            <p:nvPr/>
          </p:nvSpPr>
          <p:spPr>
            <a:xfrm>
              <a:off x="8544367" y="3340852"/>
              <a:ext cx="820527" cy="1967497"/>
            </a:xfrm>
            <a:custGeom>
              <a:avLst/>
              <a:gdLst>
                <a:gd name="connsiteX0" fmla="*/ 75651 w 820527"/>
                <a:gd name="connsiteY0" fmla="*/ 2388741 h 2388741"/>
                <a:gd name="connsiteX1" fmla="*/ 70513 w 820527"/>
                <a:gd name="connsiteY1" fmla="*/ 369869 h 2388741"/>
                <a:gd name="connsiteX2" fmla="*/ 820527 w 820527"/>
                <a:gd name="connsiteY2" fmla="*/ 0 h 2388741"/>
              </a:gdLst>
              <a:ahLst/>
              <a:cxnLst>
                <a:cxn ang="0">
                  <a:pos x="connsiteX0" y="connsiteY0"/>
                </a:cxn>
                <a:cxn ang="0">
                  <a:pos x="connsiteX1" y="connsiteY1"/>
                </a:cxn>
                <a:cxn ang="0">
                  <a:pos x="connsiteX2" y="connsiteY2"/>
                </a:cxn>
              </a:cxnLst>
              <a:rect l="l" t="t" r="r" b="b"/>
              <a:pathLst>
                <a:path w="820527" h="2388741">
                  <a:moveTo>
                    <a:pt x="75651" y="2388741"/>
                  </a:moveTo>
                  <a:cubicBezTo>
                    <a:pt x="11009" y="1578366"/>
                    <a:pt x="-53633" y="767992"/>
                    <a:pt x="70513" y="369869"/>
                  </a:cubicBezTo>
                  <a:cubicBezTo>
                    <a:pt x="194659" y="-28255"/>
                    <a:pt x="614188" y="23117"/>
                    <a:pt x="820527" y="0"/>
                  </a:cubicBezTo>
                </a:path>
              </a:pathLst>
            </a:custGeom>
            <a:noFill/>
            <a:ln>
              <a:solidFill>
                <a:schemeClr val="tx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0" name="直接箭头连接符 19">
              <a:extLst>
                <a:ext uri="{FF2B5EF4-FFF2-40B4-BE49-F238E27FC236}">
                  <a16:creationId xmlns:a16="http://schemas.microsoft.com/office/drawing/2014/main" id="{7B62CFAB-6F17-45C2-8FCE-6A2F14A8F0E8}"/>
                </a:ext>
              </a:extLst>
            </p:cNvPr>
            <p:cNvCxnSpPr/>
            <p:nvPr/>
          </p:nvCxnSpPr>
          <p:spPr>
            <a:xfrm flipV="1">
              <a:off x="7808359" y="734910"/>
              <a:ext cx="0" cy="3662460"/>
            </a:xfrm>
            <a:prstGeom prst="straightConnector1">
              <a:avLst/>
            </a:prstGeom>
            <a:ln w="12700">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 name="任意多边形: 形状 20">
              <a:extLst>
                <a:ext uri="{FF2B5EF4-FFF2-40B4-BE49-F238E27FC236}">
                  <a16:creationId xmlns:a16="http://schemas.microsoft.com/office/drawing/2014/main" id="{7664CA01-73E4-4179-AED8-3ECCCE97444F}"/>
                </a:ext>
              </a:extLst>
            </p:cNvPr>
            <p:cNvSpPr/>
            <p:nvPr/>
          </p:nvSpPr>
          <p:spPr>
            <a:xfrm rot="5400000" flipH="1" flipV="1">
              <a:off x="8251635" y="1564822"/>
              <a:ext cx="1385614" cy="820527"/>
            </a:xfrm>
            <a:custGeom>
              <a:avLst/>
              <a:gdLst>
                <a:gd name="connsiteX0" fmla="*/ 75651 w 820527"/>
                <a:gd name="connsiteY0" fmla="*/ 2388741 h 2388741"/>
                <a:gd name="connsiteX1" fmla="*/ 70513 w 820527"/>
                <a:gd name="connsiteY1" fmla="*/ 369869 h 2388741"/>
                <a:gd name="connsiteX2" fmla="*/ 820527 w 820527"/>
                <a:gd name="connsiteY2" fmla="*/ 0 h 2388741"/>
              </a:gdLst>
              <a:ahLst/>
              <a:cxnLst>
                <a:cxn ang="0">
                  <a:pos x="connsiteX0" y="connsiteY0"/>
                </a:cxn>
                <a:cxn ang="0">
                  <a:pos x="connsiteX1" y="connsiteY1"/>
                </a:cxn>
                <a:cxn ang="0">
                  <a:pos x="connsiteX2" y="connsiteY2"/>
                </a:cxn>
              </a:cxnLst>
              <a:rect l="l" t="t" r="r" b="b"/>
              <a:pathLst>
                <a:path w="820527" h="2388741">
                  <a:moveTo>
                    <a:pt x="75651" y="2388741"/>
                  </a:moveTo>
                  <a:cubicBezTo>
                    <a:pt x="11009" y="1578366"/>
                    <a:pt x="-53633" y="767992"/>
                    <a:pt x="70513" y="369869"/>
                  </a:cubicBezTo>
                  <a:cubicBezTo>
                    <a:pt x="194659" y="-28255"/>
                    <a:pt x="614188" y="23117"/>
                    <a:pt x="820527" y="0"/>
                  </a:cubicBezTo>
                </a:path>
              </a:pathLst>
            </a:custGeom>
            <a:noFill/>
            <a:ln>
              <a:solidFill>
                <a:schemeClr val="tx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矩形 21">
              <a:extLst>
                <a:ext uri="{FF2B5EF4-FFF2-40B4-BE49-F238E27FC236}">
                  <a16:creationId xmlns:a16="http://schemas.microsoft.com/office/drawing/2014/main" id="{5C577DF2-AB24-4149-86DC-9C171319C3FA}"/>
                </a:ext>
              </a:extLst>
            </p:cNvPr>
            <p:cNvSpPr/>
            <p:nvPr/>
          </p:nvSpPr>
          <p:spPr>
            <a:xfrm>
              <a:off x="9510442" y="3111598"/>
              <a:ext cx="2137032" cy="3684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Link Barrier 200</a:t>
              </a:r>
              <a:endParaRPr lang="zh-CN" altLang="en-US" sz="1400" b="1" dirty="0"/>
            </a:p>
          </p:txBody>
        </p:sp>
      </p:grpSp>
      <p:grpSp>
        <p:nvGrpSpPr>
          <p:cNvPr id="48" name="组合 47">
            <a:extLst>
              <a:ext uri="{FF2B5EF4-FFF2-40B4-BE49-F238E27FC236}">
                <a16:creationId xmlns:a16="http://schemas.microsoft.com/office/drawing/2014/main" id="{7251B59F-5C06-4552-88F3-EB14F1CC79A6}"/>
              </a:ext>
            </a:extLst>
          </p:cNvPr>
          <p:cNvGrpSpPr/>
          <p:nvPr/>
        </p:nvGrpSpPr>
        <p:grpSpPr>
          <a:xfrm>
            <a:off x="833422" y="1572959"/>
            <a:ext cx="4868733" cy="4237078"/>
            <a:chOff x="1808252" y="356239"/>
            <a:chExt cx="5679898" cy="5405848"/>
          </a:xfrm>
        </p:grpSpPr>
        <p:sp>
          <p:nvSpPr>
            <p:cNvPr id="24" name="矩形 23">
              <a:extLst>
                <a:ext uri="{FF2B5EF4-FFF2-40B4-BE49-F238E27FC236}">
                  <a16:creationId xmlns:a16="http://schemas.microsoft.com/office/drawing/2014/main" id="{95788C4B-99CB-453B-9318-1D4FE61D3271}"/>
                </a:ext>
              </a:extLst>
            </p:cNvPr>
            <p:cNvSpPr/>
            <p:nvPr/>
          </p:nvSpPr>
          <p:spPr>
            <a:xfrm>
              <a:off x="1808252" y="2357923"/>
              <a:ext cx="5679893" cy="14315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1400" b="1" dirty="0"/>
                <a:t>Programmable Switch</a:t>
              </a:r>
              <a:endParaRPr lang="zh-CN" altLang="en-US" sz="1400" b="1" dirty="0"/>
            </a:p>
          </p:txBody>
        </p:sp>
        <p:sp>
          <p:nvSpPr>
            <p:cNvPr id="25" name="矩形 24">
              <a:extLst>
                <a:ext uri="{FF2B5EF4-FFF2-40B4-BE49-F238E27FC236}">
                  <a16:creationId xmlns:a16="http://schemas.microsoft.com/office/drawing/2014/main" id="{B97550BA-714A-4386-B0D0-B80B4CFA529F}"/>
                </a:ext>
              </a:extLst>
            </p:cNvPr>
            <p:cNvSpPr/>
            <p:nvPr/>
          </p:nvSpPr>
          <p:spPr>
            <a:xfrm>
              <a:off x="1808253"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100</a:t>
              </a:r>
              <a:endParaRPr lang="zh-CN" altLang="en-US" sz="1400" b="1" dirty="0"/>
            </a:p>
          </p:txBody>
        </p:sp>
        <p:sp>
          <p:nvSpPr>
            <p:cNvPr id="26" name="矩形 25">
              <a:extLst>
                <a:ext uri="{FF2B5EF4-FFF2-40B4-BE49-F238E27FC236}">
                  <a16:creationId xmlns:a16="http://schemas.microsoft.com/office/drawing/2014/main" id="{4CADFD70-5DED-4DA7-AC27-0C492A934F00}"/>
                </a:ext>
              </a:extLst>
            </p:cNvPr>
            <p:cNvSpPr/>
            <p:nvPr/>
          </p:nvSpPr>
          <p:spPr>
            <a:xfrm>
              <a:off x="3169579"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27" name="矩形 26">
              <a:extLst>
                <a:ext uri="{FF2B5EF4-FFF2-40B4-BE49-F238E27FC236}">
                  <a16:creationId xmlns:a16="http://schemas.microsoft.com/office/drawing/2014/main" id="{C137B9E2-9856-4855-9774-1CB65AFA0774}"/>
                </a:ext>
              </a:extLst>
            </p:cNvPr>
            <p:cNvSpPr/>
            <p:nvPr/>
          </p:nvSpPr>
          <p:spPr>
            <a:xfrm>
              <a:off x="1808253" y="5104541"/>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cxnSp>
          <p:nvCxnSpPr>
            <p:cNvPr id="28" name="直接箭头连接符 27">
              <a:extLst>
                <a:ext uri="{FF2B5EF4-FFF2-40B4-BE49-F238E27FC236}">
                  <a16:creationId xmlns:a16="http://schemas.microsoft.com/office/drawing/2014/main" id="{72DE0BFF-AB48-47A0-ADED-CB6393473385}"/>
                </a:ext>
              </a:extLst>
            </p:cNvPr>
            <p:cNvCxnSpPr>
              <a:cxnSpLocks/>
            </p:cNvCxnSpPr>
            <p:nvPr/>
          </p:nvCxnSpPr>
          <p:spPr>
            <a:xfrm flipV="1">
              <a:off x="3161871" y="3789447"/>
              <a:ext cx="0" cy="657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1714DB66-A85D-4E3F-9CBA-B9549EFFBB91}"/>
                </a:ext>
              </a:extLst>
            </p:cNvPr>
            <p:cNvSpPr txBox="1"/>
            <p:nvPr/>
          </p:nvSpPr>
          <p:spPr>
            <a:xfrm>
              <a:off x="1877603" y="3965955"/>
              <a:ext cx="2424701" cy="408655"/>
            </a:xfrm>
            <a:prstGeom prst="rect">
              <a:avLst/>
            </a:prstGeom>
            <a:noFill/>
          </p:spPr>
          <p:txBody>
            <a:bodyPr wrap="square" rtlCol="0">
              <a:spAutoFit/>
            </a:bodyPr>
            <a:lstStyle/>
            <a:p>
              <a:r>
                <a:rPr lang="en-US" altLang="zh-CN" sz="1400" b="1" dirty="0"/>
                <a:t>Ingress link</a:t>
              </a:r>
              <a:endParaRPr lang="zh-CN" altLang="en-US" sz="1400" b="1" dirty="0"/>
            </a:p>
          </p:txBody>
        </p:sp>
        <p:sp>
          <p:nvSpPr>
            <p:cNvPr id="30" name="矩形 29">
              <a:extLst>
                <a:ext uri="{FF2B5EF4-FFF2-40B4-BE49-F238E27FC236}">
                  <a16:creationId xmlns:a16="http://schemas.microsoft.com/office/drawing/2014/main" id="{037119D1-1FDE-4399-93A1-38473D4950A5}"/>
                </a:ext>
              </a:extLst>
            </p:cNvPr>
            <p:cNvSpPr/>
            <p:nvPr/>
          </p:nvSpPr>
          <p:spPr>
            <a:xfrm>
              <a:off x="2208948" y="3354511"/>
              <a:ext cx="1905852"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Link Barrier 100</a:t>
              </a:r>
              <a:endParaRPr lang="zh-CN" altLang="en-US" sz="1400" b="1" dirty="0"/>
            </a:p>
          </p:txBody>
        </p:sp>
        <p:sp>
          <p:nvSpPr>
            <p:cNvPr id="31" name="矩形 30">
              <a:extLst>
                <a:ext uri="{FF2B5EF4-FFF2-40B4-BE49-F238E27FC236}">
                  <a16:creationId xmlns:a16="http://schemas.microsoft.com/office/drawing/2014/main" id="{218CE285-BBBC-4086-AB10-F2F704A7CD0E}"/>
                </a:ext>
              </a:extLst>
            </p:cNvPr>
            <p:cNvSpPr/>
            <p:nvPr/>
          </p:nvSpPr>
          <p:spPr>
            <a:xfrm>
              <a:off x="1808253" y="358152"/>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100</a:t>
              </a:r>
              <a:endParaRPr lang="zh-CN" altLang="en-US" sz="1400" b="1" dirty="0"/>
            </a:p>
          </p:txBody>
        </p:sp>
        <p:sp>
          <p:nvSpPr>
            <p:cNvPr id="32" name="矩形 31">
              <a:extLst>
                <a:ext uri="{FF2B5EF4-FFF2-40B4-BE49-F238E27FC236}">
                  <a16:creationId xmlns:a16="http://schemas.microsoft.com/office/drawing/2014/main" id="{A250226F-74C7-4E32-9CA2-EFD50466A4DA}"/>
                </a:ext>
              </a:extLst>
            </p:cNvPr>
            <p:cNvSpPr/>
            <p:nvPr/>
          </p:nvSpPr>
          <p:spPr>
            <a:xfrm>
              <a:off x="3169579" y="358152"/>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33" name="矩形 32">
              <a:extLst>
                <a:ext uri="{FF2B5EF4-FFF2-40B4-BE49-F238E27FC236}">
                  <a16:creationId xmlns:a16="http://schemas.microsoft.com/office/drawing/2014/main" id="{4D125E6B-F9D8-4746-8E61-423CCF489137}"/>
                </a:ext>
              </a:extLst>
            </p:cNvPr>
            <p:cNvSpPr/>
            <p:nvPr/>
          </p:nvSpPr>
          <p:spPr>
            <a:xfrm>
              <a:off x="1808253" y="1015698"/>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A</a:t>
              </a:r>
              <a:endParaRPr lang="zh-CN" altLang="en-US" sz="1400" b="1" dirty="0"/>
            </a:p>
          </p:txBody>
        </p:sp>
        <p:sp>
          <p:nvSpPr>
            <p:cNvPr id="34" name="文本框 33">
              <a:extLst>
                <a:ext uri="{FF2B5EF4-FFF2-40B4-BE49-F238E27FC236}">
                  <a16:creationId xmlns:a16="http://schemas.microsoft.com/office/drawing/2014/main" id="{0D4DC7B4-DE93-4382-B947-E67F14C562C4}"/>
                </a:ext>
              </a:extLst>
            </p:cNvPr>
            <p:cNvSpPr txBox="1"/>
            <p:nvPr/>
          </p:nvSpPr>
          <p:spPr>
            <a:xfrm>
              <a:off x="1949520" y="1830918"/>
              <a:ext cx="2424701" cy="408655"/>
            </a:xfrm>
            <a:prstGeom prst="rect">
              <a:avLst/>
            </a:prstGeom>
            <a:noFill/>
          </p:spPr>
          <p:txBody>
            <a:bodyPr wrap="square" rtlCol="0">
              <a:spAutoFit/>
            </a:bodyPr>
            <a:lstStyle/>
            <a:p>
              <a:r>
                <a:rPr lang="en-US" altLang="zh-CN" sz="1400" b="1" dirty="0"/>
                <a:t>Egress link</a:t>
              </a:r>
              <a:endParaRPr lang="zh-CN" altLang="en-US" sz="1400" b="1" dirty="0"/>
            </a:p>
          </p:txBody>
        </p:sp>
        <p:cxnSp>
          <p:nvCxnSpPr>
            <p:cNvPr id="35" name="直接箭头连接符 34">
              <a:extLst>
                <a:ext uri="{FF2B5EF4-FFF2-40B4-BE49-F238E27FC236}">
                  <a16:creationId xmlns:a16="http://schemas.microsoft.com/office/drawing/2014/main" id="{EE9CA939-D76A-4E02-B678-3A610F33EC1B}"/>
                </a:ext>
              </a:extLst>
            </p:cNvPr>
            <p:cNvCxnSpPr>
              <a:cxnSpLocks/>
              <a:endCxn id="33" idx="2"/>
            </p:cNvCxnSpPr>
            <p:nvPr/>
          </p:nvCxnSpPr>
          <p:spPr>
            <a:xfrm flipV="1">
              <a:off x="3169577" y="1673244"/>
              <a:ext cx="0" cy="684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矩形 35">
              <a:extLst>
                <a:ext uri="{FF2B5EF4-FFF2-40B4-BE49-F238E27FC236}">
                  <a16:creationId xmlns:a16="http://schemas.microsoft.com/office/drawing/2014/main" id="{4037DAD0-0F84-41E5-B6FF-4C76CED976BF}"/>
                </a:ext>
              </a:extLst>
            </p:cNvPr>
            <p:cNvSpPr/>
            <p:nvPr/>
          </p:nvSpPr>
          <p:spPr>
            <a:xfrm>
              <a:off x="4765498"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300</a:t>
              </a:r>
              <a:endParaRPr lang="zh-CN" altLang="en-US" sz="1400" b="1" dirty="0"/>
            </a:p>
          </p:txBody>
        </p:sp>
        <p:sp>
          <p:nvSpPr>
            <p:cNvPr id="37" name="矩形 36">
              <a:extLst>
                <a:ext uri="{FF2B5EF4-FFF2-40B4-BE49-F238E27FC236}">
                  <a16:creationId xmlns:a16="http://schemas.microsoft.com/office/drawing/2014/main" id="{6DF7B0E3-B2E9-43B1-B207-014B475C0634}"/>
                </a:ext>
              </a:extLst>
            </p:cNvPr>
            <p:cNvSpPr/>
            <p:nvPr/>
          </p:nvSpPr>
          <p:spPr>
            <a:xfrm>
              <a:off x="6126824" y="4446995"/>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200</a:t>
              </a:r>
              <a:endParaRPr lang="zh-CN" altLang="en-US" sz="1400" b="1" dirty="0"/>
            </a:p>
          </p:txBody>
        </p:sp>
        <p:sp>
          <p:nvSpPr>
            <p:cNvPr id="38" name="矩形 37">
              <a:extLst>
                <a:ext uri="{FF2B5EF4-FFF2-40B4-BE49-F238E27FC236}">
                  <a16:creationId xmlns:a16="http://schemas.microsoft.com/office/drawing/2014/main" id="{0561DA61-DED0-4CF1-B46A-823111BC6B9E}"/>
                </a:ext>
              </a:extLst>
            </p:cNvPr>
            <p:cNvSpPr/>
            <p:nvPr/>
          </p:nvSpPr>
          <p:spPr>
            <a:xfrm>
              <a:off x="4765498" y="5104541"/>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B</a:t>
              </a:r>
              <a:endParaRPr lang="zh-CN" altLang="en-US" sz="1400" b="1" dirty="0"/>
            </a:p>
          </p:txBody>
        </p:sp>
        <p:cxnSp>
          <p:nvCxnSpPr>
            <p:cNvPr id="39" name="直接箭头连接符 38">
              <a:extLst>
                <a:ext uri="{FF2B5EF4-FFF2-40B4-BE49-F238E27FC236}">
                  <a16:creationId xmlns:a16="http://schemas.microsoft.com/office/drawing/2014/main" id="{0B8ED8DF-9DE5-407F-B241-789FA734F34C}"/>
                </a:ext>
              </a:extLst>
            </p:cNvPr>
            <p:cNvCxnSpPr>
              <a:cxnSpLocks/>
            </p:cNvCxnSpPr>
            <p:nvPr/>
          </p:nvCxnSpPr>
          <p:spPr>
            <a:xfrm flipV="1">
              <a:off x="6119116" y="3789447"/>
              <a:ext cx="0" cy="6575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B03F43FD-24D8-4B39-926A-C5983F3C2465}"/>
                </a:ext>
              </a:extLst>
            </p:cNvPr>
            <p:cNvSpPr txBox="1"/>
            <p:nvPr/>
          </p:nvSpPr>
          <p:spPr>
            <a:xfrm>
              <a:off x="4834849" y="3965955"/>
              <a:ext cx="2424701" cy="408655"/>
            </a:xfrm>
            <a:prstGeom prst="rect">
              <a:avLst/>
            </a:prstGeom>
            <a:noFill/>
          </p:spPr>
          <p:txBody>
            <a:bodyPr wrap="square" rtlCol="0">
              <a:spAutoFit/>
            </a:bodyPr>
            <a:lstStyle/>
            <a:p>
              <a:r>
                <a:rPr lang="en-US" altLang="zh-CN" sz="1400" b="1" dirty="0"/>
                <a:t>Ingress link</a:t>
              </a:r>
              <a:endParaRPr lang="zh-CN" altLang="en-US" sz="1400" b="1" dirty="0"/>
            </a:p>
          </p:txBody>
        </p:sp>
        <p:sp>
          <p:nvSpPr>
            <p:cNvPr id="41" name="矩形 40">
              <a:extLst>
                <a:ext uri="{FF2B5EF4-FFF2-40B4-BE49-F238E27FC236}">
                  <a16:creationId xmlns:a16="http://schemas.microsoft.com/office/drawing/2014/main" id="{346487BE-B9EA-4DB2-9B6E-6D8E5B884014}"/>
                </a:ext>
              </a:extLst>
            </p:cNvPr>
            <p:cNvSpPr/>
            <p:nvPr/>
          </p:nvSpPr>
          <p:spPr>
            <a:xfrm>
              <a:off x="5193593" y="3354510"/>
              <a:ext cx="1864754"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Link Barrier 200</a:t>
              </a:r>
              <a:endParaRPr lang="zh-CN" altLang="en-US" sz="1400" b="1" dirty="0"/>
            </a:p>
          </p:txBody>
        </p:sp>
        <p:sp>
          <p:nvSpPr>
            <p:cNvPr id="42" name="矩形 41">
              <a:extLst>
                <a:ext uri="{FF2B5EF4-FFF2-40B4-BE49-F238E27FC236}">
                  <a16:creationId xmlns:a16="http://schemas.microsoft.com/office/drawing/2014/main" id="{A79F3737-B98B-463A-A57B-6BA799142C42}"/>
                </a:ext>
              </a:extLst>
            </p:cNvPr>
            <p:cNvSpPr/>
            <p:nvPr/>
          </p:nvSpPr>
          <p:spPr>
            <a:xfrm>
              <a:off x="3436707" y="2761900"/>
              <a:ext cx="2537716" cy="4349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Switch Barrier 100</a:t>
              </a:r>
              <a:endParaRPr lang="zh-CN" altLang="en-US" sz="1400" b="1" dirty="0"/>
            </a:p>
          </p:txBody>
        </p:sp>
        <p:sp>
          <p:nvSpPr>
            <p:cNvPr id="43" name="矩形 42">
              <a:extLst>
                <a:ext uri="{FF2B5EF4-FFF2-40B4-BE49-F238E27FC236}">
                  <a16:creationId xmlns:a16="http://schemas.microsoft.com/office/drawing/2014/main" id="{04645C5A-F879-45CC-92FE-F285815A94D5}"/>
                </a:ext>
              </a:extLst>
            </p:cNvPr>
            <p:cNvSpPr/>
            <p:nvPr/>
          </p:nvSpPr>
          <p:spPr>
            <a:xfrm>
              <a:off x="4757792" y="356239"/>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Timestamp 300</a:t>
              </a:r>
              <a:endParaRPr lang="zh-CN" altLang="en-US" sz="1400" b="1" dirty="0"/>
            </a:p>
          </p:txBody>
        </p:sp>
        <p:sp>
          <p:nvSpPr>
            <p:cNvPr id="44" name="矩形 43">
              <a:extLst>
                <a:ext uri="{FF2B5EF4-FFF2-40B4-BE49-F238E27FC236}">
                  <a16:creationId xmlns:a16="http://schemas.microsoft.com/office/drawing/2014/main" id="{18908C27-C9A6-4EC5-A9AC-6851C5357B58}"/>
                </a:ext>
              </a:extLst>
            </p:cNvPr>
            <p:cNvSpPr/>
            <p:nvPr/>
          </p:nvSpPr>
          <p:spPr>
            <a:xfrm>
              <a:off x="6119118" y="356239"/>
              <a:ext cx="1361326"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Barrier 100</a:t>
              </a:r>
              <a:endParaRPr lang="zh-CN" altLang="en-US" sz="1400" b="1" dirty="0"/>
            </a:p>
          </p:txBody>
        </p:sp>
        <p:sp>
          <p:nvSpPr>
            <p:cNvPr id="45" name="矩形 44">
              <a:extLst>
                <a:ext uri="{FF2B5EF4-FFF2-40B4-BE49-F238E27FC236}">
                  <a16:creationId xmlns:a16="http://schemas.microsoft.com/office/drawing/2014/main" id="{E41EDF07-DC3B-4989-8D82-23A81CE27DCF}"/>
                </a:ext>
              </a:extLst>
            </p:cNvPr>
            <p:cNvSpPr/>
            <p:nvPr/>
          </p:nvSpPr>
          <p:spPr>
            <a:xfrm>
              <a:off x="4757792" y="1013785"/>
              <a:ext cx="2722648" cy="657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b="1" dirty="0"/>
                <a:t>Payload B</a:t>
              </a:r>
              <a:endParaRPr lang="zh-CN" altLang="en-US" sz="1400" b="1" dirty="0"/>
            </a:p>
          </p:txBody>
        </p:sp>
        <p:sp>
          <p:nvSpPr>
            <p:cNvPr id="46" name="文本框 45">
              <a:extLst>
                <a:ext uri="{FF2B5EF4-FFF2-40B4-BE49-F238E27FC236}">
                  <a16:creationId xmlns:a16="http://schemas.microsoft.com/office/drawing/2014/main" id="{77CE0694-18A7-4405-9016-68A629A6BF37}"/>
                </a:ext>
              </a:extLst>
            </p:cNvPr>
            <p:cNvSpPr txBox="1"/>
            <p:nvPr/>
          </p:nvSpPr>
          <p:spPr>
            <a:xfrm>
              <a:off x="4899059" y="1829004"/>
              <a:ext cx="2424701" cy="408655"/>
            </a:xfrm>
            <a:prstGeom prst="rect">
              <a:avLst/>
            </a:prstGeom>
            <a:noFill/>
          </p:spPr>
          <p:txBody>
            <a:bodyPr wrap="square" rtlCol="0">
              <a:spAutoFit/>
            </a:bodyPr>
            <a:lstStyle/>
            <a:p>
              <a:r>
                <a:rPr lang="en-US" altLang="zh-CN" sz="1400" b="1" dirty="0"/>
                <a:t>Egress link</a:t>
              </a:r>
              <a:endParaRPr lang="zh-CN" altLang="en-US" sz="1400" b="1" dirty="0"/>
            </a:p>
          </p:txBody>
        </p:sp>
        <p:cxnSp>
          <p:nvCxnSpPr>
            <p:cNvPr id="47" name="直接箭头连接符 46">
              <a:extLst>
                <a:ext uri="{FF2B5EF4-FFF2-40B4-BE49-F238E27FC236}">
                  <a16:creationId xmlns:a16="http://schemas.microsoft.com/office/drawing/2014/main" id="{11E4C24D-B25D-41E8-A880-932B303ADFAC}"/>
                </a:ext>
              </a:extLst>
            </p:cNvPr>
            <p:cNvCxnSpPr>
              <a:cxnSpLocks/>
              <a:endCxn id="45" idx="2"/>
            </p:cNvCxnSpPr>
            <p:nvPr/>
          </p:nvCxnSpPr>
          <p:spPr>
            <a:xfrm flipV="1">
              <a:off x="6119116" y="1671331"/>
              <a:ext cx="0" cy="684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51" name="文本框 50">
            <a:extLst>
              <a:ext uri="{FF2B5EF4-FFF2-40B4-BE49-F238E27FC236}">
                <a16:creationId xmlns:a16="http://schemas.microsoft.com/office/drawing/2014/main" id="{DF28E522-B042-4C0D-AFA6-2F55A3736DD8}"/>
              </a:ext>
            </a:extLst>
          </p:cNvPr>
          <p:cNvSpPr txBox="1"/>
          <p:nvPr/>
        </p:nvSpPr>
        <p:spPr>
          <a:xfrm>
            <a:off x="833422" y="5979560"/>
            <a:ext cx="4868729" cy="646331"/>
          </a:xfrm>
          <a:prstGeom prst="rect">
            <a:avLst/>
          </a:prstGeom>
          <a:noFill/>
        </p:spPr>
        <p:txBody>
          <a:bodyPr wrap="square" rtlCol="0">
            <a:spAutoFit/>
          </a:bodyPr>
          <a:lstStyle/>
          <a:p>
            <a:r>
              <a:rPr lang="en-US" altLang="zh-CN" dirty="0"/>
              <a:t>Delay = </a:t>
            </a:r>
            <a:r>
              <a:rPr lang="en-US" altLang="zh-CN" i="1" dirty="0" err="1"/>
              <a:t>base_delay</a:t>
            </a:r>
            <a:r>
              <a:rPr lang="en-US" altLang="zh-CN" i="1" dirty="0"/>
              <a:t> </a:t>
            </a:r>
            <a:r>
              <a:rPr lang="en-US" altLang="zh-CN" dirty="0"/>
              <a:t>+ </a:t>
            </a:r>
            <a:r>
              <a:rPr lang="en-US" altLang="zh-CN" dirty="0" err="1"/>
              <a:t>beacon_interval</a:t>
            </a:r>
            <a:r>
              <a:rPr lang="en-US" altLang="zh-CN" dirty="0"/>
              <a:t> + </a:t>
            </a:r>
            <a:r>
              <a:rPr lang="en-US" altLang="zh-CN" dirty="0" err="1"/>
              <a:t>clock_skew</a:t>
            </a:r>
            <a:endParaRPr lang="zh-CN" altLang="en-US" dirty="0"/>
          </a:p>
        </p:txBody>
      </p:sp>
      <p:sp>
        <p:nvSpPr>
          <p:cNvPr id="52" name="矩形 51">
            <a:extLst>
              <a:ext uri="{FF2B5EF4-FFF2-40B4-BE49-F238E27FC236}">
                <a16:creationId xmlns:a16="http://schemas.microsoft.com/office/drawing/2014/main" id="{6C1CB23C-AB31-4E25-9908-5C202BE2CC0B}"/>
              </a:ext>
            </a:extLst>
          </p:cNvPr>
          <p:cNvSpPr/>
          <p:nvPr/>
        </p:nvSpPr>
        <p:spPr>
          <a:xfrm>
            <a:off x="833422" y="1032553"/>
            <a:ext cx="4862124" cy="35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Programmable Switch</a:t>
            </a:r>
            <a:endParaRPr lang="zh-CN" altLang="en-US" sz="2000" dirty="0"/>
          </a:p>
        </p:txBody>
      </p:sp>
      <p:sp>
        <p:nvSpPr>
          <p:cNvPr id="53" name="矩形 52">
            <a:extLst>
              <a:ext uri="{FF2B5EF4-FFF2-40B4-BE49-F238E27FC236}">
                <a16:creationId xmlns:a16="http://schemas.microsoft.com/office/drawing/2014/main" id="{A2073E29-40B4-4CC6-B1B1-3782C1396483}"/>
              </a:ext>
            </a:extLst>
          </p:cNvPr>
          <p:cNvSpPr/>
          <p:nvPr/>
        </p:nvSpPr>
        <p:spPr>
          <a:xfrm>
            <a:off x="6963706" y="1032552"/>
            <a:ext cx="4862124" cy="35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Switch CPU</a:t>
            </a:r>
            <a:endParaRPr lang="zh-CN" altLang="en-US" sz="2000" dirty="0"/>
          </a:p>
        </p:txBody>
      </p:sp>
      <p:sp>
        <p:nvSpPr>
          <p:cNvPr id="54" name="文本框 53">
            <a:extLst>
              <a:ext uri="{FF2B5EF4-FFF2-40B4-BE49-F238E27FC236}">
                <a16:creationId xmlns:a16="http://schemas.microsoft.com/office/drawing/2014/main" id="{1D2BA03C-73EF-4899-8F33-BA151FC1B6A7}"/>
              </a:ext>
            </a:extLst>
          </p:cNvPr>
          <p:cNvSpPr txBox="1"/>
          <p:nvPr/>
        </p:nvSpPr>
        <p:spPr>
          <a:xfrm>
            <a:off x="6844373" y="5979559"/>
            <a:ext cx="5309955" cy="646331"/>
          </a:xfrm>
          <a:prstGeom prst="rect">
            <a:avLst/>
          </a:prstGeom>
          <a:noFill/>
        </p:spPr>
        <p:txBody>
          <a:bodyPr wrap="square" rtlCol="0">
            <a:spAutoFit/>
          </a:bodyPr>
          <a:lstStyle/>
          <a:p>
            <a:r>
              <a:rPr lang="en-US" altLang="zh-CN" dirty="0"/>
              <a:t>Delay = </a:t>
            </a:r>
            <a:r>
              <a:rPr lang="en-US" altLang="zh-CN" i="1" dirty="0" err="1"/>
              <a:t>base_delay</a:t>
            </a:r>
            <a:r>
              <a:rPr lang="en-US" altLang="zh-CN" i="1" dirty="0"/>
              <a:t> </a:t>
            </a:r>
            <a:r>
              <a:rPr lang="en-US" altLang="zh-CN" dirty="0"/>
              <a:t>+ </a:t>
            </a:r>
            <a:r>
              <a:rPr lang="en-US" altLang="zh-CN" dirty="0" err="1"/>
              <a:t>switch_processing_delay</a:t>
            </a:r>
            <a:r>
              <a:rPr lang="en-US" altLang="zh-CN" dirty="0"/>
              <a:t> * </a:t>
            </a:r>
            <a:r>
              <a:rPr lang="en-US" altLang="zh-CN" dirty="0" err="1"/>
              <a:t>number_of_hops</a:t>
            </a:r>
            <a:r>
              <a:rPr lang="en-US" altLang="zh-CN" dirty="0"/>
              <a:t> + </a:t>
            </a:r>
            <a:r>
              <a:rPr lang="en-US" altLang="zh-CN" dirty="0" err="1"/>
              <a:t>beacon_interval</a:t>
            </a:r>
            <a:r>
              <a:rPr lang="en-US" altLang="zh-CN" dirty="0"/>
              <a:t> + </a:t>
            </a:r>
            <a:r>
              <a:rPr lang="en-US" altLang="zh-CN" dirty="0" err="1"/>
              <a:t>clock_skew</a:t>
            </a:r>
            <a:endParaRPr lang="zh-CN" altLang="en-US" dirty="0"/>
          </a:p>
        </p:txBody>
      </p:sp>
    </p:spTree>
    <p:extLst>
      <p:ext uri="{BB962C8B-B14F-4D97-AF65-F5344CB8AC3E}">
        <p14:creationId xmlns:p14="http://schemas.microsoft.com/office/powerpoint/2010/main" val="53833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88501-59D2-4EA0-9024-4F9AA3E1201E}"/>
              </a:ext>
            </a:extLst>
          </p:cNvPr>
          <p:cNvSpPr>
            <a:spLocks noGrp="1"/>
          </p:cNvSpPr>
          <p:nvPr>
            <p:ph type="title"/>
          </p:nvPr>
        </p:nvSpPr>
        <p:spPr/>
        <p:txBody>
          <a:bodyPr/>
          <a:lstStyle/>
          <a:p>
            <a:r>
              <a:rPr lang="en-US" altLang="zh-CN" dirty="0"/>
              <a:t>Why Computing at Microsecond Scale?</a:t>
            </a:r>
            <a:endParaRPr lang="zh-CN" altLang="en-US" dirty="0"/>
          </a:p>
        </p:txBody>
      </p:sp>
      <p:sp>
        <p:nvSpPr>
          <p:cNvPr id="4" name="文本框 3">
            <a:extLst>
              <a:ext uri="{FF2B5EF4-FFF2-40B4-BE49-F238E27FC236}">
                <a16:creationId xmlns:a16="http://schemas.microsoft.com/office/drawing/2014/main" id="{E22C7B8B-0611-4437-9FC7-3A397D82F01B}"/>
              </a:ext>
            </a:extLst>
          </p:cNvPr>
          <p:cNvSpPr txBox="1"/>
          <p:nvPr/>
        </p:nvSpPr>
        <p:spPr>
          <a:xfrm>
            <a:off x="838200" y="2787537"/>
            <a:ext cx="4334838"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~10 millisecond perceptible latency</a:t>
            </a:r>
          </a:p>
        </p:txBody>
      </p:sp>
      <p:sp>
        <p:nvSpPr>
          <p:cNvPr id="5" name="矩形 4">
            <a:extLst>
              <a:ext uri="{FF2B5EF4-FFF2-40B4-BE49-F238E27FC236}">
                <a16:creationId xmlns:a16="http://schemas.microsoft.com/office/drawing/2014/main" id="{ED30A827-19EE-49F6-AFF9-363543E83FC9}"/>
              </a:ext>
            </a:extLst>
          </p:cNvPr>
          <p:cNvSpPr/>
          <p:nvPr/>
        </p:nvSpPr>
        <p:spPr>
          <a:xfrm>
            <a:off x="838200" y="1803115"/>
            <a:ext cx="4031749" cy="8270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400" dirty="0"/>
              <a:t>Apps perceived by humans</a:t>
            </a:r>
            <a:endParaRPr lang="zh-CN" altLang="en-US" sz="2400" dirty="0"/>
          </a:p>
        </p:txBody>
      </p:sp>
      <p:sp>
        <p:nvSpPr>
          <p:cNvPr id="6" name="矩形 5">
            <a:extLst>
              <a:ext uri="{FF2B5EF4-FFF2-40B4-BE49-F238E27FC236}">
                <a16:creationId xmlns:a16="http://schemas.microsoft.com/office/drawing/2014/main" id="{2463B247-4545-4EF8-916C-0D802AE4B318}"/>
              </a:ext>
            </a:extLst>
          </p:cNvPr>
          <p:cNvSpPr/>
          <p:nvPr/>
        </p:nvSpPr>
        <p:spPr>
          <a:xfrm>
            <a:off x="6096000" y="1803114"/>
            <a:ext cx="5257800" cy="8270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400" dirty="0"/>
              <a:t>Apps consumed by </a:t>
            </a:r>
            <a:br>
              <a:rPr lang="en-US" altLang="zh-CN" sz="2400" dirty="0"/>
            </a:br>
            <a:r>
              <a:rPr lang="en-US" altLang="zh-CN" sz="2400" dirty="0"/>
              <a:t>other computing systems</a:t>
            </a:r>
            <a:endParaRPr lang="zh-CN" altLang="en-US" sz="2400" dirty="0"/>
          </a:p>
        </p:txBody>
      </p:sp>
      <p:sp>
        <p:nvSpPr>
          <p:cNvPr id="7" name="箭头: 右 6">
            <a:extLst>
              <a:ext uri="{FF2B5EF4-FFF2-40B4-BE49-F238E27FC236}">
                <a16:creationId xmlns:a16="http://schemas.microsoft.com/office/drawing/2014/main" id="{22C498FF-1C25-45C9-9B30-CF44CE0BCF79}"/>
              </a:ext>
            </a:extLst>
          </p:cNvPr>
          <p:cNvSpPr/>
          <p:nvPr/>
        </p:nvSpPr>
        <p:spPr>
          <a:xfrm>
            <a:off x="5296327" y="3246632"/>
            <a:ext cx="397267" cy="69506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FDF0CA6-FBF9-4F88-94BC-00C780E05310}"/>
              </a:ext>
            </a:extLst>
          </p:cNvPr>
          <p:cNvSpPr txBox="1"/>
          <p:nvPr/>
        </p:nvSpPr>
        <p:spPr>
          <a:xfrm>
            <a:off x="6096000" y="2787537"/>
            <a:ext cx="5637088" cy="3416320"/>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High-frequency trading</a:t>
            </a:r>
          </a:p>
          <a:p>
            <a:pPr marL="285750" indent="-285750">
              <a:buFont typeface="Arial" panose="020B0604020202020204" pitchFamily="34" charset="0"/>
              <a:buChar char="•"/>
            </a:pPr>
            <a:r>
              <a:rPr lang="en-US" altLang="zh-CN" sz="2400" dirty="0"/>
              <a:t>Industrial robots &amp; IoT</a:t>
            </a:r>
          </a:p>
          <a:p>
            <a:pPr marL="285750" indent="-285750">
              <a:buFont typeface="Arial" panose="020B0604020202020204" pitchFamily="34" charset="0"/>
              <a:buChar char="•"/>
            </a:pPr>
            <a:r>
              <a:rPr lang="en-US" altLang="zh-CN" sz="2400" dirty="0"/>
              <a:t>Microservices, e.g., key-value stores. Each human perceptible request is composed of hundreds of microservice invocations.</a:t>
            </a:r>
          </a:p>
          <a:p>
            <a:pPr marL="285750" indent="-285750">
              <a:buFont typeface="Arial" panose="020B0604020202020204" pitchFamily="34" charset="0"/>
              <a:buChar char="•"/>
            </a:pPr>
            <a:r>
              <a:rPr lang="en-US" altLang="zh-CN" sz="2400" dirty="0"/>
              <a:t>HPC, AI and big data: many iterations of communication and computation in a distributed system.</a:t>
            </a:r>
          </a:p>
        </p:txBody>
      </p:sp>
      <p:pic>
        <p:nvPicPr>
          <p:cNvPr id="9" name="图片 8">
            <a:extLst>
              <a:ext uri="{FF2B5EF4-FFF2-40B4-BE49-F238E27FC236}">
                <a16:creationId xmlns:a16="http://schemas.microsoft.com/office/drawing/2014/main" id="{B8B23DFE-E444-4110-86BF-EEEEB95BECD7}"/>
              </a:ext>
            </a:extLst>
          </p:cNvPr>
          <p:cNvPicPr>
            <a:picLocks noChangeAspect="1"/>
          </p:cNvPicPr>
          <p:nvPr/>
        </p:nvPicPr>
        <p:blipFill>
          <a:blip r:embed="rId3"/>
          <a:stretch>
            <a:fillRect/>
          </a:stretch>
        </p:blipFill>
        <p:spPr>
          <a:xfrm>
            <a:off x="788422" y="3681039"/>
            <a:ext cx="3952480" cy="3140928"/>
          </a:xfrm>
          <a:prstGeom prst="rect">
            <a:avLst/>
          </a:prstGeom>
        </p:spPr>
      </p:pic>
    </p:spTree>
    <p:extLst>
      <p:ext uri="{BB962C8B-B14F-4D97-AF65-F5344CB8AC3E}">
        <p14:creationId xmlns:p14="http://schemas.microsoft.com/office/powerpoint/2010/main" val="3609807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8CDD4A4-C0E5-4B94-A824-FA31C29D61FC}"/>
              </a:ext>
            </a:extLst>
          </p:cNvPr>
          <p:cNvPicPr>
            <a:picLocks noGrp="1" noChangeAspect="1"/>
          </p:cNvPicPr>
          <p:nvPr>
            <p:ph idx="1"/>
          </p:nvPr>
        </p:nvPicPr>
        <p:blipFill>
          <a:blip r:embed="rId3"/>
          <a:stretch>
            <a:fillRect/>
          </a:stretch>
        </p:blipFill>
        <p:spPr>
          <a:xfrm>
            <a:off x="833422" y="1627727"/>
            <a:ext cx="4862124" cy="4579677"/>
          </a:xfrm>
        </p:spPr>
      </p:pic>
      <p:sp>
        <p:nvSpPr>
          <p:cNvPr id="6" name="矩形 5">
            <a:extLst>
              <a:ext uri="{FF2B5EF4-FFF2-40B4-BE49-F238E27FC236}">
                <a16:creationId xmlns:a16="http://schemas.microsoft.com/office/drawing/2014/main" id="{41121F29-63F7-414C-BAD5-46E0FB206710}"/>
              </a:ext>
            </a:extLst>
          </p:cNvPr>
          <p:cNvSpPr/>
          <p:nvPr/>
        </p:nvSpPr>
        <p:spPr>
          <a:xfrm>
            <a:off x="833422" y="1070209"/>
            <a:ext cx="4862124" cy="35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Delegate Switch Processing to a Host</a:t>
            </a:r>
            <a:endParaRPr lang="zh-CN" altLang="en-US" sz="2000" dirty="0"/>
          </a:p>
        </p:txBody>
      </p:sp>
      <p:sp>
        <p:nvSpPr>
          <p:cNvPr id="9" name="标题 1">
            <a:extLst>
              <a:ext uri="{FF2B5EF4-FFF2-40B4-BE49-F238E27FC236}">
                <a16:creationId xmlns:a16="http://schemas.microsoft.com/office/drawing/2014/main" id="{6590BBCA-EAE9-4FC2-8C80-1703176644EE}"/>
              </a:ext>
            </a:extLst>
          </p:cNvPr>
          <p:cNvSpPr txBox="1">
            <a:spLocks/>
          </p:cNvSpPr>
          <p:nvPr/>
        </p:nvSpPr>
        <p:spPr>
          <a:xfrm>
            <a:off x="833422" y="-793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t>1Pipe Implementation on Switches (cont’d)</a:t>
            </a:r>
            <a:endParaRPr lang="zh-CN" altLang="en-US" sz="3600" dirty="0"/>
          </a:p>
        </p:txBody>
      </p:sp>
      <p:sp>
        <p:nvSpPr>
          <p:cNvPr id="10" name="文本框 9">
            <a:extLst>
              <a:ext uri="{FF2B5EF4-FFF2-40B4-BE49-F238E27FC236}">
                <a16:creationId xmlns:a16="http://schemas.microsoft.com/office/drawing/2014/main" id="{6506A39D-C784-4737-B37B-A0F3A0068E3A}"/>
              </a:ext>
            </a:extLst>
          </p:cNvPr>
          <p:cNvSpPr txBox="1"/>
          <p:nvPr/>
        </p:nvSpPr>
        <p:spPr>
          <a:xfrm>
            <a:off x="5975638" y="5561073"/>
            <a:ext cx="5875602" cy="923330"/>
          </a:xfrm>
          <a:prstGeom prst="rect">
            <a:avLst/>
          </a:prstGeom>
          <a:noFill/>
        </p:spPr>
        <p:txBody>
          <a:bodyPr wrap="square" rtlCol="0">
            <a:spAutoFit/>
          </a:bodyPr>
          <a:lstStyle/>
          <a:p>
            <a:r>
              <a:rPr lang="en-US" altLang="zh-CN" dirty="0"/>
              <a:t>Delay = </a:t>
            </a:r>
            <a:r>
              <a:rPr lang="en-US" altLang="zh-CN" i="1" dirty="0" err="1"/>
              <a:t>base_delay</a:t>
            </a:r>
            <a:r>
              <a:rPr lang="en-US" altLang="zh-CN" i="1" dirty="0"/>
              <a:t> </a:t>
            </a:r>
            <a:r>
              <a:rPr lang="en-US" altLang="zh-CN" dirty="0"/>
              <a:t>+ </a:t>
            </a:r>
            <a:r>
              <a:rPr lang="en-US" altLang="zh-CN" dirty="0" err="1"/>
              <a:t>number_of_hops</a:t>
            </a:r>
            <a:r>
              <a:rPr lang="en-US" altLang="zh-CN" dirty="0"/>
              <a:t> * (</a:t>
            </a:r>
            <a:r>
              <a:rPr lang="en-US" altLang="zh-CN" dirty="0" err="1"/>
              <a:t>RTT_between_switch_and_host_representative</a:t>
            </a:r>
            <a:r>
              <a:rPr lang="en-US" altLang="zh-CN" dirty="0"/>
              <a:t> + </a:t>
            </a:r>
            <a:r>
              <a:rPr lang="en-US" altLang="zh-CN" dirty="0" err="1"/>
              <a:t>host_processing_delay</a:t>
            </a:r>
            <a:r>
              <a:rPr lang="en-US" altLang="zh-CN" dirty="0"/>
              <a:t>) + </a:t>
            </a:r>
            <a:r>
              <a:rPr lang="en-US" altLang="zh-CN" dirty="0" err="1"/>
              <a:t>beacon_interval</a:t>
            </a:r>
            <a:r>
              <a:rPr lang="en-US" altLang="zh-CN" dirty="0"/>
              <a:t> + </a:t>
            </a:r>
            <a:r>
              <a:rPr lang="en-US" altLang="zh-CN" dirty="0" err="1"/>
              <a:t>clock_skew</a:t>
            </a:r>
            <a:endParaRPr lang="zh-CN" altLang="en-US" dirty="0"/>
          </a:p>
        </p:txBody>
      </p:sp>
    </p:spTree>
    <p:extLst>
      <p:ext uri="{BB962C8B-B14F-4D97-AF65-F5344CB8AC3E}">
        <p14:creationId xmlns:p14="http://schemas.microsoft.com/office/powerpoint/2010/main" val="330001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dirty="0"/>
              <a:t>Implementation</a:t>
            </a:r>
          </a:p>
          <a:p>
            <a:pPr lvl="1"/>
            <a:r>
              <a:rPr lang="en-US" altLang="zh-CN" b="1" dirty="0">
                <a:solidFill>
                  <a:srgbClr val="FF0000"/>
                </a:solidFill>
              </a:rPr>
              <a:t>Evaluation</a:t>
            </a:r>
          </a:p>
          <a:p>
            <a:pPr lvl="1"/>
            <a:r>
              <a:rPr lang="en-US" altLang="zh-CN" dirty="0"/>
              <a:t>Case Study</a:t>
            </a:r>
          </a:p>
          <a:p>
            <a:pPr lvl="1"/>
            <a:r>
              <a:rPr lang="en-US" altLang="zh-CN" dirty="0"/>
              <a:t>Discussion</a:t>
            </a:r>
          </a:p>
          <a:p>
            <a:r>
              <a:rPr lang="en-US" altLang="zh-CN" dirty="0"/>
              <a:t>Open Questions</a:t>
            </a:r>
            <a:endParaRPr lang="zh-CN" altLang="en-US" dirty="0"/>
          </a:p>
        </p:txBody>
      </p:sp>
    </p:spTree>
    <p:extLst>
      <p:ext uri="{BB962C8B-B14F-4D97-AF65-F5344CB8AC3E}">
        <p14:creationId xmlns:p14="http://schemas.microsoft.com/office/powerpoint/2010/main" val="1376330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D568FE-F0D6-4285-92D7-11C165A837E0}"/>
              </a:ext>
            </a:extLst>
          </p:cNvPr>
          <p:cNvSpPr>
            <a:spLocks noGrp="1"/>
          </p:cNvSpPr>
          <p:nvPr>
            <p:ph type="title"/>
          </p:nvPr>
        </p:nvSpPr>
        <p:spPr/>
        <p:txBody>
          <a:bodyPr/>
          <a:lstStyle/>
          <a:p>
            <a:r>
              <a:rPr lang="en-US" altLang="zh-CN" dirty="0"/>
              <a:t>Testbed Setup</a:t>
            </a:r>
            <a:endParaRPr lang="zh-CN" altLang="en-US" dirty="0"/>
          </a:p>
        </p:txBody>
      </p:sp>
      <p:sp>
        <p:nvSpPr>
          <p:cNvPr id="3" name="内容占位符 2">
            <a:extLst>
              <a:ext uri="{FF2B5EF4-FFF2-40B4-BE49-F238E27FC236}">
                <a16:creationId xmlns:a16="http://schemas.microsoft.com/office/drawing/2014/main" id="{62EF3A41-5E23-4BE2-B08C-ACE1D6FDC666}"/>
              </a:ext>
            </a:extLst>
          </p:cNvPr>
          <p:cNvSpPr>
            <a:spLocks noGrp="1"/>
          </p:cNvSpPr>
          <p:nvPr>
            <p:ph idx="1"/>
          </p:nvPr>
        </p:nvSpPr>
        <p:spPr>
          <a:xfrm>
            <a:off x="838200" y="1825625"/>
            <a:ext cx="5590851" cy="4351338"/>
          </a:xfrm>
        </p:spPr>
        <p:txBody>
          <a:bodyPr>
            <a:normAutofit fontScale="92500" lnSpcReduction="20000"/>
          </a:bodyPr>
          <a:lstStyle/>
          <a:p>
            <a:r>
              <a:rPr lang="en-US" altLang="zh-CN" dirty="0"/>
              <a:t>3-layer fat-tree topology with 32 servers and 10 switches</a:t>
            </a:r>
          </a:p>
          <a:p>
            <a:pPr lvl="1"/>
            <a:r>
              <a:rPr lang="en-US" altLang="zh-CN" dirty="0"/>
              <a:t>Each rack has 8 servers</a:t>
            </a:r>
          </a:p>
          <a:p>
            <a:r>
              <a:rPr lang="en-US" altLang="zh-CN" dirty="0"/>
              <a:t>Number of processes: 2, 4, …, 512</a:t>
            </a:r>
          </a:p>
          <a:p>
            <a:pPr lvl="1"/>
            <a:r>
              <a:rPr lang="en-US" altLang="zh-CN" dirty="0"/>
              <a:t>2, 4, 8 processes: each process on a host in a same rack</a:t>
            </a:r>
          </a:p>
          <a:p>
            <a:pPr lvl="1"/>
            <a:r>
              <a:rPr lang="en-US" altLang="zh-CN" dirty="0"/>
              <a:t>16 processes: each process on a host in 2 racks</a:t>
            </a:r>
          </a:p>
          <a:p>
            <a:pPr lvl="1"/>
            <a:r>
              <a:rPr lang="en-US" altLang="zh-CN" dirty="0"/>
              <a:t>32 processes: each process on a host in 4 racks</a:t>
            </a:r>
          </a:p>
          <a:p>
            <a:pPr lvl="1"/>
            <a:r>
              <a:rPr lang="en-US" altLang="zh-CN" dirty="0"/>
              <a:t>64, 128, 256, 512 processes: multiple processes on each host</a:t>
            </a:r>
          </a:p>
          <a:p>
            <a:r>
              <a:rPr lang="en-US" altLang="zh-CN" dirty="0"/>
              <a:t>Traffic pattern: all-to-all, no locality</a:t>
            </a:r>
            <a:endParaRPr lang="zh-CN" altLang="en-US" dirty="0"/>
          </a:p>
        </p:txBody>
      </p:sp>
      <p:sp>
        <p:nvSpPr>
          <p:cNvPr id="5" name="矩形 4">
            <a:extLst>
              <a:ext uri="{FF2B5EF4-FFF2-40B4-BE49-F238E27FC236}">
                <a16:creationId xmlns:a16="http://schemas.microsoft.com/office/drawing/2014/main" id="{6A060754-E2E2-426E-ADF8-0DB196F5789E}"/>
              </a:ext>
            </a:extLst>
          </p:cNvPr>
          <p:cNvSpPr/>
          <p:nvPr/>
        </p:nvSpPr>
        <p:spPr>
          <a:xfrm>
            <a:off x="6777517" y="4492136"/>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9F13476E-516E-44C7-B35F-5010A1D2FA7F}"/>
              </a:ext>
            </a:extLst>
          </p:cNvPr>
          <p:cNvSpPr/>
          <p:nvPr/>
        </p:nvSpPr>
        <p:spPr>
          <a:xfrm>
            <a:off x="7381980" y="4492136"/>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28E25511-942D-4250-A22E-A5CB09AE5C80}"/>
              </a:ext>
            </a:extLst>
          </p:cNvPr>
          <p:cNvSpPr/>
          <p:nvPr/>
        </p:nvSpPr>
        <p:spPr>
          <a:xfrm>
            <a:off x="7979593" y="4492135"/>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CFC307A1-0056-497F-A1F1-2EB13BCA7DA2}"/>
              </a:ext>
            </a:extLst>
          </p:cNvPr>
          <p:cNvSpPr/>
          <p:nvPr/>
        </p:nvSpPr>
        <p:spPr>
          <a:xfrm>
            <a:off x="8577206" y="4492134"/>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038F8C32-502C-49D8-AB5F-DA7A91468338}"/>
              </a:ext>
            </a:extLst>
          </p:cNvPr>
          <p:cNvSpPr/>
          <p:nvPr/>
        </p:nvSpPr>
        <p:spPr>
          <a:xfrm>
            <a:off x="6926491" y="3606847"/>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CF6172A-809D-4465-9369-5B4D3BAA0527}"/>
              </a:ext>
            </a:extLst>
          </p:cNvPr>
          <p:cNvSpPr/>
          <p:nvPr/>
        </p:nvSpPr>
        <p:spPr>
          <a:xfrm>
            <a:off x="8118293" y="3606847"/>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98320CC-B90B-490B-9FBB-0C0616F79F17}"/>
              </a:ext>
            </a:extLst>
          </p:cNvPr>
          <p:cNvSpPr/>
          <p:nvPr/>
        </p:nvSpPr>
        <p:spPr>
          <a:xfrm>
            <a:off x="6929914" y="2770092"/>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43E16F5-94F2-4315-A217-A92057D71A3F}"/>
              </a:ext>
            </a:extLst>
          </p:cNvPr>
          <p:cNvSpPr/>
          <p:nvPr/>
        </p:nvSpPr>
        <p:spPr>
          <a:xfrm>
            <a:off x="8118293" y="2770092"/>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048DCE0C-E4EB-45D9-AEE9-7F51E1417DA9}"/>
              </a:ext>
            </a:extLst>
          </p:cNvPr>
          <p:cNvSpPr/>
          <p:nvPr/>
        </p:nvSpPr>
        <p:spPr>
          <a:xfrm>
            <a:off x="7520680" y="1825627"/>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86A49CDE-783C-41B7-B61C-D040C19FDA24}"/>
              </a:ext>
            </a:extLst>
          </p:cNvPr>
          <p:cNvCxnSpPr>
            <a:stCxn id="5" idx="0"/>
            <a:endCxn id="13" idx="2"/>
          </p:cNvCxnSpPr>
          <p:nvPr/>
        </p:nvCxnSpPr>
        <p:spPr>
          <a:xfrm flipV="1">
            <a:off x="6972726" y="4009251"/>
            <a:ext cx="280826" cy="482885"/>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FFCEB8D8-ECA0-491D-9AA4-A439D9C9A60C}"/>
              </a:ext>
            </a:extLst>
          </p:cNvPr>
          <p:cNvCxnSpPr>
            <a:cxnSpLocks/>
            <a:stCxn id="6" idx="0"/>
            <a:endCxn id="13" idx="2"/>
          </p:cNvCxnSpPr>
          <p:nvPr/>
        </p:nvCxnSpPr>
        <p:spPr>
          <a:xfrm flipH="1" flipV="1">
            <a:off x="7253552" y="4009251"/>
            <a:ext cx="323637" cy="482885"/>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19229A43-7B18-4560-B46F-D6250091F62A}"/>
              </a:ext>
            </a:extLst>
          </p:cNvPr>
          <p:cNvCxnSpPr>
            <a:cxnSpLocks/>
            <a:stCxn id="7" idx="0"/>
            <a:endCxn id="14" idx="2"/>
          </p:cNvCxnSpPr>
          <p:nvPr/>
        </p:nvCxnSpPr>
        <p:spPr>
          <a:xfrm flipV="1">
            <a:off x="8174802" y="4009251"/>
            <a:ext cx="270552" cy="482884"/>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D018AD14-0044-46B9-A1CE-24B885F27CD9}"/>
              </a:ext>
            </a:extLst>
          </p:cNvPr>
          <p:cNvCxnSpPr>
            <a:cxnSpLocks/>
            <a:stCxn id="8" idx="0"/>
            <a:endCxn id="14" idx="2"/>
          </p:cNvCxnSpPr>
          <p:nvPr/>
        </p:nvCxnSpPr>
        <p:spPr>
          <a:xfrm flipH="1" flipV="1">
            <a:off x="8445354" y="4009251"/>
            <a:ext cx="327061" cy="482883"/>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A6E1ECB-DB8A-4173-812B-618D33F120DC}"/>
              </a:ext>
            </a:extLst>
          </p:cNvPr>
          <p:cNvCxnSpPr>
            <a:cxnSpLocks/>
            <a:stCxn id="13" idx="0"/>
            <a:endCxn id="17" idx="2"/>
          </p:cNvCxnSpPr>
          <p:nvPr/>
        </p:nvCxnSpPr>
        <p:spPr>
          <a:xfrm flipV="1">
            <a:off x="7253552" y="3172496"/>
            <a:ext cx="3423"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91303558-09EB-4EFA-A87F-C408307E09BA}"/>
              </a:ext>
            </a:extLst>
          </p:cNvPr>
          <p:cNvCxnSpPr>
            <a:cxnSpLocks/>
            <a:stCxn id="13" idx="0"/>
            <a:endCxn id="18" idx="2"/>
          </p:cNvCxnSpPr>
          <p:nvPr/>
        </p:nvCxnSpPr>
        <p:spPr>
          <a:xfrm flipV="1">
            <a:off x="7253552" y="3172496"/>
            <a:ext cx="1191802"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14A4161C-B98A-4479-B563-D3075BB2E899}"/>
              </a:ext>
            </a:extLst>
          </p:cNvPr>
          <p:cNvCxnSpPr>
            <a:cxnSpLocks/>
            <a:stCxn id="17" idx="2"/>
            <a:endCxn id="14" idx="0"/>
          </p:cNvCxnSpPr>
          <p:nvPr/>
        </p:nvCxnSpPr>
        <p:spPr>
          <a:xfrm>
            <a:off x="7256975" y="3172496"/>
            <a:ext cx="1188379"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直接连接符 41">
            <a:extLst>
              <a:ext uri="{FF2B5EF4-FFF2-40B4-BE49-F238E27FC236}">
                <a16:creationId xmlns:a16="http://schemas.microsoft.com/office/drawing/2014/main" id="{8080E6D4-5386-46F6-8AC0-8F4929FEC413}"/>
              </a:ext>
            </a:extLst>
          </p:cNvPr>
          <p:cNvCxnSpPr>
            <a:cxnSpLocks/>
            <a:stCxn id="14" idx="0"/>
            <a:endCxn id="18" idx="2"/>
          </p:cNvCxnSpPr>
          <p:nvPr/>
        </p:nvCxnSpPr>
        <p:spPr>
          <a:xfrm flipV="1">
            <a:off x="8445354" y="3172496"/>
            <a:ext cx="0"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CF5CE35E-FA91-4B65-A80D-7A9BCDEC7A6C}"/>
              </a:ext>
            </a:extLst>
          </p:cNvPr>
          <p:cNvCxnSpPr>
            <a:cxnSpLocks/>
            <a:stCxn id="17" idx="0"/>
            <a:endCxn id="21" idx="2"/>
          </p:cNvCxnSpPr>
          <p:nvPr/>
        </p:nvCxnSpPr>
        <p:spPr>
          <a:xfrm flipV="1">
            <a:off x="7256975" y="2228031"/>
            <a:ext cx="590766" cy="542061"/>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3530B172-F531-45D0-AE8C-F34C4E26FABB}"/>
              </a:ext>
            </a:extLst>
          </p:cNvPr>
          <p:cNvCxnSpPr>
            <a:cxnSpLocks/>
            <a:stCxn id="21" idx="2"/>
            <a:endCxn id="18" idx="0"/>
          </p:cNvCxnSpPr>
          <p:nvPr/>
        </p:nvCxnSpPr>
        <p:spPr>
          <a:xfrm>
            <a:off x="7847741" y="2228031"/>
            <a:ext cx="597613" cy="542061"/>
          </a:xfrm>
          <a:prstGeom prst="line">
            <a:avLst/>
          </a:prstGeom>
          <a:ln w="19050"/>
        </p:spPr>
        <p:style>
          <a:lnRef idx="1">
            <a:schemeClr val="dk1"/>
          </a:lnRef>
          <a:fillRef idx="0">
            <a:schemeClr val="dk1"/>
          </a:fillRef>
          <a:effectRef idx="0">
            <a:schemeClr val="dk1"/>
          </a:effectRef>
          <a:fontRef idx="minor">
            <a:schemeClr val="tx1"/>
          </a:fontRef>
        </p:style>
      </p:cxnSp>
      <p:sp>
        <p:nvSpPr>
          <p:cNvPr id="70" name="矩形 69">
            <a:extLst>
              <a:ext uri="{FF2B5EF4-FFF2-40B4-BE49-F238E27FC236}">
                <a16:creationId xmlns:a16="http://schemas.microsoft.com/office/drawing/2014/main" id="{57D62E11-A250-404B-B3EF-BB5C26F27A51}"/>
              </a:ext>
            </a:extLst>
          </p:cNvPr>
          <p:cNvSpPr/>
          <p:nvPr/>
        </p:nvSpPr>
        <p:spPr>
          <a:xfrm>
            <a:off x="9163693" y="4492134"/>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43A4EE34-E002-476D-9483-B1F6FEC5516D}"/>
              </a:ext>
            </a:extLst>
          </p:cNvPr>
          <p:cNvSpPr/>
          <p:nvPr/>
        </p:nvSpPr>
        <p:spPr>
          <a:xfrm>
            <a:off x="9768156" y="4492134"/>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3C08D31E-3F4A-4DD2-BA53-6B4C0868535C}"/>
              </a:ext>
            </a:extLst>
          </p:cNvPr>
          <p:cNvSpPr/>
          <p:nvPr/>
        </p:nvSpPr>
        <p:spPr>
          <a:xfrm>
            <a:off x="10365769" y="4492133"/>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7C35D1CD-8C21-4E50-9B0C-105CBED690E2}"/>
              </a:ext>
            </a:extLst>
          </p:cNvPr>
          <p:cNvSpPr/>
          <p:nvPr/>
        </p:nvSpPr>
        <p:spPr>
          <a:xfrm>
            <a:off x="10963382" y="4492132"/>
            <a:ext cx="390418" cy="488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6441BF96-D213-41BC-920D-9846304AD329}"/>
              </a:ext>
            </a:extLst>
          </p:cNvPr>
          <p:cNvSpPr/>
          <p:nvPr/>
        </p:nvSpPr>
        <p:spPr>
          <a:xfrm>
            <a:off x="9312667" y="3606845"/>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D51BC70D-6B45-4A24-A282-A6F7EE44DE0C}"/>
              </a:ext>
            </a:extLst>
          </p:cNvPr>
          <p:cNvSpPr/>
          <p:nvPr/>
        </p:nvSpPr>
        <p:spPr>
          <a:xfrm>
            <a:off x="10504469" y="3606845"/>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9B5CCB60-6E34-4F91-BF30-E34DF7C449AB}"/>
              </a:ext>
            </a:extLst>
          </p:cNvPr>
          <p:cNvSpPr/>
          <p:nvPr/>
        </p:nvSpPr>
        <p:spPr>
          <a:xfrm>
            <a:off x="9316090" y="2770090"/>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7B9D5A08-5814-4164-9211-3D5060E8971A}"/>
              </a:ext>
            </a:extLst>
          </p:cNvPr>
          <p:cNvSpPr/>
          <p:nvPr/>
        </p:nvSpPr>
        <p:spPr>
          <a:xfrm>
            <a:off x="10504469" y="2770090"/>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30AB4E37-3C54-4F2D-9033-E05AE8CAA220}"/>
              </a:ext>
            </a:extLst>
          </p:cNvPr>
          <p:cNvSpPr/>
          <p:nvPr/>
        </p:nvSpPr>
        <p:spPr>
          <a:xfrm>
            <a:off x="9906856" y="1825625"/>
            <a:ext cx="654122" cy="4024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79" name="直接连接符 78">
            <a:extLst>
              <a:ext uri="{FF2B5EF4-FFF2-40B4-BE49-F238E27FC236}">
                <a16:creationId xmlns:a16="http://schemas.microsoft.com/office/drawing/2014/main" id="{3855C2FA-82EC-4A55-ABB6-7BABAC274839}"/>
              </a:ext>
            </a:extLst>
          </p:cNvPr>
          <p:cNvCxnSpPr>
            <a:stCxn id="70" idx="0"/>
            <a:endCxn id="74" idx="2"/>
          </p:cNvCxnSpPr>
          <p:nvPr/>
        </p:nvCxnSpPr>
        <p:spPr>
          <a:xfrm flipV="1">
            <a:off x="9358902" y="4009249"/>
            <a:ext cx="280826" cy="482885"/>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B2AC2BDC-2F9B-41E0-8E1E-F3236DBF7DB0}"/>
              </a:ext>
            </a:extLst>
          </p:cNvPr>
          <p:cNvCxnSpPr>
            <a:cxnSpLocks/>
            <a:stCxn id="71" idx="0"/>
            <a:endCxn id="74" idx="2"/>
          </p:cNvCxnSpPr>
          <p:nvPr/>
        </p:nvCxnSpPr>
        <p:spPr>
          <a:xfrm flipH="1" flipV="1">
            <a:off x="9639728" y="4009249"/>
            <a:ext cx="323637" cy="482885"/>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BDDBDF2B-C5B1-4E07-86A0-C68B17FA0B49}"/>
              </a:ext>
            </a:extLst>
          </p:cNvPr>
          <p:cNvCxnSpPr>
            <a:cxnSpLocks/>
            <a:stCxn id="72" idx="0"/>
            <a:endCxn id="75" idx="2"/>
          </p:cNvCxnSpPr>
          <p:nvPr/>
        </p:nvCxnSpPr>
        <p:spPr>
          <a:xfrm flipV="1">
            <a:off x="10560978" y="4009249"/>
            <a:ext cx="270552" cy="482884"/>
          </a:xfrm>
          <a:prstGeom prst="line">
            <a:avLst/>
          </a:prstGeom>
          <a:ln w="19050"/>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ECD4D951-9027-475A-A0A7-3CB510E88C02}"/>
              </a:ext>
            </a:extLst>
          </p:cNvPr>
          <p:cNvCxnSpPr>
            <a:cxnSpLocks/>
            <a:stCxn id="73" idx="0"/>
            <a:endCxn id="75" idx="2"/>
          </p:cNvCxnSpPr>
          <p:nvPr/>
        </p:nvCxnSpPr>
        <p:spPr>
          <a:xfrm flipH="1" flipV="1">
            <a:off x="10831530" y="4009249"/>
            <a:ext cx="327061" cy="482883"/>
          </a:xfrm>
          <a:prstGeom prst="line">
            <a:avLst/>
          </a:prstGeom>
          <a:ln w="19050"/>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151A2410-FCD2-49AF-B625-08F2AEE24DF8}"/>
              </a:ext>
            </a:extLst>
          </p:cNvPr>
          <p:cNvCxnSpPr>
            <a:cxnSpLocks/>
            <a:stCxn id="74" idx="0"/>
            <a:endCxn id="76" idx="2"/>
          </p:cNvCxnSpPr>
          <p:nvPr/>
        </p:nvCxnSpPr>
        <p:spPr>
          <a:xfrm flipV="1">
            <a:off x="9639728" y="3172494"/>
            <a:ext cx="3423"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4912854D-5C0A-41EE-82CE-666881A2BBDA}"/>
              </a:ext>
            </a:extLst>
          </p:cNvPr>
          <p:cNvCxnSpPr>
            <a:cxnSpLocks/>
            <a:stCxn id="74" idx="0"/>
            <a:endCxn id="77" idx="2"/>
          </p:cNvCxnSpPr>
          <p:nvPr/>
        </p:nvCxnSpPr>
        <p:spPr>
          <a:xfrm flipV="1">
            <a:off x="9639728" y="3172494"/>
            <a:ext cx="1191802"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3CEB3B5C-B76F-47E0-9B8E-4CA7D73A801A}"/>
              </a:ext>
            </a:extLst>
          </p:cNvPr>
          <p:cNvCxnSpPr>
            <a:cxnSpLocks/>
            <a:stCxn id="76" idx="2"/>
            <a:endCxn id="75" idx="0"/>
          </p:cNvCxnSpPr>
          <p:nvPr/>
        </p:nvCxnSpPr>
        <p:spPr>
          <a:xfrm>
            <a:off x="9643151" y="3172494"/>
            <a:ext cx="1188379"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3C488BD1-BD31-4652-8CAD-9986BB61375C}"/>
              </a:ext>
            </a:extLst>
          </p:cNvPr>
          <p:cNvCxnSpPr>
            <a:cxnSpLocks/>
            <a:stCxn id="75" idx="0"/>
            <a:endCxn id="77" idx="2"/>
          </p:cNvCxnSpPr>
          <p:nvPr/>
        </p:nvCxnSpPr>
        <p:spPr>
          <a:xfrm flipV="1">
            <a:off x="10831530" y="3172494"/>
            <a:ext cx="0" cy="434351"/>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直接连接符 86">
            <a:extLst>
              <a:ext uri="{FF2B5EF4-FFF2-40B4-BE49-F238E27FC236}">
                <a16:creationId xmlns:a16="http://schemas.microsoft.com/office/drawing/2014/main" id="{9C62774D-3F06-4C68-89AD-DB8895E4DE32}"/>
              </a:ext>
            </a:extLst>
          </p:cNvPr>
          <p:cNvCxnSpPr>
            <a:cxnSpLocks/>
            <a:stCxn id="76" idx="0"/>
            <a:endCxn id="78" idx="2"/>
          </p:cNvCxnSpPr>
          <p:nvPr/>
        </p:nvCxnSpPr>
        <p:spPr>
          <a:xfrm flipV="1">
            <a:off x="9643151" y="2228029"/>
            <a:ext cx="590766" cy="542061"/>
          </a:xfrm>
          <a:prstGeom prst="line">
            <a:avLst/>
          </a:prstGeom>
          <a:ln w="19050"/>
        </p:spPr>
        <p:style>
          <a:lnRef idx="1">
            <a:schemeClr val="dk1"/>
          </a:lnRef>
          <a:fillRef idx="0">
            <a:schemeClr val="dk1"/>
          </a:fillRef>
          <a:effectRef idx="0">
            <a:schemeClr val="dk1"/>
          </a:effectRef>
          <a:fontRef idx="minor">
            <a:schemeClr val="tx1"/>
          </a:fontRef>
        </p:style>
      </p:cxnSp>
      <p:cxnSp>
        <p:nvCxnSpPr>
          <p:cNvPr id="88" name="直接连接符 87">
            <a:extLst>
              <a:ext uri="{FF2B5EF4-FFF2-40B4-BE49-F238E27FC236}">
                <a16:creationId xmlns:a16="http://schemas.microsoft.com/office/drawing/2014/main" id="{6FC02799-8BA6-4F9F-B7F2-7F70DD920F11}"/>
              </a:ext>
            </a:extLst>
          </p:cNvPr>
          <p:cNvCxnSpPr>
            <a:cxnSpLocks/>
            <a:stCxn id="78" idx="2"/>
            <a:endCxn id="77" idx="0"/>
          </p:cNvCxnSpPr>
          <p:nvPr/>
        </p:nvCxnSpPr>
        <p:spPr>
          <a:xfrm>
            <a:off x="10233917" y="2228029"/>
            <a:ext cx="597613" cy="542061"/>
          </a:xfrm>
          <a:prstGeom prst="line">
            <a:avLst/>
          </a:prstGeom>
          <a:ln w="19050"/>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id="{36E8E59A-3F3C-44ED-B148-13056713559A}"/>
              </a:ext>
            </a:extLst>
          </p:cNvPr>
          <p:cNvCxnSpPr>
            <a:cxnSpLocks/>
            <a:stCxn id="17" idx="0"/>
            <a:endCxn id="78" idx="2"/>
          </p:cNvCxnSpPr>
          <p:nvPr/>
        </p:nvCxnSpPr>
        <p:spPr>
          <a:xfrm flipV="1">
            <a:off x="7256975" y="2228029"/>
            <a:ext cx="2976942" cy="542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直接连接符 91">
            <a:extLst>
              <a:ext uri="{FF2B5EF4-FFF2-40B4-BE49-F238E27FC236}">
                <a16:creationId xmlns:a16="http://schemas.microsoft.com/office/drawing/2014/main" id="{5A3537AC-AD0A-4A99-93D0-80FE8605420A}"/>
              </a:ext>
            </a:extLst>
          </p:cNvPr>
          <p:cNvCxnSpPr>
            <a:cxnSpLocks/>
            <a:stCxn id="18" idx="0"/>
            <a:endCxn id="78" idx="2"/>
          </p:cNvCxnSpPr>
          <p:nvPr/>
        </p:nvCxnSpPr>
        <p:spPr>
          <a:xfrm flipV="1">
            <a:off x="8445354" y="2228029"/>
            <a:ext cx="1788563" cy="542063"/>
          </a:xfrm>
          <a:prstGeom prst="line">
            <a:avLst/>
          </a:prstGeom>
          <a:ln w="19050"/>
        </p:spPr>
        <p:style>
          <a:lnRef idx="1">
            <a:schemeClr val="dk1"/>
          </a:lnRef>
          <a:fillRef idx="0">
            <a:schemeClr val="dk1"/>
          </a:fillRef>
          <a:effectRef idx="0">
            <a:schemeClr val="dk1"/>
          </a:effectRef>
          <a:fontRef idx="minor">
            <a:schemeClr val="tx1"/>
          </a:fontRef>
        </p:style>
      </p:cxnSp>
      <p:cxnSp>
        <p:nvCxnSpPr>
          <p:cNvPr id="95" name="直接连接符 94">
            <a:extLst>
              <a:ext uri="{FF2B5EF4-FFF2-40B4-BE49-F238E27FC236}">
                <a16:creationId xmlns:a16="http://schemas.microsoft.com/office/drawing/2014/main" id="{212089EF-D2F1-465E-9358-81217D40D7B9}"/>
              </a:ext>
            </a:extLst>
          </p:cNvPr>
          <p:cNvCxnSpPr>
            <a:cxnSpLocks/>
            <a:stCxn id="21" idx="2"/>
            <a:endCxn id="77" idx="0"/>
          </p:cNvCxnSpPr>
          <p:nvPr/>
        </p:nvCxnSpPr>
        <p:spPr>
          <a:xfrm>
            <a:off x="7847741" y="2228031"/>
            <a:ext cx="2983789" cy="542059"/>
          </a:xfrm>
          <a:prstGeom prst="line">
            <a:avLst/>
          </a:prstGeom>
          <a:ln w="19050"/>
        </p:spPr>
        <p:style>
          <a:lnRef idx="1">
            <a:schemeClr val="dk1"/>
          </a:lnRef>
          <a:fillRef idx="0">
            <a:schemeClr val="dk1"/>
          </a:fillRef>
          <a:effectRef idx="0">
            <a:schemeClr val="dk1"/>
          </a:effectRef>
          <a:fontRef idx="minor">
            <a:schemeClr val="tx1"/>
          </a:fontRef>
        </p:style>
      </p:cxnSp>
      <p:cxnSp>
        <p:nvCxnSpPr>
          <p:cNvPr id="98" name="直接连接符 97">
            <a:extLst>
              <a:ext uri="{FF2B5EF4-FFF2-40B4-BE49-F238E27FC236}">
                <a16:creationId xmlns:a16="http://schemas.microsoft.com/office/drawing/2014/main" id="{48E9237A-EBFD-443C-99A7-D90647D15CC3}"/>
              </a:ext>
            </a:extLst>
          </p:cNvPr>
          <p:cNvCxnSpPr>
            <a:cxnSpLocks/>
            <a:stCxn id="21" idx="2"/>
            <a:endCxn id="76" idx="0"/>
          </p:cNvCxnSpPr>
          <p:nvPr/>
        </p:nvCxnSpPr>
        <p:spPr>
          <a:xfrm>
            <a:off x="7847741" y="2228031"/>
            <a:ext cx="1795410" cy="542059"/>
          </a:xfrm>
          <a:prstGeom prst="line">
            <a:avLst/>
          </a:prstGeom>
          <a:ln w="19050"/>
        </p:spPr>
        <p:style>
          <a:lnRef idx="1">
            <a:schemeClr val="dk1"/>
          </a:lnRef>
          <a:fillRef idx="0">
            <a:schemeClr val="dk1"/>
          </a:fillRef>
          <a:effectRef idx="0">
            <a:schemeClr val="dk1"/>
          </a:effectRef>
          <a:fontRef idx="minor">
            <a:schemeClr val="tx1"/>
          </a:fontRef>
        </p:style>
      </p:cxnSp>
      <p:sp>
        <p:nvSpPr>
          <p:cNvPr id="106" name="左大括号 105">
            <a:extLst>
              <a:ext uri="{FF2B5EF4-FFF2-40B4-BE49-F238E27FC236}">
                <a16:creationId xmlns:a16="http://schemas.microsoft.com/office/drawing/2014/main" id="{72A3D143-1004-42F6-B28C-F655FE4B293A}"/>
              </a:ext>
            </a:extLst>
          </p:cNvPr>
          <p:cNvSpPr/>
          <p:nvPr/>
        </p:nvSpPr>
        <p:spPr>
          <a:xfrm rot="16200000">
            <a:off x="7210739" y="4838810"/>
            <a:ext cx="111305" cy="56507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07" name="文本框 106">
            <a:extLst>
              <a:ext uri="{FF2B5EF4-FFF2-40B4-BE49-F238E27FC236}">
                <a16:creationId xmlns:a16="http://schemas.microsoft.com/office/drawing/2014/main" id="{E57B5FC5-39F6-4EBE-BD4C-C387E270FAD7}"/>
              </a:ext>
            </a:extLst>
          </p:cNvPr>
          <p:cNvSpPr txBox="1"/>
          <p:nvPr/>
        </p:nvSpPr>
        <p:spPr>
          <a:xfrm>
            <a:off x="6734274" y="5177002"/>
            <a:ext cx="1113467" cy="369332"/>
          </a:xfrm>
          <a:prstGeom prst="rect">
            <a:avLst/>
          </a:prstGeom>
          <a:noFill/>
        </p:spPr>
        <p:txBody>
          <a:bodyPr wrap="square" rtlCol="0">
            <a:spAutoFit/>
          </a:bodyPr>
          <a:lstStyle/>
          <a:p>
            <a:r>
              <a:rPr lang="en-US" altLang="zh-CN" dirty="0"/>
              <a:t>8 servers</a:t>
            </a:r>
            <a:endParaRPr lang="zh-CN" altLang="en-US" dirty="0"/>
          </a:p>
        </p:txBody>
      </p:sp>
      <p:sp>
        <p:nvSpPr>
          <p:cNvPr id="108" name="左大括号 107">
            <a:extLst>
              <a:ext uri="{FF2B5EF4-FFF2-40B4-BE49-F238E27FC236}">
                <a16:creationId xmlns:a16="http://schemas.microsoft.com/office/drawing/2014/main" id="{388BB9C0-2DFE-449A-BB84-1077337D762C}"/>
              </a:ext>
            </a:extLst>
          </p:cNvPr>
          <p:cNvSpPr/>
          <p:nvPr/>
        </p:nvSpPr>
        <p:spPr>
          <a:xfrm rot="16200000">
            <a:off x="8433361" y="4838810"/>
            <a:ext cx="111305" cy="56507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09" name="文本框 108">
            <a:extLst>
              <a:ext uri="{FF2B5EF4-FFF2-40B4-BE49-F238E27FC236}">
                <a16:creationId xmlns:a16="http://schemas.microsoft.com/office/drawing/2014/main" id="{86DC676F-FD2C-43EE-B7A7-222B57E99A70}"/>
              </a:ext>
            </a:extLst>
          </p:cNvPr>
          <p:cNvSpPr txBox="1"/>
          <p:nvPr/>
        </p:nvSpPr>
        <p:spPr>
          <a:xfrm>
            <a:off x="7956896" y="5177002"/>
            <a:ext cx="1113467" cy="369332"/>
          </a:xfrm>
          <a:prstGeom prst="rect">
            <a:avLst/>
          </a:prstGeom>
          <a:noFill/>
        </p:spPr>
        <p:txBody>
          <a:bodyPr wrap="square" rtlCol="0">
            <a:spAutoFit/>
          </a:bodyPr>
          <a:lstStyle/>
          <a:p>
            <a:r>
              <a:rPr lang="en-US" altLang="zh-CN" dirty="0"/>
              <a:t>8 servers</a:t>
            </a:r>
            <a:endParaRPr lang="zh-CN" altLang="en-US" dirty="0"/>
          </a:p>
        </p:txBody>
      </p:sp>
      <p:sp>
        <p:nvSpPr>
          <p:cNvPr id="110" name="左大括号 109">
            <a:extLst>
              <a:ext uri="{FF2B5EF4-FFF2-40B4-BE49-F238E27FC236}">
                <a16:creationId xmlns:a16="http://schemas.microsoft.com/office/drawing/2014/main" id="{EBA9B8FE-C966-4EA8-AA5D-94048432498E}"/>
              </a:ext>
            </a:extLst>
          </p:cNvPr>
          <p:cNvSpPr/>
          <p:nvPr/>
        </p:nvSpPr>
        <p:spPr>
          <a:xfrm rot="16200000">
            <a:off x="9606751" y="4838810"/>
            <a:ext cx="111305" cy="56507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1" name="文本框 110">
            <a:extLst>
              <a:ext uri="{FF2B5EF4-FFF2-40B4-BE49-F238E27FC236}">
                <a16:creationId xmlns:a16="http://schemas.microsoft.com/office/drawing/2014/main" id="{F9579FCF-8F44-419C-87CA-3C38514F84C5}"/>
              </a:ext>
            </a:extLst>
          </p:cNvPr>
          <p:cNvSpPr txBox="1"/>
          <p:nvPr/>
        </p:nvSpPr>
        <p:spPr>
          <a:xfrm>
            <a:off x="9130286" y="5177002"/>
            <a:ext cx="1113467" cy="369332"/>
          </a:xfrm>
          <a:prstGeom prst="rect">
            <a:avLst/>
          </a:prstGeom>
          <a:noFill/>
        </p:spPr>
        <p:txBody>
          <a:bodyPr wrap="square" rtlCol="0">
            <a:spAutoFit/>
          </a:bodyPr>
          <a:lstStyle/>
          <a:p>
            <a:r>
              <a:rPr lang="en-US" altLang="zh-CN" dirty="0"/>
              <a:t>8 servers</a:t>
            </a:r>
            <a:endParaRPr lang="zh-CN" altLang="en-US" dirty="0"/>
          </a:p>
        </p:txBody>
      </p:sp>
      <p:sp>
        <p:nvSpPr>
          <p:cNvPr id="112" name="左大括号 111">
            <a:extLst>
              <a:ext uri="{FF2B5EF4-FFF2-40B4-BE49-F238E27FC236}">
                <a16:creationId xmlns:a16="http://schemas.microsoft.com/office/drawing/2014/main" id="{8FCD84D6-C18C-42FC-8D56-91033DE39637}"/>
              </a:ext>
            </a:extLst>
          </p:cNvPr>
          <p:cNvSpPr/>
          <p:nvPr/>
        </p:nvSpPr>
        <p:spPr>
          <a:xfrm rot="16200000">
            <a:off x="10781424" y="4838810"/>
            <a:ext cx="111305" cy="56507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3" name="文本框 112">
            <a:extLst>
              <a:ext uri="{FF2B5EF4-FFF2-40B4-BE49-F238E27FC236}">
                <a16:creationId xmlns:a16="http://schemas.microsoft.com/office/drawing/2014/main" id="{380A936A-1C1C-4D65-99F5-31C661DEA555}"/>
              </a:ext>
            </a:extLst>
          </p:cNvPr>
          <p:cNvSpPr txBox="1"/>
          <p:nvPr/>
        </p:nvSpPr>
        <p:spPr>
          <a:xfrm>
            <a:off x="10304959" y="5177002"/>
            <a:ext cx="1113467" cy="369332"/>
          </a:xfrm>
          <a:prstGeom prst="rect">
            <a:avLst/>
          </a:prstGeom>
          <a:noFill/>
        </p:spPr>
        <p:txBody>
          <a:bodyPr wrap="square" rtlCol="0">
            <a:spAutoFit/>
          </a:bodyPr>
          <a:lstStyle/>
          <a:p>
            <a:r>
              <a:rPr lang="en-US" altLang="zh-CN" dirty="0"/>
              <a:t>8 servers</a:t>
            </a:r>
            <a:endParaRPr lang="zh-CN" altLang="en-US" dirty="0"/>
          </a:p>
        </p:txBody>
      </p:sp>
    </p:spTree>
    <p:extLst>
      <p:ext uri="{BB962C8B-B14F-4D97-AF65-F5344CB8AC3E}">
        <p14:creationId xmlns:p14="http://schemas.microsoft.com/office/powerpoint/2010/main" val="4140760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DE881-0BF7-4BD9-84A2-D61DBB0C4858}"/>
              </a:ext>
            </a:extLst>
          </p:cNvPr>
          <p:cNvSpPr>
            <a:spLocks noGrp="1"/>
          </p:cNvSpPr>
          <p:nvPr>
            <p:ph type="title"/>
          </p:nvPr>
        </p:nvSpPr>
        <p:spPr/>
        <p:txBody>
          <a:bodyPr/>
          <a:lstStyle/>
          <a:p>
            <a:r>
              <a:rPr lang="en-US" altLang="zh-CN" dirty="0"/>
              <a:t>Microbenchmarks</a:t>
            </a:r>
            <a:endParaRPr lang="zh-CN" altLang="en-US" dirty="0"/>
          </a:p>
        </p:txBody>
      </p:sp>
      <p:pic>
        <p:nvPicPr>
          <p:cNvPr id="5" name="图片 4">
            <a:extLst>
              <a:ext uri="{FF2B5EF4-FFF2-40B4-BE49-F238E27FC236}">
                <a16:creationId xmlns:a16="http://schemas.microsoft.com/office/drawing/2014/main" id="{3994D97D-307B-4C23-A6A3-627E4A991440}"/>
              </a:ext>
            </a:extLst>
          </p:cNvPr>
          <p:cNvPicPr>
            <a:picLocks noChangeAspect="1"/>
          </p:cNvPicPr>
          <p:nvPr/>
        </p:nvPicPr>
        <p:blipFill>
          <a:blip r:embed="rId3"/>
          <a:stretch>
            <a:fillRect/>
          </a:stretch>
        </p:blipFill>
        <p:spPr>
          <a:xfrm>
            <a:off x="838200" y="2449173"/>
            <a:ext cx="4980643" cy="3553949"/>
          </a:xfrm>
          <a:prstGeom prst="rect">
            <a:avLst/>
          </a:prstGeom>
        </p:spPr>
      </p:pic>
      <p:pic>
        <p:nvPicPr>
          <p:cNvPr id="7" name="图片 6">
            <a:extLst>
              <a:ext uri="{FF2B5EF4-FFF2-40B4-BE49-F238E27FC236}">
                <a16:creationId xmlns:a16="http://schemas.microsoft.com/office/drawing/2014/main" id="{686D8BEA-3544-41F8-8A59-A1F04C8329F5}"/>
              </a:ext>
            </a:extLst>
          </p:cNvPr>
          <p:cNvPicPr>
            <a:picLocks noChangeAspect="1"/>
          </p:cNvPicPr>
          <p:nvPr/>
        </p:nvPicPr>
        <p:blipFill>
          <a:blip r:embed="rId4"/>
          <a:stretch>
            <a:fillRect/>
          </a:stretch>
        </p:blipFill>
        <p:spPr>
          <a:xfrm>
            <a:off x="6447034" y="2449173"/>
            <a:ext cx="4906766" cy="3587085"/>
          </a:xfrm>
          <a:prstGeom prst="rect">
            <a:avLst/>
          </a:prstGeom>
        </p:spPr>
      </p:pic>
      <p:sp>
        <p:nvSpPr>
          <p:cNvPr id="9" name="矩形 8">
            <a:extLst>
              <a:ext uri="{FF2B5EF4-FFF2-40B4-BE49-F238E27FC236}">
                <a16:creationId xmlns:a16="http://schemas.microsoft.com/office/drawing/2014/main" id="{D6776D35-F900-46AD-99F9-7810233F9DF2}"/>
              </a:ext>
            </a:extLst>
          </p:cNvPr>
          <p:cNvSpPr/>
          <p:nvPr/>
        </p:nvSpPr>
        <p:spPr>
          <a:xfrm>
            <a:off x="838200" y="1603695"/>
            <a:ext cx="4980643"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Throughput</a:t>
            </a:r>
            <a:endParaRPr lang="zh-CN" altLang="en-US" sz="2400" dirty="0"/>
          </a:p>
        </p:txBody>
      </p:sp>
      <p:sp>
        <p:nvSpPr>
          <p:cNvPr id="10" name="矩形 9">
            <a:extLst>
              <a:ext uri="{FF2B5EF4-FFF2-40B4-BE49-F238E27FC236}">
                <a16:creationId xmlns:a16="http://schemas.microsoft.com/office/drawing/2014/main" id="{925EC7E9-EA2A-4F2D-BB41-854B6889994B}"/>
              </a:ext>
            </a:extLst>
          </p:cNvPr>
          <p:cNvSpPr/>
          <p:nvPr/>
        </p:nvSpPr>
        <p:spPr>
          <a:xfrm>
            <a:off x="6447035" y="1603695"/>
            <a:ext cx="4906766"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Latency</a:t>
            </a:r>
            <a:endParaRPr lang="zh-CN" altLang="en-US" sz="2400" dirty="0"/>
          </a:p>
        </p:txBody>
      </p:sp>
      <p:sp>
        <p:nvSpPr>
          <p:cNvPr id="3" name="文本框 2">
            <a:extLst>
              <a:ext uri="{FF2B5EF4-FFF2-40B4-BE49-F238E27FC236}">
                <a16:creationId xmlns:a16="http://schemas.microsoft.com/office/drawing/2014/main" id="{FBEDC3DF-896A-4843-920B-ABFFDED184A3}"/>
              </a:ext>
            </a:extLst>
          </p:cNvPr>
          <p:cNvSpPr txBox="1"/>
          <p:nvPr/>
        </p:nvSpPr>
        <p:spPr>
          <a:xfrm>
            <a:off x="838200" y="6109590"/>
            <a:ext cx="4025010" cy="369332"/>
          </a:xfrm>
          <a:prstGeom prst="rect">
            <a:avLst/>
          </a:prstGeom>
          <a:noFill/>
        </p:spPr>
        <p:txBody>
          <a:bodyPr wrap="square" rtlCol="0">
            <a:spAutoFit/>
          </a:bodyPr>
          <a:lstStyle/>
          <a:p>
            <a:r>
              <a:rPr lang="en-US" altLang="zh-CN" dirty="0"/>
              <a:t>BE: best-effort, R: reliable</a:t>
            </a:r>
            <a:endParaRPr lang="zh-CN" altLang="en-US" dirty="0"/>
          </a:p>
        </p:txBody>
      </p:sp>
    </p:spTree>
    <p:extLst>
      <p:ext uri="{BB962C8B-B14F-4D97-AF65-F5344CB8AC3E}">
        <p14:creationId xmlns:p14="http://schemas.microsoft.com/office/powerpoint/2010/main" val="1873437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4CCB2-8DED-445F-99FD-2E7C6F43D5B2}"/>
              </a:ext>
            </a:extLst>
          </p:cNvPr>
          <p:cNvSpPr>
            <a:spLocks noGrp="1"/>
          </p:cNvSpPr>
          <p:nvPr>
            <p:ph type="title"/>
          </p:nvPr>
        </p:nvSpPr>
        <p:spPr/>
        <p:txBody>
          <a:bodyPr/>
          <a:lstStyle/>
          <a:p>
            <a:r>
              <a:rPr lang="en-US" altLang="zh-CN" dirty="0"/>
              <a:t>1Pipe Has Low Overhead</a:t>
            </a:r>
            <a:endParaRPr lang="zh-CN" altLang="en-US" dirty="0"/>
          </a:p>
        </p:txBody>
      </p:sp>
      <p:sp>
        <p:nvSpPr>
          <p:cNvPr id="3" name="内容占位符 2">
            <a:extLst>
              <a:ext uri="{FF2B5EF4-FFF2-40B4-BE49-F238E27FC236}">
                <a16:creationId xmlns:a16="http://schemas.microsoft.com/office/drawing/2014/main" id="{3AE01E17-4D43-472C-9952-C44F12012671}"/>
              </a:ext>
            </a:extLst>
          </p:cNvPr>
          <p:cNvSpPr>
            <a:spLocks noGrp="1"/>
          </p:cNvSpPr>
          <p:nvPr>
            <p:ph idx="1"/>
          </p:nvPr>
        </p:nvSpPr>
        <p:spPr>
          <a:xfrm>
            <a:off x="838200" y="1825625"/>
            <a:ext cx="10515600" cy="1878209"/>
          </a:xfrm>
        </p:spPr>
        <p:txBody>
          <a:bodyPr/>
          <a:lstStyle/>
          <a:p>
            <a:r>
              <a:rPr lang="en-US" altLang="zh-CN" dirty="0"/>
              <a:t>Periodic beacons: 3 </a:t>
            </a:r>
            <a:r>
              <a:rPr lang="zh-CN" altLang="en-US" dirty="0"/>
              <a:t>𝜇</a:t>
            </a:r>
            <a:r>
              <a:rPr lang="en-US" altLang="zh-CN" dirty="0"/>
              <a:t>s in testbed</a:t>
            </a:r>
          </a:p>
          <a:p>
            <a:pPr lvl="1"/>
            <a:r>
              <a:rPr lang="en-US" altLang="zh-CN" dirty="0"/>
              <a:t>CPU processing overhead: one CPU core per server</a:t>
            </a:r>
          </a:p>
          <a:p>
            <a:pPr lvl="1"/>
            <a:r>
              <a:rPr lang="en-US" altLang="zh-CN" dirty="0"/>
              <a:t>Network bandwidth overhead: 0.3% of 100 Gbps link</a:t>
            </a:r>
          </a:p>
          <a:p>
            <a:pPr lvl="1"/>
            <a:r>
              <a:rPr lang="en-US" altLang="zh-CN" dirty="0"/>
              <a:t>Beacon is hop-by-hop, so, its overhead is fixed for any network scale</a:t>
            </a:r>
          </a:p>
          <a:p>
            <a:pPr lvl="1"/>
            <a:endParaRPr lang="en-US" altLang="zh-CN" dirty="0"/>
          </a:p>
        </p:txBody>
      </p:sp>
      <p:pic>
        <p:nvPicPr>
          <p:cNvPr id="5" name="图片 4">
            <a:extLst>
              <a:ext uri="{FF2B5EF4-FFF2-40B4-BE49-F238E27FC236}">
                <a16:creationId xmlns:a16="http://schemas.microsoft.com/office/drawing/2014/main" id="{94388ED4-9554-4F9C-8C3B-F443050DF7A4}"/>
              </a:ext>
            </a:extLst>
          </p:cNvPr>
          <p:cNvPicPr>
            <a:picLocks noChangeAspect="1"/>
          </p:cNvPicPr>
          <p:nvPr/>
        </p:nvPicPr>
        <p:blipFill>
          <a:blip r:embed="rId3"/>
          <a:stretch>
            <a:fillRect/>
          </a:stretch>
        </p:blipFill>
        <p:spPr>
          <a:xfrm>
            <a:off x="7660278" y="3764356"/>
            <a:ext cx="4001747" cy="2816243"/>
          </a:xfrm>
          <a:prstGeom prst="rect">
            <a:avLst/>
          </a:prstGeom>
        </p:spPr>
      </p:pic>
      <p:sp>
        <p:nvSpPr>
          <p:cNvPr id="6" name="内容占位符 2">
            <a:extLst>
              <a:ext uri="{FF2B5EF4-FFF2-40B4-BE49-F238E27FC236}">
                <a16:creationId xmlns:a16="http://schemas.microsoft.com/office/drawing/2014/main" id="{E365C86B-C015-4A90-897D-99647ACF2EAE}"/>
              </a:ext>
            </a:extLst>
          </p:cNvPr>
          <p:cNvSpPr txBox="1">
            <a:spLocks/>
          </p:cNvSpPr>
          <p:nvPr/>
        </p:nvSpPr>
        <p:spPr>
          <a:xfrm>
            <a:off x="838200" y="3764356"/>
            <a:ext cx="6584879" cy="27285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Reordering overhead at senders and receivers</a:t>
            </a:r>
          </a:p>
          <a:p>
            <a:pPr lvl="1"/>
            <a:r>
              <a:rPr lang="en-US" altLang="zh-CN" dirty="0"/>
              <a:t>Send and receive buffer: a few megabytes</a:t>
            </a:r>
          </a:p>
          <a:p>
            <a:pPr lvl="1"/>
            <a:r>
              <a:rPr lang="en-US" altLang="zh-CN" dirty="0"/>
              <a:t>Throughput: 4~6 M messages per second per core</a:t>
            </a:r>
          </a:p>
          <a:p>
            <a:pPr lvl="1"/>
            <a:endParaRPr lang="en-US" altLang="zh-CN" dirty="0"/>
          </a:p>
          <a:p>
            <a:r>
              <a:rPr lang="en-US" altLang="zh-CN" dirty="0"/>
              <a:t>Packet header overhead: 24 bytes</a:t>
            </a:r>
          </a:p>
          <a:p>
            <a:pPr lvl="1"/>
            <a:endParaRPr lang="en-US" altLang="zh-CN" dirty="0"/>
          </a:p>
        </p:txBody>
      </p:sp>
    </p:spTree>
    <p:extLst>
      <p:ext uri="{BB962C8B-B14F-4D97-AF65-F5344CB8AC3E}">
        <p14:creationId xmlns:p14="http://schemas.microsoft.com/office/powerpoint/2010/main" val="440600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dirty="0"/>
              <a:t>Implementation</a:t>
            </a:r>
          </a:p>
          <a:p>
            <a:pPr lvl="1"/>
            <a:r>
              <a:rPr lang="en-US" altLang="zh-CN" dirty="0"/>
              <a:t>Evaluation</a:t>
            </a:r>
          </a:p>
          <a:p>
            <a:pPr lvl="1"/>
            <a:r>
              <a:rPr lang="en-US" altLang="zh-CN" b="1" dirty="0">
                <a:solidFill>
                  <a:srgbClr val="FF0000"/>
                </a:solidFill>
              </a:rPr>
              <a:t>Case Study</a:t>
            </a:r>
          </a:p>
          <a:p>
            <a:pPr lvl="1"/>
            <a:r>
              <a:rPr lang="en-US" altLang="zh-CN" dirty="0"/>
              <a:t>Discussion</a:t>
            </a:r>
          </a:p>
          <a:p>
            <a:r>
              <a:rPr lang="en-US" altLang="zh-CN" dirty="0"/>
              <a:t>Open Questions</a:t>
            </a:r>
            <a:endParaRPr lang="zh-CN" altLang="en-US" dirty="0"/>
          </a:p>
        </p:txBody>
      </p:sp>
    </p:spTree>
    <p:extLst>
      <p:ext uri="{BB962C8B-B14F-4D97-AF65-F5344CB8AC3E}">
        <p14:creationId xmlns:p14="http://schemas.microsoft.com/office/powerpoint/2010/main" val="1060184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973D06-21CD-48F6-8599-9034B8801E02}"/>
              </a:ext>
            </a:extLst>
          </p:cNvPr>
          <p:cNvSpPr>
            <a:spLocks noGrp="1"/>
          </p:cNvSpPr>
          <p:nvPr>
            <p:ph type="title"/>
          </p:nvPr>
        </p:nvSpPr>
        <p:spPr/>
        <p:txBody>
          <a:bodyPr/>
          <a:lstStyle/>
          <a:p>
            <a:r>
              <a:rPr lang="en-US" altLang="zh-CN" dirty="0"/>
              <a:t>Case Study: Transactional Key-Value Store</a:t>
            </a:r>
            <a:endParaRPr lang="zh-CN" altLang="en-US" dirty="0"/>
          </a:p>
        </p:txBody>
      </p:sp>
      <p:sp>
        <p:nvSpPr>
          <p:cNvPr id="4" name="矩形 3">
            <a:extLst>
              <a:ext uri="{FF2B5EF4-FFF2-40B4-BE49-F238E27FC236}">
                <a16:creationId xmlns:a16="http://schemas.microsoft.com/office/drawing/2014/main" id="{200B7465-930E-4E24-B058-D7D4175B8C4E}"/>
              </a:ext>
            </a:extLst>
          </p:cNvPr>
          <p:cNvSpPr/>
          <p:nvPr/>
        </p:nvSpPr>
        <p:spPr>
          <a:xfrm>
            <a:off x="5984697" y="2296274"/>
            <a:ext cx="1489752" cy="60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Storage A</a:t>
            </a:r>
            <a:endParaRPr lang="zh-CN" altLang="en-US" sz="2000" dirty="0"/>
          </a:p>
        </p:txBody>
      </p:sp>
      <p:sp>
        <p:nvSpPr>
          <p:cNvPr id="5" name="矩形 4">
            <a:extLst>
              <a:ext uri="{FF2B5EF4-FFF2-40B4-BE49-F238E27FC236}">
                <a16:creationId xmlns:a16="http://schemas.microsoft.com/office/drawing/2014/main" id="{48F9DB82-2B1A-43B7-A2C2-CE1433602269}"/>
              </a:ext>
            </a:extLst>
          </p:cNvPr>
          <p:cNvSpPr/>
          <p:nvPr/>
        </p:nvSpPr>
        <p:spPr>
          <a:xfrm>
            <a:off x="5984697" y="3193551"/>
            <a:ext cx="1489752" cy="60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Storage B</a:t>
            </a:r>
            <a:endParaRPr lang="zh-CN" altLang="en-US" sz="2000" dirty="0"/>
          </a:p>
        </p:txBody>
      </p:sp>
      <p:sp>
        <p:nvSpPr>
          <p:cNvPr id="6" name="矩形 5">
            <a:extLst>
              <a:ext uri="{FF2B5EF4-FFF2-40B4-BE49-F238E27FC236}">
                <a16:creationId xmlns:a16="http://schemas.microsoft.com/office/drawing/2014/main" id="{8C5FB269-5B46-4427-9321-4C8F800CE312}"/>
              </a:ext>
            </a:extLst>
          </p:cNvPr>
          <p:cNvSpPr/>
          <p:nvPr/>
        </p:nvSpPr>
        <p:spPr>
          <a:xfrm>
            <a:off x="5984697" y="4090828"/>
            <a:ext cx="1489752" cy="60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Storage C</a:t>
            </a:r>
            <a:endParaRPr lang="zh-CN" altLang="en-US" sz="2000" dirty="0"/>
          </a:p>
        </p:txBody>
      </p:sp>
      <p:sp>
        <p:nvSpPr>
          <p:cNvPr id="7" name="矩形 6">
            <a:extLst>
              <a:ext uri="{FF2B5EF4-FFF2-40B4-BE49-F238E27FC236}">
                <a16:creationId xmlns:a16="http://schemas.microsoft.com/office/drawing/2014/main" id="{D617AB73-3B19-4754-9187-09ECF68E7978}"/>
              </a:ext>
            </a:extLst>
          </p:cNvPr>
          <p:cNvSpPr/>
          <p:nvPr/>
        </p:nvSpPr>
        <p:spPr>
          <a:xfrm>
            <a:off x="838200" y="2308769"/>
            <a:ext cx="1786846" cy="606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Read Client</a:t>
            </a:r>
            <a:endParaRPr lang="zh-CN" altLang="en-US" sz="2000" dirty="0"/>
          </a:p>
        </p:txBody>
      </p:sp>
      <p:sp>
        <p:nvSpPr>
          <p:cNvPr id="8" name="矩形 7">
            <a:extLst>
              <a:ext uri="{FF2B5EF4-FFF2-40B4-BE49-F238E27FC236}">
                <a16:creationId xmlns:a16="http://schemas.microsoft.com/office/drawing/2014/main" id="{65E4ED93-30F4-42AD-ADF6-2094E44383BB}"/>
              </a:ext>
            </a:extLst>
          </p:cNvPr>
          <p:cNvSpPr/>
          <p:nvPr/>
        </p:nvSpPr>
        <p:spPr>
          <a:xfrm>
            <a:off x="838199" y="3187558"/>
            <a:ext cx="1786846" cy="6061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a:t>Write Client</a:t>
            </a:r>
            <a:endParaRPr lang="zh-CN" altLang="en-US" sz="2000" dirty="0"/>
          </a:p>
        </p:txBody>
      </p:sp>
      <p:cxnSp>
        <p:nvCxnSpPr>
          <p:cNvPr id="12" name="直接箭头连接符 11">
            <a:extLst>
              <a:ext uri="{FF2B5EF4-FFF2-40B4-BE49-F238E27FC236}">
                <a16:creationId xmlns:a16="http://schemas.microsoft.com/office/drawing/2014/main" id="{4EA2648E-526F-43A1-A9B7-43A76E5F5C4C}"/>
              </a:ext>
            </a:extLst>
          </p:cNvPr>
          <p:cNvCxnSpPr>
            <a:cxnSpLocks/>
            <a:stCxn id="7" idx="3"/>
            <a:endCxn id="4" idx="1"/>
          </p:cNvCxnSpPr>
          <p:nvPr/>
        </p:nvCxnSpPr>
        <p:spPr>
          <a:xfrm flipV="1">
            <a:off x="2625046" y="2599362"/>
            <a:ext cx="3359651" cy="12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7779DCD0-A3F9-4C2E-8731-CFE9BD589EDB}"/>
              </a:ext>
            </a:extLst>
          </p:cNvPr>
          <p:cNvCxnSpPr>
            <a:cxnSpLocks/>
            <a:stCxn id="7" idx="3"/>
            <a:endCxn id="5" idx="1"/>
          </p:cNvCxnSpPr>
          <p:nvPr/>
        </p:nvCxnSpPr>
        <p:spPr>
          <a:xfrm>
            <a:off x="2625046" y="2611857"/>
            <a:ext cx="3359651" cy="884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2579BC78-3B65-4FFD-9E8F-CB0B96626166}"/>
              </a:ext>
            </a:extLst>
          </p:cNvPr>
          <p:cNvCxnSpPr>
            <a:cxnSpLocks/>
            <a:stCxn id="7" idx="3"/>
            <a:endCxn id="6" idx="1"/>
          </p:cNvCxnSpPr>
          <p:nvPr/>
        </p:nvCxnSpPr>
        <p:spPr>
          <a:xfrm>
            <a:off x="2625046" y="2611857"/>
            <a:ext cx="3359651" cy="1782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AD5C4A00-E72A-4690-A045-E657F04F3F9C}"/>
              </a:ext>
            </a:extLst>
          </p:cNvPr>
          <p:cNvSpPr txBox="1"/>
          <p:nvPr/>
        </p:nvSpPr>
        <p:spPr>
          <a:xfrm>
            <a:off x="2625047" y="1954315"/>
            <a:ext cx="3154166" cy="707886"/>
          </a:xfrm>
          <a:prstGeom prst="rect">
            <a:avLst/>
          </a:prstGeom>
          <a:noFill/>
        </p:spPr>
        <p:txBody>
          <a:bodyPr wrap="square" rtlCol="0">
            <a:spAutoFit/>
          </a:bodyPr>
          <a:lstStyle/>
          <a:p>
            <a:r>
              <a:rPr lang="en-US" altLang="zh-CN" sz="2000" b="1" dirty="0"/>
              <a:t>Best effort </a:t>
            </a:r>
            <a:r>
              <a:rPr lang="en-US" altLang="zh-CN" sz="2000" dirty="0"/>
              <a:t>1Pipe:</a:t>
            </a:r>
          </a:p>
          <a:p>
            <a:r>
              <a:rPr lang="en-US" altLang="zh-CN" sz="2000" dirty="0"/>
              <a:t>Read(A) Read(B) Read(C)</a:t>
            </a:r>
            <a:endParaRPr lang="zh-CN" altLang="en-US" sz="2000" dirty="0"/>
          </a:p>
        </p:txBody>
      </p:sp>
      <p:cxnSp>
        <p:nvCxnSpPr>
          <p:cNvPr id="24" name="直接箭头连接符 23">
            <a:extLst>
              <a:ext uri="{FF2B5EF4-FFF2-40B4-BE49-F238E27FC236}">
                <a16:creationId xmlns:a16="http://schemas.microsoft.com/office/drawing/2014/main" id="{DE1F7F70-21AD-446C-9318-C9A6320A1455}"/>
              </a:ext>
            </a:extLst>
          </p:cNvPr>
          <p:cNvCxnSpPr>
            <a:cxnSpLocks/>
            <a:stCxn id="8" idx="3"/>
            <a:endCxn id="6" idx="1"/>
          </p:cNvCxnSpPr>
          <p:nvPr/>
        </p:nvCxnSpPr>
        <p:spPr>
          <a:xfrm>
            <a:off x="2625045" y="3490646"/>
            <a:ext cx="3359652" cy="903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A3D0626C-F537-493F-9E26-D620390C6BBA}"/>
              </a:ext>
            </a:extLst>
          </p:cNvPr>
          <p:cNvCxnSpPr>
            <a:cxnSpLocks/>
            <a:stCxn id="8" idx="3"/>
            <a:endCxn id="5" idx="1"/>
          </p:cNvCxnSpPr>
          <p:nvPr/>
        </p:nvCxnSpPr>
        <p:spPr>
          <a:xfrm>
            <a:off x="2625045" y="3490646"/>
            <a:ext cx="3359652" cy="5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文本框 29">
            <a:extLst>
              <a:ext uri="{FF2B5EF4-FFF2-40B4-BE49-F238E27FC236}">
                <a16:creationId xmlns:a16="http://schemas.microsoft.com/office/drawing/2014/main" id="{57EEC96E-384B-49B3-AA56-F7CEA7DF0F4A}"/>
              </a:ext>
            </a:extLst>
          </p:cNvPr>
          <p:cNvSpPr txBox="1"/>
          <p:nvPr/>
        </p:nvSpPr>
        <p:spPr>
          <a:xfrm>
            <a:off x="2625047" y="3617198"/>
            <a:ext cx="3154166" cy="707886"/>
          </a:xfrm>
          <a:prstGeom prst="rect">
            <a:avLst/>
          </a:prstGeom>
          <a:noFill/>
        </p:spPr>
        <p:txBody>
          <a:bodyPr wrap="square" rtlCol="0">
            <a:spAutoFit/>
          </a:bodyPr>
          <a:lstStyle/>
          <a:p>
            <a:r>
              <a:rPr lang="en-US" altLang="zh-CN" sz="2000" b="1" dirty="0"/>
              <a:t>Reliable</a:t>
            </a:r>
            <a:r>
              <a:rPr lang="en-US" altLang="zh-CN" sz="2000" dirty="0"/>
              <a:t> 1Pipe:</a:t>
            </a:r>
          </a:p>
          <a:p>
            <a:r>
              <a:rPr lang="en-US" altLang="zh-CN" sz="2000" dirty="0"/>
              <a:t>Write(B) Write(C)</a:t>
            </a:r>
            <a:endParaRPr lang="zh-CN" altLang="en-US" sz="2000" dirty="0"/>
          </a:p>
        </p:txBody>
      </p:sp>
      <p:sp>
        <p:nvSpPr>
          <p:cNvPr id="31" name="文本框 30">
            <a:extLst>
              <a:ext uri="{FF2B5EF4-FFF2-40B4-BE49-F238E27FC236}">
                <a16:creationId xmlns:a16="http://schemas.microsoft.com/office/drawing/2014/main" id="{4ADF1645-62C4-4D51-B58C-D77BA01A29E2}"/>
              </a:ext>
            </a:extLst>
          </p:cNvPr>
          <p:cNvSpPr txBox="1"/>
          <p:nvPr/>
        </p:nvSpPr>
        <p:spPr>
          <a:xfrm>
            <a:off x="7679933" y="2296274"/>
            <a:ext cx="3380198" cy="1015663"/>
          </a:xfrm>
          <a:prstGeom prst="rect">
            <a:avLst/>
          </a:prstGeom>
          <a:noFill/>
        </p:spPr>
        <p:txBody>
          <a:bodyPr wrap="square" rtlCol="0">
            <a:spAutoFit/>
          </a:bodyPr>
          <a:lstStyle/>
          <a:p>
            <a:r>
              <a:rPr lang="en-US" altLang="zh-CN" sz="2000" dirty="0"/>
              <a:t>Storage servers execute the Read and Write requests  delivered by 1Pipe.</a:t>
            </a:r>
            <a:endParaRPr lang="zh-CN" altLang="en-US" sz="2000" dirty="0"/>
          </a:p>
        </p:txBody>
      </p:sp>
      <p:sp>
        <p:nvSpPr>
          <p:cNvPr id="52" name="矩形 51">
            <a:extLst>
              <a:ext uri="{FF2B5EF4-FFF2-40B4-BE49-F238E27FC236}">
                <a16:creationId xmlns:a16="http://schemas.microsoft.com/office/drawing/2014/main" id="{D0A27DE8-A13F-4A7B-9D45-A1370600EAB4}"/>
              </a:ext>
            </a:extLst>
          </p:cNvPr>
          <p:cNvSpPr/>
          <p:nvPr/>
        </p:nvSpPr>
        <p:spPr>
          <a:xfrm>
            <a:off x="838198" y="4589298"/>
            <a:ext cx="1786846" cy="6061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a:t>R/W Client</a:t>
            </a:r>
            <a:endParaRPr lang="zh-CN" altLang="en-US" sz="2000" dirty="0"/>
          </a:p>
        </p:txBody>
      </p:sp>
      <p:cxnSp>
        <p:nvCxnSpPr>
          <p:cNvPr id="53" name="直接箭头连接符 52">
            <a:extLst>
              <a:ext uri="{FF2B5EF4-FFF2-40B4-BE49-F238E27FC236}">
                <a16:creationId xmlns:a16="http://schemas.microsoft.com/office/drawing/2014/main" id="{34B573D3-3BDE-4B74-8BB0-DA82D50061ED}"/>
              </a:ext>
            </a:extLst>
          </p:cNvPr>
          <p:cNvCxnSpPr>
            <a:cxnSpLocks/>
            <a:stCxn id="52" idx="3"/>
            <a:endCxn id="5" idx="1"/>
          </p:cNvCxnSpPr>
          <p:nvPr/>
        </p:nvCxnSpPr>
        <p:spPr>
          <a:xfrm flipV="1">
            <a:off x="2625044" y="3496639"/>
            <a:ext cx="3359653" cy="13957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接箭头连接符 55">
            <a:extLst>
              <a:ext uri="{FF2B5EF4-FFF2-40B4-BE49-F238E27FC236}">
                <a16:creationId xmlns:a16="http://schemas.microsoft.com/office/drawing/2014/main" id="{6318186E-F25B-4309-8C19-2A7593357CD8}"/>
              </a:ext>
            </a:extLst>
          </p:cNvPr>
          <p:cNvCxnSpPr>
            <a:cxnSpLocks/>
            <a:stCxn id="52" idx="3"/>
            <a:endCxn id="6" idx="1"/>
          </p:cNvCxnSpPr>
          <p:nvPr/>
        </p:nvCxnSpPr>
        <p:spPr>
          <a:xfrm flipV="1">
            <a:off x="2625044" y="4393916"/>
            <a:ext cx="3359653" cy="498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文本框 58">
            <a:extLst>
              <a:ext uri="{FF2B5EF4-FFF2-40B4-BE49-F238E27FC236}">
                <a16:creationId xmlns:a16="http://schemas.microsoft.com/office/drawing/2014/main" id="{7D7C457E-851A-470D-BC7F-1818D4F13330}"/>
              </a:ext>
            </a:extLst>
          </p:cNvPr>
          <p:cNvSpPr txBox="1"/>
          <p:nvPr/>
        </p:nvSpPr>
        <p:spPr>
          <a:xfrm>
            <a:off x="2625043" y="4817050"/>
            <a:ext cx="3154166" cy="707886"/>
          </a:xfrm>
          <a:prstGeom prst="rect">
            <a:avLst/>
          </a:prstGeom>
          <a:noFill/>
        </p:spPr>
        <p:txBody>
          <a:bodyPr wrap="square" rtlCol="0">
            <a:spAutoFit/>
          </a:bodyPr>
          <a:lstStyle/>
          <a:p>
            <a:r>
              <a:rPr lang="en-US" altLang="zh-CN" sz="2000" b="1" dirty="0"/>
              <a:t>Reliable</a:t>
            </a:r>
            <a:r>
              <a:rPr lang="en-US" altLang="zh-CN" sz="2000" dirty="0"/>
              <a:t> 1Pipe:</a:t>
            </a:r>
          </a:p>
          <a:p>
            <a:r>
              <a:rPr lang="en-US" altLang="zh-CN" sz="2000" dirty="0"/>
              <a:t>Read(B) Write(C)</a:t>
            </a:r>
            <a:endParaRPr lang="zh-CN" altLang="en-US" sz="2000" dirty="0"/>
          </a:p>
        </p:txBody>
      </p:sp>
    </p:spTree>
    <p:extLst>
      <p:ext uri="{BB962C8B-B14F-4D97-AF65-F5344CB8AC3E}">
        <p14:creationId xmlns:p14="http://schemas.microsoft.com/office/powerpoint/2010/main" val="2779881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A9BE5D-C5F3-4E77-94C5-8190B1F43CD2}"/>
              </a:ext>
            </a:extLst>
          </p:cNvPr>
          <p:cNvSpPr>
            <a:spLocks noGrp="1"/>
          </p:cNvSpPr>
          <p:nvPr>
            <p:ph type="title"/>
          </p:nvPr>
        </p:nvSpPr>
        <p:spPr/>
        <p:txBody>
          <a:bodyPr/>
          <a:lstStyle/>
          <a:p>
            <a:r>
              <a:rPr lang="en-US" altLang="zh-CN" dirty="0"/>
              <a:t>Case Study: Transactional Key-Value Store</a:t>
            </a:r>
            <a:endParaRPr lang="zh-CN" altLang="en-US" dirty="0"/>
          </a:p>
        </p:txBody>
      </p:sp>
      <p:pic>
        <p:nvPicPr>
          <p:cNvPr id="5" name="图片 4">
            <a:extLst>
              <a:ext uri="{FF2B5EF4-FFF2-40B4-BE49-F238E27FC236}">
                <a16:creationId xmlns:a16="http://schemas.microsoft.com/office/drawing/2014/main" id="{EDA1A789-0FDE-4064-A3A6-2A61F08D4A43}"/>
              </a:ext>
            </a:extLst>
          </p:cNvPr>
          <p:cNvPicPr>
            <a:picLocks noChangeAspect="1"/>
          </p:cNvPicPr>
          <p:nvPr/>
        </p:nvPicPr>
        <p:blipFill>
          <a:blip r:embed="rId3"/>
          <a:stretch>
            <a:fillRect/>
          </a:stretch>
        </p:blipFill>
        <p:spPr>
          <a:xfrm>
            <a:off x="838200" y="2277684"/>
            <a:ext cx="5018077" cy="3609494"/>
          </a:xfrm>
          <a:prstGeom prst="rect">
            <a:avLst/>
          </a:prstGeom>
        </p:spPr>
      </p:pic>
      <p:pic>
        <p:nvPicPr>
          <p:cNvPr id="7" name="图片 6">
            <a:extLst>
              <a:ext uri="{FF2B5EF4-FFF2-40B4-BE49-F238E27FC236}">
                <a16:creationId xmlns:a16="http://schemas.microsoft.com/office/drawing/2014/main" id="{9A831734-DC9A-4B0D-AE9B-9AE440E3C146}"/>
              </a:ext>
            </a:extLst>
          </p:cNvPr>
          <p:cNvPicPr>
            <a:picLocks noChangeAspect="1"/>
          </p:cNvPicPr>
          <p:nvPr/>
        </p:nvPicPr>
        <p:blipFill>
          <a:blip r:embed="rId4"/>
          <a:stretch>
            <a:fillRect/>
          </a:stretch>
        </p:blipFill>
        <p:spPr>
          <a:xfrm>
            <a:off x="6436760" y="2277684"/>
            <a:ext cx="4917040" cy="3602177"/>
          </a:xfrm>
          <a:prstGeom prst="rect">
            <a:avLst/>
          </a:prstGeom>
        </p:spPr>
      </p:pic>
      <p:sp>
        <p:nvSpPr>
          <p:cNvPr id="8" name="矩形 7">
            <a:extLst>
              <a:ext uri="{FF2B5EF4-FFF2-40B4-BE49-F238E27FC236}">
                <a16:creationId xmlns:a16="http://schemas.microsoft.com/office/drawing/2014/main" id="{179FE0F2-EA71-48D2-BBCA-17DAB142195E}"/>
              </a:ext>
            </a:extLst>
          </p:cNvPr>
          <p:cNvSpPr/>
          <p:nvPr/>
        </p:nvSpPr>
        <p:spPr>
          <a:xfrm>
            <a:off x="838200" y="1603695"/>
            <a:ext cx="4980643"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Throughput</a:t>
            </a:r>
            <a:endParaRPr lang="zh-CN" altLang="en-US" sz="2400" dirty="0"/>
          </a:p>
        </p:txBody>
      </p:sp>
      <p:sp>
        <p:nvSpPr>
          <p:cNvPr id="9" name="矩形 8">
            <a:extLst>
              <a:ext uri="{FF2B5EF4-FFF2-40B4-BE49-F238E27FC236}">
                <a16:creationId xmlns:a16="http://schemas.microsoft.com/office/drawing/2014/main" id="{E61A750F-4C28-4888-BE6E-9A760DA1669B}"/>
              </a:ext>
            </a:extLst>
          </p:cNvPr>
          <p:cNvSpPr/>
          <p:nvPr/>
        </p:nvSpPr>
        <p:spPr>
          <a:xfrm>
            <a:off x="6447035" y="1603695"/>
            <a:ext cx="4906766"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Latency</a:t>
            </a:r>
            <a:endParaRPr lang="zh-CN" altLang="en-US" sz="2400" dirty="0"/>
          </a:p>
        </p:txBody>
      </p:sp>
      <p:sp>
        <p:nvSpPr>
          <p:cNvPr id="3" name="文本框 2">
            <a:extLst>
              <a:ext uri="{FF2B5EF4-FFF2-40B4-BE49-F238E27FC236}">
                <a16:creationId xmlns:a16="http://schemas.microsoft.com/office/drawing/2014/main" id="{3921266C-38E1-4144-93CA-20DD32D2C1A5}"/>
              </a:ext>
            </a:extLst>
          </p:cNvPr>
          <p:cNvSpPr txBox="1"/>
          <p:nvPr/>
        </p:nvSpPr>
        <p:spPr>
          <a:xfrm>
            <a:off x="6447035" y="5795083"/>
            <a:ext cx="3866257" cy="923330"/>
          </a:xfrm>
          <a:prstGeom prst="rect">
            <a:avLst/>
          </a:prstGeom>
          <a:noFill/>
        </p:spPr>
        <p:txBody>
          <a:bodyPr wrap="square" rtlCol="0">
            <a:spAutoFit/>
          </a:bodyPr>
          <a:lstStyle/>
          <a:p>
            <a:r>
              <a:rPr lang="en-US" altLang="zh-CN" dirty="0"/>
              <a:t>RO = Read Only</a:t>
            </a:r>
          </a:p>
          <a:p>
            <a:r>
              <a:rPr lang="en-US" altLang="zh-CN" dirty="0"/>
              <a:t>WO = Write Only</a:t>
            </a:r>
          </a:p>
          <a:p>
            <a:r>
              <a:rPr lang="en-US" altLang="zh-CN" dirty="0"/>
              <a:t>WR = Read + Write</a:t>
            </a:r>
            <a:endParaRPr lang="zh-CN" altLang="en-US" dirty="0"/>
          </a:p>
        </p:txBody>
      </p:sp>
    </p:spTree>
    <p:extLst>
      <p:ext uri="{BB962C8B-B14F-4D97-AF65-F5344CB8AC3E}">
        <p14:creationId xmlns:p14="http://schemas.microsoft.com/office/powerpoint/2010/main" val="1324979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2DEB6-A226-4565-BE3F-D1E0238CC09E}"/>
              </a:ext>
            </a:extLst>
          </p:cNvPr>
          <p:cNvSpPr>
            <a:spLocks noGrp="1"/>
          </p:cNvSpPr>
          <p:nvPr>
            <p:ph type="title"/>
          </p:nvPr>
        </p:nvSpPr>
        <p:spPr/>
        <p:txBody>
          <a:bodyPr/>
          <a:lstStyle/>
          <a:p>
            <a:r>
              <a:rPr lang="en-US" altLang="zh-CN" dirty="0"/>
              <a:t>Case Study: Log Replication (Traditional)</a:t>
            </a:r>
            <a:endParaRPr lang="zh-CN" altLang="en-US" dirty="0"/>
          </a:p>
        </p:txBody>
      </p:sp>
      <p:sp>
        <p:nvSpPr>
          <p:cNvPr id="4" name="矩形 3">
            <a:extLst>
              <a:ext uri="{FF2B5EF4-FFF2-40B4-BE49-F238E27FC236}">
                <a16:creationId xmlns:a16="http://schemas.microsoft.com/office/drawing/2014/main" id="{C8412906-C02C-4617-A92B-F9BE2D74E5CF}"/>
              </a:ext>
            </a:extLst>
          </p:cNvPr>
          <p:cNvSpPr/>
          <p:nvPr/>
        </p:nvSpPr>
        <p:spPr>
          <a:xfrm>
            <a:off x="971760" y="2491713"/>
            <a:ext cx="2100209" cy="606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Log Generator 1</a:t>
            </a:r>
            <a:endParaRPr lang="zh-CN" altLang="en-US" sz="2000" dirty="0"/>
          </a:p>
        </p:txBody>
      </p:sp>
      <p:sp>
        <p:nvSpPr>
          <p:cNvPr id="5" name="矩形 4">
            <a:extLst>
              <a:ext uri="{FF2B5EF4-FFF2-40B4-BE49-F238E27FC236}">
                <a16:creationId xmlns:a16="http://schemas.microsoft.com/office/drawing/2014/main" id="{B740C7FA-3F56-4921-B541-8E4D499C3D9D}"/>
              </a:ext>
            </a:extLst>
          </p:cNvPr>
          <p:cNvSpPr/>
          <p:nvPr/>
        </p:nvSpPr>
        <p:spPr>
          <a:xfrm>
            <a:off x="3386190" y="2491713"/>
            <a:ext cx="2100208" cy="606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Log Generator 2</a:t>
            </a:r>
            <a:endParaRPr lang="zh-CN" altLang="en-US" sz="2000" dirty="0"/>
          </a:p>
        </p:txBody>
      </p:sp>
      <p:sp>
        <p:nvSpPr>
          <p:cNvPr id="6" name="矩形 5">
            <a:extLst>
              <a:ext uri="{FF2B5EF4-FFF2-40B4-BE49-F238E27FC236}">
                <a16:creationId xmlns:a16="http://schemas.microsoft.com/office/drawing/2014/main" id="{1CE1C2F9-5591-46A9-ACC9-5EFD91954900}"/>
              </a:ext>
            </a:extLst>
          </p:cNvPr>
          <p:cNvSpPr/>
          <p:nvPr/>
        </p:nvSpPr>
        <p:spPr>
          <a:xfrm>
            <a:off x="2550561" y="3727015"/>
            <a:ext cx="1433245" cy="6061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Leader</a:t>
            </a:r>
            <a:endParaRPr lang="zh-CN" altLang="en-US" dirty="0"/>
          </a:p>
        </p:txBody>
      </p:sp>
      <p:sp>
        <p:nvSpPr>
          <p:cNvPr id="7" name="矩形 6">
            <a:extLst>
              <a:ext uri="{FF2B5EF4-FFF2-40B4-BE49-F238E27FC236}">
                <a16:creationId xmlns:a16="http://schemas.microsoft.com/office/drawing/2014/main" id="{622C0299-38A4-4D63-A8C1-41146BBBAB40}"/>
              </a:ext>
            </a:extLst>
          </p:cNvPr>
          <p:cNvSpPr/>
          <p:nvPr/>
        </p:nvSpPr>
        <p:spPr>
          <a:xfrm>
            <a:off x="1638724" y="4878382"/>
            <a:ext cx="1433245" cy="606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Replica 1</a:t>
            </a:r>
            <a:endParaRPr lang="zh-CN" altLang="en-US" dirty="0"/>
          </a:p>
        </p:txBody>
      </p:sp>
      <p:sp>
        <p:nvSpPr>
          <p:cNvPr id="8" name="矩形 7">
            <a:extLst>
              <a:ext uri="{FF2B5EF4-FFF2-40B4-BE49-F238E27FC236}">
                <a16:creationId xmlns:a16="http://schemas.microsoft.com/office/drawing/2014/main" id="{10435810-ABE2-4360-98EC-A4311E770C03}"/>
              </a:ext>
            </a:extLst>
          </p:cNvPr>
          <p:cNvSpPr/>
          <p:nvPr/>
        </p:nvSpPr>
        <p:spPr>
          <a:xfrm>
            <a:off x="3386190" y="4878382"/>
            <a:ext cx="1433245" cy="606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Replica 2</a:t>
            </a:r>
            <a:endParaRPr lang="zh-CN" altLang="en-US" dirty="0"/>
          </a:p>
        </p:txBody>
      </p:sp>
      <p:cxnSp>
        <p:nvCxnSpPr>
          <p:cNvPr id="9" name="直接箭头连接符 8">
            <a:extLst>
              <a:ext uri="{FF2B5EF4-FFF2-40B4-BE49-F238E27FC236}">
                <a16:creationId xmlns:a16="http://schemas.microsoft.com/office/drawing/2014/main" id="{D778C454-DC12-4C9B-AFAB-719B5F262C70}"/>
              </a:ext>
            </a:extLst>
          </p:cNvPr>
          <p:cNvCxnSpPr>
            <a:cxnSpLocks/>
            <a:stCxn id="6" idx="2"/>
            <a:endCxn id="7" idx="0"/>
          </p:cNvCxnSpPr>
          <p:nvPr/>
        </p:nvCxnSpPr>
        <p:spPr>
          <a:xfrm flipH="1">
            <a:off x="2355347" y="4333189"/>
            <a:ext cx="911837" cy="5451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62D81B8D-04C9-4198-A308-B850F1905CFA}"/>
              </a:ext>
            </a:extLst>
          </p:cNvPr>
          <p:cNvCxnSpPr>
            <a:cxnSpLocks/>
            <a:stCxn id="4" idx="2"/>
            <a:endCxn id="6" idx="0"/>
          </p:cNvCxnSpPr>
          <p:nvPr/>
        </p:nvCxnSpPr>
        <p:spPr>
          <a:xfrm>
            <a:off x="2021865" y="3097888"/>
            <a:ext cx="1245319" cy="6291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D1178763-E185-4778-99AF-D27B3298F5F0}"/>
              </a:ext>
            </a:extLst>
          </p:cNvPr>
          <p:cNvCxnSpPr>
            <a:cxnSpLocks/>
            <a:stCxn id="5" idx="2"/>
            <a:endCxn id="6" idx="0"/>
          </p:cNvCxnSpPr>
          <p:nvPr/>
        </p:nvCxnSpPr>
        <p:spPr>
          <a:xfrm flipH="1">
            <a:off x="3267184" y="3097888"/>
            <a:ext cx="1169110" cy="6291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D4680F29-A569-465C-B8F0-CAC67F6C8A01}"/>
              </a:ext>
            </a:extLst>
          </p:cNvPr>
          <p:cNvCxnSpPr>
            <a:cxnSpLocks/>
            <a:stCxn id="6" idx="2"/>
            <a:endCxn id="8" idx="0"/>
          </p:cNvCxnSpPr>
          <p:nvPr/>
        </p:nvCxnSpPr>
        <p:spPr>
          <a:xfrm>
            <a:off x="3267184" y="4333189"/>
            <a:ext cx="835629" cy="54519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A6B9C3E6-F37F-476C-96C6-7B2DBD1EE453}"/>
              </a:ext>
            </a:extLst>
          </p:cNvPr>
          <p:cNvSpPr/>
          <p:nvPr/>
        </p:nvSpPr>
        <p:spPr>
          <a:xfrm>
            <a:off x="838200" y="1603695"/>
            <a:ext cx="4980643"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Leader-follower</a:t>
            </a:r>
            <a:endParaRPr lang="zh-CN" altLang="en-US" sz="2400" dirty="0"/>
          </a:p>
        </p:txBody>
      </p:sp>
      <p:sp>
        <p:nvSpPr>
          <p:cNvPr id="19" name="矩形 18">
            <a:extLst>
              <a:ext uri="{FF2B5EF4-FFF2-40B4-BE49-F238E27FC236}">
                <a16:creationId xmlns:a16="http://schemas.microsoft.com/office/drawing/2014/main" id="{01E14E2F-697C-406B-82D2-33E4943B6149}"/>
              </a:ext>
            </a:extLst>
          </p:cNvPr>
          <p:cNvSpPr/>
          <p:nvPr/>
        </p:nvSpPr>
        <p:spPr>
          <a:xfrm>
            <a:off x="6447035" y="1603695"/>
            <a:ext cx="4906766"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Sequencer</a:t>
            </a:r>
            <a:endParaRPr lang="zh-CN" altLang="en-US" sz="2400" dirty="0"/>
          </a:p>
        </p:txBody>
      </p:sp>
      <p:sp>
        <p:nvSpPr>
          <p:cNvPr id="75" name="矩形 74">
            <a:extLst>
              <a:ext uri="{FF2B5EF4-FFF2-40B4-BE49-F238E27FC236}">
                <a16:creationId xmlns:a16="http://schemas.microsoft.com/office/drawing/2014/main" id="{9C971F91-EED7-4EED-884E-04B149FE2C54}"/>
              </a:ext>
            </a:extLst>
          </p:cNvPr>
          <p:cNvSpPr/>
          <p:nvPr/>
        </p:nvSpPr>
        <p:spPr>
          <a:xfrm>
            <a:off x="6646520" y="2491713"/>
            <a:ext cx="2100209" cy="606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Log Generator 1</a:t>
            </a:r>
            <a:endParaRPr lang="zh-CN" altLang="en-US" sz="2000" dirty="0"/>
          </a:p>
        </p:txBody>
      </p:sp>
      <p:sp>
        <p:nvSpPr>
          <p:cNvPr id="76" name="矩形 75">
            <a:extLst>
              <a:ext uri="{FF2B5EF4-FFF2-40B4-BE49-F238E27FC236}">
                <a16:creationId xmlns:a16="http://schemas.microsoft.com/office/drawing/2014/main" id="{067EC8C2-EEC4-4844-863C-3BDE9B30B8CA}"/>
              </a:ext>
            </a:extLst>
          </p:cNvPr>
          <p:cNvSpPr/>
          <p:nvPr/>
        </p:nvSpPr>
        <p:spPr>
          <a:xfrm>
            <a:off x="9060950" y="2491713"/>
            <a:ext cx="2100208" cy="606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Log Generator 2</a:t>
            </a:r>
            <a:endParaRPr lang="zh-CN" altLang="en-US" sz="2000" dirty="0"/>
          </a:p>
        </p:txBody>
      </p:sp>
      <p:sp>
        <p:nvSpPr>
          <p:cNvPr id="81" name="矩形 80">
            <a:extLst>
              <a:ext uri="{FF2B5EF4-FFF2-40B4-BE49-F238E27FC236}">
                <a16:creationId xmlns:a16="http://schemas.microsoft.com/office/drawing/2014/main" id="{EE45D235-59DE-4CFC-8C51-22B67FB2553C}"/>
              </a:ext>
            </a:extLst>
          </p:cNvPr>
          <p:cNvSpPr/>
          <p:nvPr/>
        </p:nvSpPr>
        <p:spPr>
          <a:xfrm>
            <a:off x="6380253" y="4159191"/>
            <a:ext cx="1561676" cy="6061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Sequencer</a:t>
            </a:r>
            <a:endParaRPr lang="zh-CN" altLang="en-US" dirty="0"/>
          </a:p>
        </p:txBody>
      </p:sp>
      <p:cxnSp>
        <p:nvCxnSpPr>
          <p:cNvPr id="83" name="直接箭头连接符 82">
            <a:extLst>
              <a:ext uri="{FF2B5EF4-FFF2-40B4-BE49-F238E27FC236}">
                <a16:creationId xmlns:a16="http://schemas.microsoft.com/office/drawing/2014/main" id="{5F1CF724-019C-4C46-A930-E0C05FAC0111}"/>
              </a:ext>
            </a:extLst>
          </p:cNvPr>
          <p:cNvCxnSpPr>
            <a:stCxn id="75" idx="2"/>
            <a:endCxn id="81" idx="0"/>
          </p:cNvCxnSpPr>
          <p:nvPr/>
        </p:nvCxnSpPr>
        <p:spPr>
          <a:xfrm flipH="1">
            <a:off x="7161091" y="3097888"/>
            <a:ext cx="535534" cy="1061303"/>
          </a:xfrm>
          <a:prstGeom prst="straightConnector1">
            <a:avLst/>
          </a:prstGeom>
          <a:ln w="19050">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84" name="直接箭头连接符 83">
            <a:extLst>
              <a:ext uri="{FF2B5EF4-FFF2-40B4-BE49-F238E27FC236}">
                <a16:creationId xmlns:a16="http://schemas.microsoft.com/office/drawing/2014/main" id="{31A4BF8C-5399-47BD-8063-CE9EF07A017E}"/>
              </a:ext>
            </a:extLst>
          </p:cNvPr>
          <p:cNvCxnSpPr>
            <a:cxnSpLocks/>
            <a:stCxn id="76" idx="2"/>
            <a:endCxn id="81" idx="0"/>
          </p:cNvCxnSpPr>
          <p:nvPr/>
        </p:nvCxnSpPr>
        <p:spPr>
          <a:xfrm flipH="1">
            <a:off x="7161091" y="3097888"/>
            <a:ext cx="2949963" cy="1061303"/>
          </a:xfrm>
          <a:prstGeom prst="straightConnector1">
            <a:avLst/>
          </a:prstGeom>
          <a:ln w="19050">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89" name="矩形 88">
            <a:extLst>
              <a:ext uri="{FF2B5EF4-FFF2-40B4-BE49-F238E27FC236}">
                <a16:creationId xmlns:a16="http://schemas.microsoft.com/office/drawing/2014/main" id="{B6A821E9-12BB-47B8-A472-91CF769670A9}"/>
              </a:ext>
            </a:extLst>
          </p:cNvPr>
          <p:cNvSpPr/>
          <p:nvPr/>
        </p:nvSpPr>
        <p:spPr>
          <a:xfrm>
            <a:off x="8262346" y="4159191"/>
            <a:ext cx="1433245" cy="606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Replica 1</a:t>
            </a:r>
            <a:endParaRPr lang="zh-CN" altLang="en-US" dirty="0"/>
          </a:p>
        </p:txBody>
      </p:sp>
      <p:sp>
        <p:nvSpPr>
          <p:cNvPr id="90" name="矩形 89">
            <a:extLst>
              <a:ext uri="{FF2B5EF4-FFF2-40B4-BE49-F238E27FC236}">
                <a16:creationId xmlns:a16="http://schemas.microsoft.com/office/drawing/2014/main" id="{54AEA991-DD32-4727-81B3-CFFF1650E3ED}"/>
              </a:ext>
            </a:extLst>
          </p:cNvPr>
          <p:cNvSpPr/>
          <p:nvPr/>
        </p:nvSpPr>
        <p:spPr>
          <a:xfrm>
            <a:off x="10009812" y="4159191"/>
            <a:ext cx="1433245" cy="606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Replica 2</a:t>
            </a:r>
            <a:endParaRPr lang="zh-CN" altLang="en-US" dirty="0"/>
          </a:p>
        </p:txBody>
      </p:sp>
      <p:cxnSp>
        <p:nvCxnSpPr>
          <p:cNvPr id="95" name="直接箭头连接符 94">
            <a:extLst>
              <a:ext uri="{FF2B5EF4-FFF2-40B4-BE49-F238E27FC236}">
                <a16:creationId xmlns:a16="http://schemas.microsoft.com/office/drawing/2014/main" id="{9D2043E6-1412-49A6-8B88-4AE4311F194E}"/>
              </a:ext>
            </a:extLst>
          </p:cNvPr>
          <p:cNvCxnSpPr>
            <a:cxnSpLocks/>
            <a:stCxn id="75" idx="2"/>
            <a:endCxn id="89" idx="0"/>
          </p:cNvCxnSpPr>
          <p:nvPr/>
        </p:nvCxnSpPr>
        <p:spPr>
          <a:xfrm>
            <a:off x="7696625" y="3097888"/>
            <a:ext cx="1282344" cy="10613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8" name="直接箭头连接符 97">
            <a:extLst>
              <a:ext uri="{FF2B5EF4-FFF2-40B4-BE49-F238E27FC236}">
                <a16:creationId xmlns:a16="http://schemas.microsoft.com/office/drawing/2014/main" id="{5D9DC980-5031-4083-A031-A8CA8CC2210C}"/>
              </a:ext>
            </a:extLst>
          </p:cNvPr>
          <p:cNvCxnSpPr>
            <a:cxnSpLocks/>
            <a:stCxn id="75" idx="2"/>
            <a:endCxn id="90" idx="0"/>
          </p:cNvCxnSpPr>
          <p:nvPr/>
        </p:nvCxnSpPr>
        <p:spPr>
          <a:xfrm>
            <a:off x="7696625" y="3097888"/>
            <a:ext cx="3029810" cy="10613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00">
            <a:extLst>
              <a:ext uri="{FF2B5EF4-FFF2-40B4-BE49-F238E27FC236}">
                <a16:creationId xmlns:a16="http://schemas.microsoft.com/office/drawing/2014/main" id="{5026F3C9-E5D3-4E01-853A-BD1D1D3CB45F}"/>
              </a:ext>
            </a:extLst>
          </p:cNvPr>
          <p:cNvCxnSpPr>
            <a:cxnSpLocks/>
            <a:stCxn id="76" idx="2"/>
            <a:endCxn id="89" idx="0"/>
          </p:cNvCxnSpPr>
          <p:nvPr/>
        </p:nvCxnSpPr>
        <p:spPr>
          <a:xfrm flipH="1">
            <a:off x="8978969" y="3097888"/>
            <a:ext cx="1132085" cy="10613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4" name="直接箭头连接符 103">
            <a:extLst>
              <a:ext uri="{FF2B5EF4-FFF2-40B4-BE49-F238E27FC236}">
                <a16:creationId xmlns:a16="http://schemas.microsoft.com/office/drawing/2014/main" id="{D4652BFC-601B-492D-9512-B8593539864F}"/>
              </a:ext>
            </a:extLst>
          </p:cNvPr>
          <p:cNvCxnSpPr>
            <a:cxnSpLocks/>
            <a:stCxn id="76" idx="2"/>
            <a:endCxn id="90" idx="0"/>
          </p:cNvCxnSpPr>
          <p:nvPr/>
        </p:nvCxnSpPr>
        <p:spPr>
          <a:xfrm>
            <a:off x="10111054" y="3097888"/>
            <a:ext cx="615381" cy="10613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6F1ACB37-F569-467A-8BDB-9F9B027AA243}"/>
              </a:ext>
            </a:extLst>
          </p:cNvPr>
          <p:cNvSpPr txBox="1"/>
          <p:nvPr/>
        </p:nvSpPr>
        <p:spPr>
          <a:xfrm>
            <a:off x="4626984" y="5824284"/>
            <a:ext cx="5451455" cy="523220"/>
          </a:xfrm>
          <a:prstGeom prst="rect">
            <a:avLst/>
          </a:prstGeom>
          <a:noFill/>
        </p:spPr>
        <p:txBody>
          <a:bodyPr wrap="square" rtlCol="0">
            <a:spAutoFit/>
          </a:bodyPr>
          <a:lstStyle/>
          <a:p>
            <a:r>
              <a:rPr lang="en-US" altLang="zh-CN" sz="2800" dirty="0"/>
              <a:t>Both need 2 RTTs!</a:t>
            </a:r>
            <a:endParaRPr lang="zh-CN" altLang="en-US" sz="2800" dirty="0"/>
          </a:p>
        </p:txBody>
      </p:sp>
    </p:spTree>
    <p:extLst>
      <p:ext uri="{BB962C8B-B14F-4D97-AF65-F5344CB8AC3E}">
        <p14:creationId xmlns:p14="http://schemas.microsoft.com/office/powerpoint/2010/main" val="342653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F30712-1D0E-44C7-8739-AB08B61D5DA5}"/>
              </a:ext>
            </a:extLst>
          </p:cNvPr>
          <p:cNvSpPr>
            <a:spLocks noGrp="1"/>
          </p:cNvSpPr>
          <p:nvPr>
            <p:ph type="title"/>
          </p:nvPr>
        </p:nvSpPr>
        <p:spPr>
          <a:xfrm>
            <a:off x="838200" y="349713"/>
            <a:ext cx="10515600" cy="1325563"/>
          </a:xfrm>
        </p:spPr>
        <p:txBody>
          <a:bodyPr/>
          <a:lstStyle/>
          <a:p>
            <a:r>
              <a:rPr lang="en-US" altLang="zh-CN" dirty="0"/>
              <a:t>Case Study: 1-RTT Log Replication</a:t>
            </a:r>
            <a:endParaRPr lang="zh-CN" altLang="en-US" dirty="0"/>
          </a:p>
        </p:txBody>
      </p:sp>
      <p:sp>
        <p:nvSpPr>
          <p:cNvPr id="4" name="矩形 3">
            <a:extLst>
              <a:ext uri="{FF2B5EF4-FFF2-40B4-BE49-F238E27FC236}">
                <a16:creationId xmlns:a16="http://schemas.microsoft.com/office/drawing/2014/main" id="{902F72CF-D614-40BC-9EDE-B683C7C7AA03}"/>
              </a:ext>
            </a:extLst>
          </p:cNvPr>
          <p:cNvSpPr/>
          <p:nvPr/>
        </p:nvSpPr>
        <p:spPr>
          <a:xfrm>
            <a:off x="838199" y="2313910"/>
            <a:ext cx="2100209" cy="606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 Generator 1</a:t>
            </a:r>
            <a:endParaRPr lang="zh-CN" altLang="en-US" sz="2000" dirty="0"/>
          </a:p>
        </p:txBody>
      </p:sp>
      <p:sp>
        <p:nvSpPr>
          <p:cNvPr id="5" name="矩形 4">
            <a:extLst>
              <a:ext uri="{FF2B5EF4-FFF2-40B4-BE49-F238E27FC236}">
                <a16:creationId xmlns:a16="http://schemas.microsoft.com/office/drawing/2014/main" id="{F2E39BD7-E34F-4E80-88D2-BD6ABFCB56DD}"/>
              </a:ext>
            </a:extLst>
          </p:cNvPr>
          <p:cNvSpPr/>
          <p:nvPr/>
        </p:nvSpPr>
        <p:spPr>
          <a:xfrm>
            <a:off x="838199" y="4060354"/>
            <a:ext cx="2100208" cy="6061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a:t>Log Generator 2</a:t>
            </a:r>
            <a:endParaRPr lang="zh-CN" altLang="en-US" sz="2000" dirty="0"/>
          </a:p>
        </p:txBody>
      </p:sp>
      <p:sp>
        <p:nvSpPr>
          <p:cNvPr id="6" name="矩形 5">
            <a:extLst>
              <a:ext uri="{FF2B5EF4-FFF2-40B4-BE49-F238E27FC236}">
                <a16:creationId xmlns:a16="http://schemas.microsoft.com/office/drawing/2014/main" id="{DB6AB303-6D88-4755-BA77-E8D9BF3625FB}"/>
              </a:ext>
            </a:extLst>
          </p:cNvPr>
          <p:cNvSpPr/>
          <p:nvPr/>
        </p:nvSpPr>
        <p:spPr>
          <a:xfrm>
            <a:off x="4833991" y="2306547"/>
            <a:ext cx="1433245" cy="606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Replica 1</a:t>
            </a:r>
            <a:endParaRPr lang="zh-CN" altLang="en-US" dirty="0"/>
          </a:p>
        </p:txBody>
      </p:sp>
      <p:sp>
        <p:nvSpPr>
          <p:cNvPr id="7" name="矩形 6">
            <a:extLst>
              <a:ext uri="{FF2B5EF4-FFF2-40B4-BE49-F238E27FC236}">
                <a16:creationId xmlns:a16="http://schemas.microsoft.com/office/drawing/2014/main" id="{7B2F085E-0EDD-4B2F-96DA-449088C8C5FA}"/>
              </a:ext>
            </a:extLst>
          </p:cNvPr>
          <p:cNvSpPr/>
          <p:nvPr/>
        </p:nvSpPr>
        <p:spPr>
          <a:xfrm>
            <a:off x="4833988" y="3330805"/>
            <a:ext cx="1433245" cy="606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Replica 2</a:t>
            </a:r>
            <a:endParaRPr lang="zh-CN" altLang="en-US" dirty="0"/>
          </a:p>
        </p:txBody>
      </p:sp>
      <p:sp>
        <p:nvSpPr>
          <p:cNvPr id="8" name="矩形 7">
            <a:extLst>
              <a:ext uri="{FF2B5EF4-FFF2-40B4-BE49-F238E27FC236}">
                <a16:creationId xmlns:a16="http://schemas.microsoft.com/office/drawing/2014/main" id="{7D21D4A5-34B1-42C9-972B-E39EAFD49DE3}"/>
              </a:ext>
            </a:extLst>
          </p:cNvPr>
          <p:cNvSpPr/>
          <p:nvPr/>
        </p:nvSpPr>
        <p:spPr>
          <a:xfrm>
            <a:off x="4833987" y="4363442"/>
            <a:ext cx="1433245" cy="6061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Replica 3</a:t>
            </a:r>
            <a:endParaRPr lang="zh-CN" altLang="en-US" dirty="0"/>
          </a:p>
        </p:txBody>
      </p:sp>
      <p:cxnSp>
        <p:nvCxnSpPr>
          <p:cNvPr id="10" name="直接箭头连接符 9">
            <a:extLst>
              <a:ext uri="{FF2B5EF4-FFF2-40B4-BE49-F238E27FC236}">
                <a16:creationId xmlns:a16="http://schemas.microsoft.com/office/drawing/2014/main" id="{AE109D2F-90C5-408A-92EF-87E4DF9E59CF}"/>
              </a:ext>
            </a:extLst>
          </p:cNvPr>
          <p:cNvCxnSpPr>
            <a:cxnSpLocks/>
            <a:stCxn id="4" idx="3"/>
            <a:endCxn id="6" idx="1"/>
          </p:cNvCxnSpPr>
          <p:nvPr/>
        </p:nvCxnSpPr>
        <p:spPr>
          <a:xfrm flipV="1">
            <a:off x="2938408" y="2609634"/>
            <a:ext cx="1895583" cy="73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1BCA14B8-414C-4D3F-8718-4094C761EC63}"/>
              </a:ext>
            </a:extLst>
          </p:cNvPr>
          <p:cNvCxnSpPr>
            <a:cxnSpLocks/>
            <a:stCxn id="4" idx="3"/>
            <a:endCxn id="7" idx="1"/>
          </p:cNvCxnSpPr>
          <p:nvPr/>
        </p:nvCxnSpPr>
        <p:spPr>
          <a:xfrm>
            <a:off x="2938408" y="2616998"/>
            <a:ext cx="1895580" cy="101689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0FF1C42B-1BEA-43EE-B853-EF9EEA997EBE}"/>
              </a:ext>
            </a:extLst>
          </p:cNvPr>
          <p:cNvCxnSpPr>
            <a:cxnSpLocks/>
            <a:stCxn id="4" idx="3"/>
            <a:endCxn id="8" idx="1"/>
          </p:cNvCxnSpPr>
          <p:nvPr/>
        </p:nvCxnSpPr>
        <p:spPr>
          <a:xfrm>
            <a:off x="2938408" y="2616998"/>
            <a:ext cx="1895579" cy="204953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C0A50ECD-0BCA-43FD-9AD2-6B8FC98D3B98}"/>
              </a:ext>
            </a:extLst>
          </p:cNvPr>
          <p:cNvCxnSpPr>
            <a:cxnSpLocks/>
            <a:stCxn id="5" idx="3"/>
            <a:endCxn id="6" idx="1"/>
          </p:cNvCxnSpPr>
          <p:nvPr/>
        </p:nvCxnSpPr>
        <p:spPr>
          <a:xfrm flipV="1">
            <a:off x="2938407" y="2609634"/>
            <a:ext cx="1895584" cy="1753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117A06A3-EFCB-4FBA-8120-CEEAC1FD8C85}"/>
              </a:ext>
            </a:extLst>
          </p:cNvPr>
          <p:cNvCxnSpPr>
            <a:cxnSpLocks/>
            <a:stCxn id="5" idx="3"/>
            <a:endCxn id="7" idx="1"/>
          </p:cNvCxnSpPr>
          <p:nvPr/>
        </p:nvCxnSpPr>
        <p:spPr>
          <a:xfrm flipV="1">
            <a:off x="2938407" y="3633892"/>
            <a:ext cx="1895581" cy="7295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B8A5E71D-E930-4839-9E3A-38E6F19BCC7F}"/>
              </a:ext>
            </a:extLst>
          </p:cNvPr>
          <p:cNvCxnSpPr>
            <a:cxnSpLocks/>
            <a:stCxn id="5" idx="3"/>
            <a:endCxn id="8" idx="1"/>
          </p:cNvCxnSpPr>
          <p:nvPr/>
        </p:nvCxnSpPr>
        <p:spPr>
          <a:xfrm>
            <a:off x="2938407" y="4363442"/>
            <a:ext cx="1895580" cy="3030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7" name="矩形 26">
            <a:extLst>
              <a:ext uri="{FF2B5EF4-FFF2-40B4-BE49-F238E27FC236}">
                <a16:creationId xmlns:a16="http://schemas.microsoft.com/office/drawing/2014/main" id="{86A1CDD9-4500-4D58-B8E3-749225BFC43B}"/>
              </a:ext>
            </a:extLst>
          </p:cNvPr>
          <p:cNvSpPr/>
          <p:nvPr/>
        </p:nvSpPr>
        <p:spPr>
          <a:xfrm>
            <a:off x="8119368" y="2306547"/>
            <a:ext cx="1433245" cy="606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TS 2</a:t>
            </a:r>
          </a:p>
          <a:p>
            <a:pPr algn="ctr"/>
            <a:r>
              <a:rPr lang="en-US" altLang="zh-CN" dirty="0"/>
              <a:t>Checksum 3</a:t>
            </a:r>
          </a:p>
        </p:txBody>
      </p:sp>
      <p:sp>
        <p:nvSpPr>
          <p:cNvPr id="32" name="矩形 31">
            <a:extLst>
              <a:ext uri="{FF2B5EF4-FFF2-40B4-BE49-F238E27FC236}">
                <a16:creationId xmlns:a16="http://schemas.microsoft.com/office/drawing/2014/main" id="{59D97B4F-B0AF-484A-8E44-A88FB682DE48}"/>
              </a:ext>
            </a:extLst>
          </p:cNvPr>
          <p:cNvSpPr/>
          <p:nvPr/>
        </p:nvSpPr>
        <p:spPr>
          <a:xfrm>
            <a:off x="9751033" y="3330807"/>
            <a:ext cx="1433245" cy="606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DROP</a:t>
            </a:r>
            <a:endParaRPr lang="zh-CN" altLang="en-US" sz="2000" b="1" dirty="0">
              <a:solidFill>
                <a:schemeClr val="tx1"/>
              </a:solidFill>
            </a:endParaRPr>
          </a:p>
        </p:txBody>
      </p:sp>
      <p:sp>
        <p:nvSpPr>
          <p:cNvPr id="64" name="矩形 63">
            <a:extLst>
              <a:ext uri="{FF2B5EF4-FFF2-40B4-BE49-F238E27FC236}">
                <a16:creationId xmlns:a16="http://schemas.microsoft.com/office/drawing/2014/main" id="{CB560C0B-6496-4B83-889F-A612C3C6CC3F}"/>
              </a:ext>
            </a:extLst>
          </p:cNvPr>
          <p:cNvSpPr/>
          <p:nvPr/>
        </p:nvSpPr>
        <p:spPr>
          <a:xfrm>
            <a:off x="9751034" y="2310444"/>
            <a:ext cx="1433245" cy="60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TS 1</a:t>
            </a:r>
          </a:p>
          <a:p>
            <a:pPr algn="ctr"/>
            <a:r>
              <a:rPr lang="en-US" altLang="zh-CN" dirty="0"/>
              <a:t>Checksum 1</a:t>
            </a:r>
          </a:p>
        </p:txBody>
      </p:sp>
      <p:sp>
        <p:nvSpPr>
          <p:cNvPr id="71" name="矩形 70">
            <a:extLst>
              <a:ext uri="{FF2B5EF4-FFF2-40B4-BE49-F238E27FC236}">
                <a16:creationId xmlns:a16="http://schemas.microsoft.com/office/drawing/2014/main" id="{CF7A4CC4-0AEC-4620-88DD-811F8CFA8DAC}"/>
              </a:ext>
            </a:extLst>
          </p:cNvPr>
          <p:cNvSpPr/>
          <p:nvPr/>
        </p:nvSpPr>
        <p:spPr>
          <a:xfrm>
            <a:off x="9751032" y="4363442"/>
            <a:ext cx="1433245" cy="60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TS 1</a:t>
            </a:r>
          </a:p>
          <a:p>
            <a:pPr algn="ctr"/>
            <a:r>
              <a:rPr lang="en-US" altLang="zh-CN" dirty="0"/>
              <a:t>Checksum 1</a:t>
            </a:r>
          </a:p>
        </p:txBody>
      </p:sp>
      <p:sp>
        <p:nvSpPr>
          <p:cNvPr id="78" name="矩形 77">
            <a:extLst>
              <a:ext uri="{FF2B5EF4-FFF2-40B4-BE49-F238E27FC236}">
                <a16:creationId xmlns:a16="http://schemas.microsoft.com/office/drawing/2014/main" id="{ACE086C2-F5C5-401F-921F-E0C57CD656CE}"/>
              </a:ext>
            </a:extLst>
          </p:cNvPr>
          <p:cNvSpPr/>
          <p:nvPr/>
        </p:nvSpPr>
        <p:spPr>
          <a:xfrm>
            <a:off x="8119366" y="3315515"/>
            <a:ext cx="1433245" cy="606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TS 2</a:t>
            </a:r>
          </a:p>
          <a:p>
            <a:pPr algn="ctr"/>
            <a:r>
              <a:rPr lang="en-US" altLang="zh-CN" dirty="0"/>
              <a:t>Checksum 2</a:t>
            </a:r>
          </a:p>
        </p:txBody>
      </p:sp>
      <p:sp>
        <p:nvSpPr>
          <p:cNvPr id="79" name="矩形 78">
            <a:extLst>
              <a:ext uri="{FF2B5EF4-FFF2-40B4-BE49-F238E27FC236}">
                <a16:creationId xmlns:a16="http://schemas.microsoft.com/office/drawing/2014/main" id="{55CC9B8C-DEC9-4CCF-88B0-4BCC1DE6BB4D}"/>
              </a:ext>
            </a:extLst>
          </p:cNvPr>
          <p:cNvSpPr/>
          <p:nvPr/>
        </p:nvSpPr>
        <p:spPr>
          <a:xfrm>
            <a:off x="8119365" y="4356815"/>
            <a:ext cx="1433245" cy="6061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TS 2</a:t>
            </a:r>
          </a:p>
          <a:p>
            <a:pPr algn="ctr"/>
            <a:r>
              <a:rPr lang="en-US" altLang="zh-CN" dirty="0"/>
              <a:t>Checksum 3</a:t>
            </a:r>
          </a:p>
        </p:txBody>
      </p:sp>
      <p:sp>
        <p:nvSpPr>
          <p:cNvPr id="81" name="矩形 80">
            <a:extLst>
              <a:ext uri="{FF2B5EF4-FFF2-40B4-BE49-F238E27FC236}">
                <a16:creationId xmlns:a16="http://schemas.microsoft.com/office/drawing/2014/main" id="{891F4ED0-8D93-4BAE-BF8D-37AE74DCBAB9}"/>
              </a:ext>
            </a:extLst>
          </p:cNvPr>
          <p:cNvSpPr/>
          <p:nvPr/>
        </p:nvSpPr>
        <p:spPr>
          <a:xfrm>
            <a:off x="6487698" y="2310444"/>
            <a:ext cx="1433245" cy="60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TS 3</a:t>
            </a:r>
          </a:p>
          <a:p>
            <a:pPr algn="ctr"/>
            <a:r>
              <a:rPr lang="en-US" altLang="zh-CN" dirty="0"/>
              <a:t>Checksum 6</a:t>
            </a:r>
          </a:p>
        </p:txBody>
      </p:sp>
      <p:sp>
        <p:nvSpPr>
          <p:cNvPr id="82" name="矩形 81">
            <a:extLst>
              <a:ext uri="{FF2B5EF4-FFF2-40B4-BE49-F238E27FC236}">
                <a16:creationId xmlns:a16="http://schemas.microsoft.com/office/drawing/2014/main" id="{75C5C46E-C46F-4066-A7E2-E41B598172B0}"/>
              </a:ext>
            </a:extLst>
          </p:cNvPr>
          <p:cNvSpPr/>
          <p:nvPr/>
        </p:nvSpPr>
        <p:spPr>
          <a:xfrm>
            <a:off x="6487696" y="4363442"/>
            <a:ext cx="1433245" cy="60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TS 1</a:t>
            </a:r>
          </a:p>
          <a:p>
            <a:pPr algn="ctr"/>
            <a:r>
              <a:rPr lang="en-US" altLang="zh-CN" dirty="0"/>
              <a:t>Checksum 6</a:t>
            </a:r>
          </a:p>
        </p:txBody>
      </p:sp>
      <p:cxnSp>
        <p:nvCxnSpPr>
          <p:cNvPr id="84" name="直接箭头连接符 83">
            <a:extLst>
              <a:ext uri="{FF2B5EF4-FFF2-40B4-BE49-F238E27FC236}">
                <a16:creationId xmlns:a16="http://schemas.microsoft.com/office/drawing/2014/main" id="{844B3227-62AA-4732-82C0-9407A2E5E044}"/>
              </a:ext>
            </a:extLst>
          </p:cNvPr>
          <p:cNvCxnSpPr/>
          <p:nvPr/>
        </p:nvCxnSpPr>
        <p:spPr>
          <a:xfrm flipH="1">
            <a:off x="6565187" y="2003460"/>
            <a:ext cx="442816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5" name="文本框 84">
            <a:extLst>
              <a:ext uri="{FF2B5EF4-FFF2-40B4-BE49-F238E27FC236}">
                <a16:creationId xmlns:a16="http://schemas.microsoft.com/office/drawing/2014/main" id="{78DD885F-DD0E-40BE-A748-336337A574BD}"/>
              </a:ext>
            </a:extLst>
          </p:cNvPr>
          <p:cNvSpPr txBox="1"/>
          <p:nvPr/>
        </p:nvSpPr>
        <p:spPr>
          <a:xfrm>
            <a:off x="10546423" y="1630664"/>
            <a:ext cx="1433245" cy="369332"/>
          </a:xfrm>
          <a:prstGeom prst="rect">
            <a:avLst/>
          </a:prstGeom>
          <a:noFill/>
        </p:spPr>
        <p:txBody>
          <a:bodyPr wrap="square" rtlCol="0">
            <a:spAutoFit/>
          </a:bodyPr>
          <a:lstStyle/>
          <a:p>
            <a:r>
              <a:rPr lang="en-US" altLang="zh-CN" dirty="0"/>
              <a:t>Older</a:t>
            </a:r>
            <a:endParaRPr lang="zh-CN" altLang="en-US" dirty="0"/>
          </a:p>
        </p:txBody>
      </p:sp>
      <p:sp>
        <p:nvSpPr>
          <p:cNvPr id="86" name="文本框 85">
            <a:extLst>
              <a:ext uri="{FF2B5EF4-FFF2-40B4-BE49-F238E27FC236}">
                <a16:creationId xmlns:a16="http://schemas.microsoft.com/office/drawing/2014/main" id="{4B927903-8501-4FEF-B806-AE3CDBCE6197}"/>
              </a:ext>
            </a:extLst>
          </p:cNvPr>
          <p:cNvSpPr txBox="1"/>
          <p:nvPr/>
        </p:nvSpPr>
        <p:spPr>
          <a:xfrm>
            <a:off x="6405938" y="1630664"/>
            <a:ext cx="1433245" cy="369332"/>
          </a:xfrm>
          <a:prstGeom prst="rect">
            <a:avLst/>
          </a:prstGeom>
          <a:noFill/>
        </p:spPr>
        <p:txBody>
          <a:bodyPr wrap="square" rtlCol="0">
            <a:spAutoFit/>
          </a:bodyPr>
          <a:lstStyle/>
          <a:p>
            <a:r>
              <a:rPr lang="en-US" altLang="zh-CN" dirty="0"/>
              <a:t>Newer</a:t>
            </a:r>
            <a:endParaRPr lang="zh-CN" altLang="en-US" dirty="0"/>
          </a:p>
        </p:txBody>
      </p:sp>
      <p:sp>
        <p:nvSpPr>
          <p:cNvPr id="87" name="矩形 86">
            <a:extLst>
              <a:ext uri="{FF2B5EF4-FFF2-40B4-BE49-F238E27FC236}">
                <a16:creationId xmlns:a16="http://schemas.microsoft.com/office/drawing/2014/main" id="{E7B0697D-563B-4AC7-BE13-7DBB5FD3F6A4}"/>
              </a:ext>
            </a:extLst>
          </p:cNvPr>
          <p:cNvSpPr/>
          <p:nvPr/>
        </p:nvSpPr>
        <p:spPr>
          <a:xfrm>
            <a:off x="6487696" y="3330807"/>
            <a:ext cx="1433245" cy="60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TS 3</a:t>
            </a:r>
          </a:p>
          <a:p>
            <a:pPr algn="ctr"/>
            <a:r>
              <a:rPr lang="en-US" altLang="zh-CN" dirty="0"/>
              <a:t>Checksum 5</a:t>
            </a:r>
          </a:p>
        </p:txBody>
      </p:sp>
      <p:sp>
        <p:nvSpPr>
          <p:cNvPr id="95" name="文本框 94">
            <a:extLst>
              <a:ext uri="{FF2B5EF4-FFF2-40B4-BE49-F238E27FC236}">
                <a16:creationId xmlns:a16="http://schemas.microsoft.com/office/drawing/2014/main" id="{30DD1D3C-7700-4486-9443-AD50AE14EFD8}"/>
              </a:ext>
            </a:extLst>
          </p:cNvPr>
          <p:cNvSpPr txBox="1"/>
          <p:nvPr/>
        </p:nvSpPr>
        <p:spPr>
          <a:xfrm>
            <a:off x="838198" y="2940311"/>
            <a:ext cx="3163586" cy="707886"/>
          </a:xfrm>
          <a:prstGeom prst="rect">
            <a:avLst/>
          </a:prstGeom>
          <a:noFill/>
        </p:spPr>
        <p:txBody>
          <a:bodyPr wrap="square" rtlCol="0">
            <a:spAutoFit/>
          </a:bodyPr>
          <a:lstStyle/>
          <a:p>
            <a:r>
              <a:rPr lang="en-US" altLang="zh-CN" sz="2000" dirty="0"/>
              <a:t>TS 1 lost packet</a:t>
            </a:r>
          </a:p>
          <a:p>
            <a:r>
              <a:rPr lang="en-US" altLang="zh-CN" sz="2000" dirty="0"/>
              <a:t>TS 3 checksum mismatch</a:t>
            </a:r>
            <a:endParaRPr lang="zh-CN" altLang="en-US" sz="2000" dirty="0"/>
          </a:p>
        </p:txBody>
      </p:sp>
      <p:sp>
        <p:nvSpPr>
          <p:cNvPr id="96" name="文本框 95">
            <a:extLst>
              <a:ext uri="{FF2B5EF4-FFF2-40B4-BE49-F238E27FC236}">
                <a16:creationId xmlns:a16="http://schemas.microsoft.com/office/drawing/2014/main" id="{224190D4-919D-492C-BD59-6B9EB9719419}"/>
              </a:ext>
            </a:extLst>
          </p:cNvPr>
          <p:cNvSpPr txBox="1"/>
          <p:nvPr/>
        </p:nvSpPr>
        <p:spPr>
          <a:xfrm>
            <a:off x="838198" y="4686755"/>
            <a:ext cx="3245779" cy="400110"/>
          </a:xfrm>
          <a:prstGeom prst="rect">
            <a:avLst/>
          </a:prstGeom>
          <a:noFill/>
        </p:spPr>
        <p:txBody>
          <a:bodyPr wrap="square" rtlCol="0">
            <a:spAutoFit/>
          </a:bodyPr>
          <a:lstStyle/>
          <a:p>
            <a:r>
              <a:rPr lang="en-US" altLang="zh-CN" sz="2000" dirty="0"/>
              <a:t>TS 2 checksum mismatch</a:t>
            </a:r>
            <a:endParaRPr lang="zh-CN" altLang="en-US" sz="2000" dirty="0"/>
          </a:p>
        </p:txBody>
      </p:sp>
      <p:sp>
        <p:nvSpPr>
          <p:cNvPr id="102" name="矩形 101">
            <a:extLst>
              <a:ext uri="{FF2B5EF4-FFF2-40B4-BE49-F238E27FC236}">
                <a16:creationId xmlns:a16="http://schemas.microsoft.com/office/drawing/2014/main" id="{DB66ECD9-6C6E-46AD-8255-A959F7D2B5E0}"/>
              </a:ext>
            </a:extLst>
          </p:cNvPr>
          <p:cNvSpPr/>
          <p:nvPr/>
        </p:nvSpPr>
        <p:spPr>
          <a:xfrm>
            <a:off x="2461087" y="5536797"/>
            <a:ext cx="2681557" cy="6061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Recovery Controller</a:t>
            </a:r>
            <a:endParaRPr lang="zh-CN" altLang="en-US" dirty="0"/>
          </a:p>
        </p:txBody>
      </p:sp>
      <p:cxnSp>
        <p:nvCxnSpPr>
          <p:cNvPr id="104" name="直接箭头连接符 103">
            <a:extLst>
              <a:ext uri="{FF2B5EF4-FFF2-40B4-BE49-F238E27FC236}">
                <a16:creationId xmlns:a16="http://schemas.microsoft.com/office/drawing/2014/main" id="{DD7B4D9B-A64C-4FB6-89C5-C1F697CB02A2}"/>
              </a:ext>
            </a:extLst>
          </p:cNvPr>
          <p:cNvCxnSpPr>
            <a:stCxn id="5" idx="3"/>
            <a:endCxn id="102" idx="0"/>
          </p:cNvCxnSpPr>
          <p:nvPr/>
        </p:nvCxnSpPr>
        <p:spPr>
          <a:xfrm>
            <a:off x="2938407" y="4363442"/>
            <a:ext cx="863459" cy="11733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6" name="直接箭头连接符 105">
            <a:extLst>
              <a:ext uri="{FF2B5EF4-FFF2-40B4-BE49-F238E27FC236}">
                <a16:creationId xmlns:a16="http://schemas.microsoft.com/office/drawing/2014/main" id="{F1C8B4E4-A894-4472-8BBD-E137CF5AA960}"/>
              </a:ext>
            </a:extLst>
          </p:cNvPr>
          <p:cNvCxnSpPr>
            <a:cxnSpLocks/>
            <a:stCxn id="4" idx="3"/>
            <a:endCxn id="102" idx="0"/>
          </p:cNvCxnSpPr>
          <p:nvPr/>
        </p:nvCxnSpPr>
        <p:spPr>
          <a:xfrm>
            <a:off x="2938408" y="2616998"/>
            <a:ext cx="863458" cy="2919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a:extLst>
              <a:ext uri="{FF2B5EF4-FFF2-40B4-BE49-F238E27FC236}">
                <a16:creationId xmlns:a16="http://schemas.microsoft.com/office/drawing/2014/main" id="{CC6D92EC-02DD-466A-865A-DB5A8A49D143}"/>
              </a:ext>
            </a:extLst>
          </p:cNvPr>
          <p:cNvCxnSpPr>
            <a:cxnSpLocks/>
            <a:stCxn id="6" idx="1"/>
            <a:endCxn id="102" idx="0"/>
          </p:cNvCxnSpPr>
          <p:nvPr/>
        </p:nvCxnSpPr>
        <p:spPr>
          <a:xfrm flipH="1">
            <a:off x="3801866" y="2609634"/>
            <a:ext cx="1032125" cy="2927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直接箭头连接符 114">
            <a:extLst>
              <a:ext uri="{FF2B5EF4-FFF2-40B4-BE49-F238E27FC236}">
                <a16:creationId xmlns:a16="http://schemas.microsoft.com/office/drawing/2014/main" id="{3102881E-0DC6-467E-90E4-95AC8CC76148}"/>
              </a:ext>
            </a:extLst>
          </p:cNvPr>
          <p:cNvCxnSpPr>
            <a:cxnSpLocks/>
            <a:stCxn id="7" idx="1"/>
            <a:endCxn id="102" idx="0"/>
          </p:cNvCxnSpPr>
          <p:nvPr/>
        </p:nvCxnSpPr>
        <p:spPr>
          <a:xfrm flipH="1">
            <a:off x="3801866" y="3633892"/>
            <a:ext cx="1032122" cy="19029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8" name="直接箭头连接符 117">
            <a:extLst>
              <a:ext uri="{FF2B5EF4-FFF2-40B4-BE49-F238E27FC236}">
                <a16:creationId xmlns:a16="http://schemas.microsoft.com/office/drawing/2014/main" id="{AF25CEF7-6784-44E0-8A89-36BD8D6655CB}"/>
              </a:ext>
            </a:extLst>
          </p:cNvPr>
          <p:cNvCxnSpPr>
            <a:cxnSpLocks/>
            <a:stCxn id="8" idx="1"/>
            <a:endCxn id="102" idx="0"/>
          </p:cNvCxnSpPr>
          <p:nvPr/>
        </p:nvCxnSpPr>
        <p:spPr>
          <a:xfrm flipH="1">
            <a:off x="3801866" y="4666529"/>
            <a:ext cx="1032121" cy="870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 name="直接箭头连接符 120">
            <a:extLst>
              <a:ext uri="{FF2B5EF4-FFF2-40B4-BE49-F238E27FC236}">
                <a16:creationId xmlns:a16="http://schemas.microsoft.com/office/drawing/2014/main" id="{5FA9BCAF-86D4-4738-8B43-00712074CD6D}"/>
              </a:ext>
            </a:extLst>
          </p:cNvPr>
          <p:cNvCxnSpPr>
            <a:cxnSpLocks/>
          </p:cNvCxnSpPr>
          <p:nvPr/>
        </p:nvCxnSpPr>
        <p:spPr>
          <a:xfrm flipV="1">
            <a:off x="2938405" y="2609633"/>
            <a:ext cx="1895584" cy="17538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2" name="文本框 121">
            <a:extLst>
              <a:ext uri="{FF2B5EF4-FFF2-40B4-BE49-F238E27FC236}">
                <a16:creationId xmlns:a16="http://schemas.microsoft.com/office/drawing/2014/main" id="{044F3165-FF65-414E-9801-5B57D96063E1}"/>
              </a:ext>
            </a:extLst>
          </p:cNvPr>
          <p:cNvSpPr txBox="1"/>
          <p:nvPr/>
        </p:nvSpPr>
        <p:spPr>
          <a:xfrm>
            <a:off x="2784296" y="1810767"/>
            <a:ext cx="2635322" cy="400110"/>
          </a:xfrm>
          <a:prstGeom prst="rect">
            <a:avLst/>
          </a:prstGeom>
          <a:noFill/>
        </p:spPr>
        <p:txBody>
          <a:bodyPr wrap="square" rtlCol="0">
            <a:spAutoFit/>
          </a:bodyPr>
          <a:lstStyle/>
          <a:p>
            <a:r>
              <a:rPr lang="en-US" altLang="zh-CN" sz="2000" b="1" dirty="0"/>
              <a:t>Best-effort 1Pipe</a:t>
            </a:r>
            <a:endParaRPr lang="zh-CN" altLang="en-US" sz="2000" b="1" dirty="0"/>
          </a:p>
        </p:txBody>
      </p:sp>
    </p:spTree>
    <p:extLst>
      <p:ext uri="{BB962C8B-B14F-4D97-AF65-F5344CB8AC3E}">
        <p14:creationId xmlns:p14="http://schemas.microsoft.com/office/powerpoint/2010/main" val="291415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579E3-E0C0-4B51-A5D4-67F9740AC204}"/>
              </a:ext>
            </a:extLst>
          </p:cNvPr>
          <p:cNvSpPr>
            <a:spLocks noGrp="1"/>
          </p:cNvSpPr>
          <p:nvPr>
            <p:ph type="title"/>
          </p:nvPr>
        </p:nvSpPr>
        <p:spPr/>
        <p:txBody>
          <a:bodyPr/>
          <a:lstStyle/>
          <a:p>
            <a:r>
              <a:rPr lang="en-US" altLang="zh-CN" dirty="0"/>
              <a:t>Network &amp; System Co-design</a:t>
            </a:r>
            <a:endParaRPr lang="zh-CN" altLang="en-US" dirty="0"/>
          </a:p>
        </p:txBody>
      </p:sp>
      <p:sp>
        <p:nvSpPr>
          <p:cNvPr id="4" name="矩形 3">
            <a:extLst>
              <a:ext uri="{FF2B5EF4-FFF2-40B4-BE49-F238E27FC236}">
                <a16:creationId xmlns:a16="http://schemas.microsoft.com/office/drawing/2014/main" id="{CAB306FC-7426-46C0-A78A-58FA9826BEC1}"/>
              </a:ext>
            </a:extLst>
          </p:cNvPr>
          <p:cNvSpPr/>
          <p:nvPr/>
        </p:nvSpPr>
        <p:spPr>
          <a:xfrm>
            <a:off x="1638728" y="3952398"/>
            <a:ext cx="1895582" cy="770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Programmable Switch</a:t>
            </a:r>
            <a:endParaRPr lang="zh-CN" altLang="en-US" dirty="0"/>
          </a:p>
        </p:txBody>
      </p:sp>
      <p:grpSp>
        <p:nvGrpSpPr>
          <p:cNvPr id="9" name="组合 8">
            <a:extLst>
              <a:ext uri="{FF2B5EF4-FFF2-40B4-BE49-F238E27FC236}">
                <a16:creationId xmlns:a16="http://schemas.microsoft.com/office/drawing/2014/main" id="{C6D66499-90C8-42FF-B1BA-AA447DB0EC52}"/>
              </a:ext>
            </a:extLst>
          </p:cNvPr>
          <p:cNvGrpSpPr/>
          <p:nvPr/>
        </p:nvGrpSpPr>
        <p:grpSpPr>
          <a:xfrm>
            <a:off x="2725220" y="1774276"/>
            <a:ext cx="1762018" cy="1756881"/>
            <a:chOff x="2632754" y="2015715"/>
            <a:chExt cx="1762018" cy="1756881"/>
          </a:xfrm>
        </p:grpSpPr>
        <p:sp>
          <p:nvSpPr>
            <p:cNvPr id="7" name="矩形 6">
              <a:extLst>
                <a:ext uri="{FF2B5EF4-FFF2-40B4-BE49-F238E27FC236}">
                  <a16:creationId xmlns:a16="http://schemas.microsoft.com/office/drawing/2014/main" id="{7D6ED3FE-B67B-4B27-BD56-B8FBAD72447F}"/>
                </a:ext>
              </a:extLst>
            </p:cNvPr>
            <p:cNvSpPr/>
            <p:nvPr/>
          </p:nvSpPr>
          <p:spPr>
            <a:xfrm>
              <a:off x="2632754" y="2015715"/>
              <a:ext cx="1762018" cy="175688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t>Host</a:t>
              </a:r>
              <a:endParaRPr lang="zh-CN" altLang="en-US" dirty="0"/>
            </a:p>
          </p:txBody>
        </p:sp>
        <p:sp>
          <p:nvSpPr>
            <p:cNvPr id="6" name="矩形 5">
              <a:extLst>
                <a:ext uri="{FF2B5EF4-FFF2-40B4-BE49-F238E27FC236}">
                  <a16:creationId xmlns:a16="http://schemas.microsoft.com/office/drawing/2014/main" id="{593FE013-94CC-46EB-8965-4A9F1CE632E1}"/>
                </a:ext>
              </a:extLst>
            </p:cNvPr>
            <p:cNvSpPr/>
            <p:nvPr/>
          </p:nvSpPr>
          <p:spPr>
            <a:xfrm>
              <a:off x="2761181" y="3089365"/>
              <a:ext cx="1505164"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SmartNIC</a:t>
              </a:r>
              <a:endParaRPr lang="zh-CN" altLang="en-US" dirty="0"/>
            </a:p>
          </p:txBody>
        </p:sp>
        <p:sp>
          <p:nvSpPr>
            <p:cNvPr id="8" name="矩形 7">
              <a:extLst>
                <a:ext uri="{FF2B5EF4-FFF2-40B4-BE49-F238E27FC236}">
                  <a16:creationId xmlns:a16="http://schemas.microsoft.com/office/drawing/2014/main" id="{71B28A5D-824B-4DC7-BDAA-7796EBD6C095}"/>
                </a:ext>
              </a:extLst>
            </p:cNvPr>
            <p:cNvSpPr/>
            <p:nvPr/>
          </p:nvSpPr>
          <p:spPr>
            <a:xfrm>
              <a:off x="2761181" y="2455524"/>
              <a:ext cx="629291" cy="4078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CPU</a:t>
              </a:r>
              <a:endParaRPr lang="zh-CN" altLang="en-US" dirty="0"/>
            </a:p>
          </p:txBody>
        </p:sp>
        <p:sp>
          <p:nvSpPr>
            <p:cNvPr id="10" name="矩形 9">
              <a:extLst>
                <a:ext uri="{FF2B5EF4-FFF2-40B4-BE49-F238E27FC236}">
                  <a16:creationId xmlns:a16="http://schemas.microsoft.com/office/drawing/2014/main" id="{D53E6C4B-FDA0-4E96-880F-F25570DA69F1}"/>
                </a:ext>
              </a:extLst>
            </p:cNvPr>
            <p:cNvSpPr/>
            <p:nvPr/>
          </p:nvSpPr>
          <p:spPr>
            <a:xfrm>
              <a:off x="3518900" y="2455524"/>
              <a:ext cx="747446" cy="4078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Mem</a:t>
              </a:r>
              <a:endParaRPr lang="zh-CN" altLang="en-US" dirty="0"/>
            </a:p>
          </p:txBody>
        </p:sp>
      </p:grpSp>
      <p:grpSp>
        <p:nvGrpSpPr>
          <p:cNvPr id="12" name="组合 11">
            <a:extLst>
              <a:ext uri="{FF2B5EF4-FFF2-40B4-BE49-F238E27FC236}">
                <a16:creationId xmlns:a16="http://schemas.microsoft.com/office/drawing/2014/main" id="{F45E2B25-36F2-42F6-9D44-3DDA6B171195}"/>
              </a:ext>
            </a:extLst>
          </p:cNvPr>
          <p:cNvGrpSpPr/>
          <p:nvPr/>
        </p:nvGrpSpPr>
        <p:grpSpPr>
          <a:xfrm>
            <a:off x="720047" y="1774276"/>
            <a:ext cx="1762018" cy="1756881"/>
            <a:chOff x="2632754" y="2015715"/>
            <a:chExt cx="1762018" cy="1756881"/>
          </a:xfrm>
        </p:grpSpPr>
        <p:sp>
          <p:nvSpPr>
            <p:cNvPr id="13" name="矩形 12">
              <a:extLst>
                <a:ext uri="{FF2B5EF4-FFF2-40B4-BE49-F238E27FC236}">
                  <a16:creationId xmlns:a16="http://schemas.microsoft.com/office/drawing/2014/main" id="{96ADC07E-A704-4FF5-916B-06E4F992203B}"/>
                </a:ext>
              </a:extLst>
            </p:cNvPr>
            <p:cNvSpPr/>
            <p:nvPr/>
          </p:nvSpPr>
          <p:spPr>
            <a:xfrm>
              <a:off x="2632754" y="2015715"/>
              <a:ext cx="1762018" cy="175688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t>Host</a:t>
              </a:r>
              <a:endParaRPr lang="zh-CN" altLang="en-US" dirty="0"/>
            </a:p>
          </p:txBody>
        </p:sp>
        <p:sp>
          <p:nvSpPr>
            <p:cNvPr id="14" name="矩形 13">
              <a:extLst>
                <a:ext uri="{FF2B5EF4-FFF2-40B4-BE49-F238E27FC236}">
                  <a16:creationId xmlns:a16="http://schemas.microsoft.com/office/drawing/2014/main" id="{DE6A5F91-1352-4977-AB4B-1CAABD3706F5}"/>
                </a:ext>
              </a:extLst>
            </p:cNvPr>
            <p:cNvSpPr/>
            <p:nvPr/>
          </p:nvSpPr>
          <p:spPr>
            <a:xfrm>
              <a:off x="2761181" y="3089365"/>
              <a:ext cx="1505164"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err="1"/>
                <a:t>SmartNIC</a:t>
              </a:r>
              <a:endParaRPr lang="zh-CN" altLang="en-US" dirty="0"/>
            </a:p>
          </p:txBody>
        </p:sp>
        <p:sp>
          <p:nvSpPr>
            <p:cNvPr id="15" name="矩形 14">
              <a:extLst>
                <a:ext uri="{FF2B5EF4-FFF2-40B4-BE49-F238E27FC236}">
                  <a16:creationId xmlns:a16="http://schemas.microsoft.com/office/drawing/2014/main" id="{9B3A0332-80EA-41CB-BB55-14F180F22F72}"/>
                </a:ext>
              </a:extLst>
            </p:cNvPr>
            <p:cNvSpPr/>
            <p:nvPr/>
          </p:nvSpPr>
          <p:spPr>
            <a:xfrm>
              <a:off x="2761181" y="2455524"/>
              <a:ext cx="629291" cy="4078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CPU</a:t>
              </a:r>
              <a:endParaRPr lang="zh-CN" altLang="en-US" dirty="0"/>
            </a:p>
          </p:txBody>
        </p:sp>
        <p:sp>
          <p:nvSpPr>
            <p:cNvPr id="16" name="矩形 15">
              <a:extLst>
                <a:ext uri="{FF2B5EF4-FFF2-40B4-BE49-F238E27FC236}">
                  <a16:creationId xmlns:a16="http://schemas.microsoft.com/office/drawing/2014/main" id="{B967AF55-5D55-4F04-962A-C592CB3D2E82}"/>
                </a:ext>
              </a:extLst>
            </p:cNvPr>
            <p:cNvSpPr/>
            <p:nvPr/>
          </p:nvSpPr>
          <p:spPr>
            <a:xfrm>
              <a:off x="3518900" y="2455524"/>
              <a:ext cx="747446" cy="4078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Mem</a:t>
              </a:r>
              <a:endParaRPr lang="zh-CN" altLang="en-US" dirty="0"/>
            </a:p>
          </p:txBody>
        </p:sp>
      </p:grpSp>
      <p:cxnSp>
        <p:nvCxnSpPr>
          <p:cNvPr id="17" name="直接连接符 16">
            <a:extLst>
              <a:ext uri="{FF2B5EF4-FFF2-40B4-BE49-F238E27FC236}">
                <a16:creationId xmlns:a16="http://schemas.microsoft.com/office/drawing/2014/main" id="{BC3F2D45-898C-4522-B96C-C686283CEACA}"/>
              </a:ext>
            </a:extLst>
          </p:cNvPr>
          <p:cNvCxnSpPr>
            <a:stCxn id="14" idx="2"/>
            <a:endCxn id="4" idx="0"/>
          </p:cNvCxnSpPr>
          <p:nvPr/>
        </p:nvCxnSpPr>
        <p:spPr>
          <a:xfrm>
            <a:off x="1601056" y="3305126"/>
            <a:ext cx="985463" cy="64727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E4981643-F0DF-485B-8FB9-D94BBC8CDBCD}"/>
              </a:ext>
            </a:extLst>
          </p:cNvPr>
          <p:cNvCxnSpPr>
            <a:cxnSpLocks/>
            <a:stCxn id="4" idx="0"/>
            <a:endCxn id="6" idx="2"/>
          </p:cNvCxnSpPr>
          <p:nvPr/>
        </p:nvCxnSpPr>
        <p:spPr>
          <a:xfrm flipV="1">
            <a:off x="2586519" y="3305126"/>
            <a:ext cx="1019710" cy="647272"/>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B73AD1DE-2BBF-48D3-BB6C-127A6553623D}"/>
              </a:ext>
            </a:extLst>
          </p:cNvPr>
          <p:cNvCxnSpPr>
            <a:stCxn id="15" idx="2"/>
            <a:endCxn id="14" idx="0"/>
          </p:cNvCxnSpPr>
          <p:nvPr/>
        </p:nvCxnSpPr>
        <p:spPr>
          <a:xfrm>
            <a:off x="1163120" y="2621895"/>
            <a:ext cx="437936" cy="226031"/>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81A78814-BAC9-43A0-8D09-2D3EF2E26ACB}"/>
              </a:ext>
            </a:extLst>
          </p:cNvPr>
          <p:cNvCxnSpPr>
            <a:cxnSpLocks/>
            <a:stCxn id="16" idx="2"/>
            <a:endCxn id="14" idx="0"/>
          </p:cNvCxnSpPr>
          <p:nvPr/>
        </p:nvCxnSpPr>
        <p:spPr>
          <a:xfrm flipH="1">
            <a:off x="1601056" y="2621895"/>
            <a:ext cx="378860" cy="226031"/>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6CE3B44A-0F93-4E53-8F88-33351BBF21C3}"/>
              </a:ext>
            </a:extLst>
          </p:cNvPr>
          <p:cNvCxnSpPr>
            <a:cxnSpLocks/>
            <a:stCxn id="8" idx="2"/>
            <a:endCxn id="6" idx="0"/>
          </p:cNvCxnSpPr>
          <p:nvPr/>
        </p:nvCxnSpPr>
        <p:spPr>
          <a:xfrm>
            <a:off x="3168293" y="2621895"/>
            <a:ext cx="437936" cy="226031"/>
          </a:xfrm>
          <a:prstGeom prst="line">
            <a:avLst/>
          </a:prstGeom>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4A3932F9-D8DA-4DFF-A8C9-F698EF843836}"/>
              </a:ext>
            </a:extLst>
          </p:cNvPr>
          <p:cNvCxnSpPr>
            <a:cxnSpLocks/>
            <a:stCxn id="10" idx="2"/>
            <a:endCxn id="6" idx="0"/>
          </p:cNvCxnSpPr>
          <p:nvPr/>
        </p:nvCxnSpPr>
        <p:spPr>
          <a:xfrm flipH="1">
            <a:off x="3606229" y="2621895"/>
            <a:ext cx="378860" cy="226031"/>
          </a:xfrm>
          <a:prstGeom prst="line">
            <a:avLst/>
          </a:prstGeom>
        </p:spPr>
        <p:style>
          <a:lnRef idx="1">
            <a:schemeClr val="dk1"/>
          </a:lnRef>
          <a:fillRef idx="0">
            <a:schemeClr val="dk1"/>
          </a:fillRef>
          <a:effectRef idx="0">
            <a:schemeClr val="dk1"/>
          </a:effectRef>
          <a:fontRef idx="minor">
            <a:schemeClr val="tx1"/>
          </a:fontRef>
        </p:style>
      </p:cxnSp>
      <p:sp>
        <p:nvSpPr>
          <p:cNvPr id="32" name="文本框 31">
            <a:extLst>
              <a:ext uri="{FF2B5EF4-FFF2-40B4-BE49-F238E27FC236}">
                <a16:creationId xmlns:a16="http://schemas.microsoft.com/office/drawing/2014/main" id="{1F350140-B143-4A77-922E-31B31E57B701}"/>
              </a:ext>
            </a:extLst>
          </p:cNvPr>
          <p:cNvSpPr txBox="1"/>
          <p:nvPr/>
        </p:nvSpPr>
        <p:spPr>
          <a:xfrm>
            <a:off x="328773" y="4957282"/>
            <a:ext cx="4479533" cy="1323439"/>
          </a:xfrm>
          <a:prstGeom prst="rect">
            <a:avLst/>
          </a:prstGeom>
          <a:noFill/>
        </p:spPr>
        <p:txBody>
          <a:bodyPr wrap="square" rtlCol="0">
            <a:spAutoFit/>
          </a:bodyPr>
          <a:lstStyle/>
          <a:p>
            <a:r>
              <a:rPr lang="en-US" altLang="zh-CN" sz="2000" dirty="0"/>
              <a:t>“Holy wars”:</a:t>
            </a:r>
          </a:p>
          <a:p>
            <a:pPr marL="342900" indent="-342900">
              <a:buFont typeface="Arial" panose="020B0604020202020204" pitchFamily="34" charset="0"/>
              <a:buChar char="•"/>
            </a:pPr>
            <a:r>
              <a:rPr lang="en-US" altLang="zh-CN" sz="2000" dirty="0"/>
              <a:t>Use standard RDMA or offload?</a:t>
            </a:r>
            <a:endParaRPr lang="zh-CN" altLang="en-US" sz="2000" dirty="0"/>
          </a:p>
          <a:p>
            <a:pPr marL="342900" indent="-342900">
              <a:buFont typeface="Arial" panose="020B0604020202020204" pitchFamily="34" charset="0"/>
              <a:buChar char="•"/>
            </a:pPr>
            <a:r>
              <a:rPr lang="en-US" altLang="zh-CN" sz="2000" dirty="0"/>
              <a:t>Offload to </a:t>
            </a:r>
            <a:r>
              <a:rPr lang="en-US" altLang="zh-CN" sz="2000" b="1" dirty="0" err="1"/>
              <a:t>SmartNIC</a:t>
            </a:r>
            <a:r>
              <a:rPr lang="en-US" altLang="zh-CN" sz="2000" dirty="0"/>
              <a:t> or </a:t>
            </a:r>
            <a:r>
              <a:rPr lang="en-US" altLang="zh-CN" sz="2000" b="1" dirty="0"/>
              <a:t>Programmable Switch</a:t>
            </a:r>
            <a:r>
              <a:rPr lang="en-US" altLang="zh-CN" sz="2000" dirty="0"/>
              <a:t>?</a:t>
            </a:r>
          </a:p>
        </p:txBody>
      </p:sp>
      <p:graphicFrame>
        <p:nvGraphicFramePr>
          <p:cNvPr id="33" name="表格 34">
            <a:extLst>
              <a:ext uri="{FF2B5EF4-FFF2-40B4-BE49-F238E27FC236}">
                <a16:creationId xmlns:a16="http://schemas.microsoft.com/office/drawing/2014/main" id="{82E6DC27-FDE5-45BE-85E5-FC7B926D10C1}"/>
              </a:ext>
            </a:extLst>
          </p:cNvPr>
          <p:cNvGraphicFramePr>
            <a:graphicFrameLocks noGrp="1"/>
          </p:cNvGraphicFramePr>
          <p:nvPr>
            <p:extLst>
              <p:ext uri="{D42A27DB-BD31-4B8C-83A1-F6EECF244321}">
                <p14:modId xmlns:p14="http://schemas.microsoft.com/office/powerpoint/2010/main" val="2018560236"/>
              </p:ext>
            </p:extLst>
          </p:nvPr>
        </p:nvGraphicFramePr>
        <p:xfrm>
          <a:off x="5045893" y="1690688"/>
          <a:ext cx="6684198" cy="4861560"/>
        </p:xfrm>
        <a:graphic>
          <a:graphicData uri="http://schemas.openxmlformats.org/drawingml/2006/table">
            <a:tbl>
              <a:tblPr firstRow="1" bandRow="1">
                <a:tableStyleId>{69012ECD-51FC-41F1-AA8D-1B2483CD663E}</a:tableStyleId>
              </a:tblPr>
              <a:tblGrid>
                <a:gridCol w="1919986">
                  <a:extLst>
                    <a:ext uri="{9D8B030D-6E8A-4147-A177-3AD203B41FA5}">
                      <a16:colId xmlns:a16="http://schemas.microsoft.com/office/drawing/2014/main" val="1223387422"/>
                    </a:ext>
                  </a:extLst>
                </a:gridCol>
                <a:gridCol w="2288142">
                  <a:extLst>
                    <a:ext uri="{9D8B030D-6E8A-4147-A177-3AD203B41FA5}">
                      <a16:colId xmlns:a16="http://schemas.microsoft.com/office/drawing/2014/main" val="2249199939"/>
                    </a:ext>
                  </a:extLst>
                </a:gridCol>
                <a:gridCol w="2476070">
                  <a:extLst>
                    <a:ext uri="{9D8B030D-6E8A-4147-A177-3AD203B41FA5}">
                      <a16:colId xmlns:a16="http://schemas.microsoft.com/office/drawing/2014/main" val="3148764292"/>
                    </a:ext>
                  </a:extLst>
                </a:gridCol>
              </a:tblGrid>
              <a:tr h="370840">
                <a:tc>
                  <a:txBody>
                    <a:bodyPr/>
                    <a:lstStyle/>
                    <a:p>
                      <a:endParaRPr lang="zh-CN" altLang="en-US" dirty="0"/>
                    </a:p>
                  </a:txBody>
                  <a:tcPr/>
                </a:tc>
                <a:tc>
                  <a:txBody>
                    <a:bodyPr/>
                    <a:lstStyle/>
                    <a:p>
                      <a:r>
                        <a:rPr lang="en-US" altLang="zh-CN" dirty="0"/>
                        <a:t>(Smart) NIC</a:t>
                      </a:r>
                      <a:endParaRPr lang="zh-CN" altLang="en-US" dirty="0"/>
                    </a:p>
                  </a:txBody>
                  <a:tcPr/>
                </a:tc>
                <a:tc>
                  <a:txBody>
                    <a:bodyPr/>
                    <a:lstStyle/>
                    <a:p>
                      <a:r>
                        <a:rPr lang="en-US" altLang="zh-CN" dirty="0"/>
                        <a:t>Programmable Switch</a:t>
                      </a:r>
                      <a:endParaRPr lang="zh-CN" altLang="en-US" dirty="0"/>
                    </a:p>
                  </a:txBody>
                  <a:tcPr/>
                </a:tc>
                <a:extLst>
                  <a:ext uri="{0D108BD9-81ED-4DB2-BD59-A6C34878D82A}">
                    <a16:rowId xmlns:a16="http://schemas.microsoft.com/office/drawing/2014/main" val="3391832019"/>
                  </a:ext>
                </a:extLst>
              </a:tr>
              <a:tr h="370840">
                <a:tc>
                  <a:txBody>
                    <a:bodyPr/>
                    <a:lstStyle/>
                    <a:p>
                      <a:r>
                        <a:rPr lang="en-US" altLang="zh-CN" b="1" dirty="0"/>
                        <a:t>Congestion control</a:t>
                      </a:r>
                      <a:endParaRPr lang="zh-CN" altLang="en-US" b="1" dirty="0"/>
                    </a:p>
                  </a:txBody>
                  <a:tcPr/>
                </a:tc>
                <a:tc>
                  <a:txBody>
                    <a:bodyPr/>
                    <a:lstStyle/>
                    <a:p>
                      <a:r>
                        <a:rPr lang="en-US" altLang="zh-CN" dirty="0"/>
                        <a:t>DCQCN, TIMELY, MP-RDMA, IRN</a:t>
                      </a:r>
                      <a:endParaRPr lang="zh-CN" altLang="en-US" dirty="0"/>
                    </a:p>
                  </a:txBody>
                  <a:tcPr/>
                </a:tc>
                <a:tc>
                  <a:txBody>
                    <a:bodyPr/>
                    <a:lstStyle/>
                    <a:p>
                      <a:r>
                        <a:rPr lang="en-US" altLang="zh-CN" dirty="0"/>
                        <a:t>HPCC, </a:t>
                      </a:r>
                      <a:r>
                        <a:rPr lang="en-US" altLang="zh-CN" dirty="0" err="1"/>
                        <a:t>pFabric</a:t>
                      </a:r>
                      <a:r>
                        <a:rPr lang="en-US" altLang="zh-CN" dirty="0"/>
                        <a:t>, </a:t>
                      </a:r>
                      <a:r>
                        <a:rPr lang="en-US" altLang="zh-CN" dirty="0" err="1"/>
                        <a:t>DeTail</a:t>
                      </a:r>
                      <a:r>
                        <a:rPr lang="en-US" altLang="zh-CN" dirty="0"/>
                        <a:t>, CP, NDP</a:t>
                      </a:r>
                      <a:endParaRPr lang="zh-CN" altLang="en-US" dirty="0"/>
                    </a:p>
                  </a:txBody>
                  <a:tcPr/>
                </a:tc>
                <a:extLst>
                  <a:ext uri="{0D108BD9-81ED-4DB2-BD59-A6C34878D82A}">
                    <a16:rowId xmlns:a16="http://schemas.microsoft.com/office/drawing/2014/main" val="1323328040"/>
                  </a:ext>
                </a:extLst>
              </a:tr>
              <a:tr h="370840">
                <a:tc>
                  <a:txBody>
                    <a:bodyPr/>
                    <a:lstStyle/>
                    <a:p>
                      <a:r>
                        <a:rPr lang="en-US" altLang="zh-CN" b="1" dirty="0"/>
                        <a:t>Load balancer</a:t>
                      </a:r>
                      <a:endParaRPr lang="zh-CN" altLang="en-US" b="1" dirty="0"/>
                    </a:p>
                  </a:txBody>
                  <a:tcPr/>
                </a:tc>
                <a:tc>
                  <a:txBody>
                    <a:bodyPr/>
                    <a:lstStyle/>
                    <a:p>
                      <a:r>
                        <a:rPr lang="en-US" altLang="zh-CN" dirty="0"/>
                        <a:t>VFP</a:t>
                      </a:r>
                      <a:endParaRPr lang="zh-CN" altLang="en-US" dirty="0"/>
                    </a:p>
                  </a:txBody>
                  <a:tcPr/>
                </a:tc>
                <a:tc>
                  <a:txBody>
                    <a:bodyPr/>
                    <a:lstStyle/>
                    <a:p>
                      <a:r>
                        <a:rPr lang="en-US" altLang="zh-CN" dirty="0"/>
                        <a:t>SilkRoad</a:t>
                      </a:r>
                      <a:endParaRPr lang="zh-CN" altLang="en-US" dirty="0"/>
                    </a:p>
                  </a:txBody>
                  <a:tcPr/>
                </a:tc>
                <a:extLst>
                  <a:ext uri="{0D108BD9-81ED-4DB2-BD59-A6C34878D82A}">
                    <a16:rowId xmlns:a16="http://schemas.microsoft.com/office/drawing/2014/main" val="1348081584"/>
                  </a:ext>
                </a:extLst>
              </a:tr>
              <a:tr h="370840">
                <a:tc>
                  <a:txBody>
                    <a:bodyPr/>
                    <a:lstStyle/>
                    <a:p>
                      <a:r>
                        <a:rPr lang="en-US" altLang="zh-CN" b="1" dirty="0"/>
                        <a:t>Key-value store</a:t>
                      </a:r>
                      <a:endParaRPr lang="zh-CN" altLang="en-US" b="1" dirty="0"/>
                    </a:p>
                  </a:txBody>
                  <a:tcPr/>
                </a:tc>
                <a:tc>
                  <a:txBody>
                    <a:bodyPr/>
                    <a:lstStyle/>
                    <a:p>
                      <a:r>
                        <a:rPr lang="en-US" altLang="zh-CN" dirty="0"/>
                        <a:t>Pilaf, </a:t>
                      </a:r>
                      <a:r>
                        <a:rPr lang="en-US" altLang="zh-CN" dirty="0" err="1"/>
                        <a:t>FaRM</a:t>
                      </a:r>
                      <a:r>
                        <a:rPr lang="en-US" altLang="zh-CN" dirty="0"/>
                        <a:t>, </a:t>
                      </a:r>
                      <a:r>
                        <a:rPr lang="en-US" altLang="zh-CN" dirty="0" err="1"/>
                        <a:t>DrTM</a:t>
                      </a:r>
                      <a:r>
                        <a:rPr lang="en-US" altLang="zh-CN" dirty="0"/>
                        <a:t>, </a:t>
                      </a:r>
                      <a:r>
                        <a:rPr lang="en-US" altLang="zh-CN" dirty="0" err="1"/>
                        <a:t>FaSST</a:t>
                      </a:r>
                      <a:r>
                        <a:rPr lang="en-US" altLang="zh-CN" dirty="0"/>
                        <a:t>, KV-Direct</a:t>
                      </a:r>
                      <a:endParaRPr lang="zh-CN" altLang="en-US" dirty="0"/>
                    </a:p>
                  </a:txBody>
                  <a:tcPr/>
                </a:tc>
                <a:tc>
                  <a:txBody>
                    <a:bodyPr/>
                    <a:lstStyle/>
                    <a:p>
                      <a:r>
                        <a:rPr lang="en-US" altLang="zh-CN" dirty="0" err="1"/>
                        <a:t>SwitchKV</a:t>
                      </a:r>
                      <a:r>
                        <a:rPr lang="en-US" altLang="zh-CN" dirty="0"/>
                        <a:t>, </a:t>
                      </a:r>
                      <a:r>
                        <a:rPr lang="en-US" altLang="zh-CN" dirty="0" err="1"/>
                        <a:t>NetCache</a:t>
                      </a:r>
                      <a:r>
                        <a:rPr lang="en-US" altLang="zh-CN" dirty="0"/>
                        <a:t>, </a:t>
                      </a:r>
                      <a:r>
                        <a:rPr lang="en-US" altLang="zh-CN" dirty="0" err="1"/>
                        <a:t>IncBricks</a:t>
                      </a:r>
                      <a:endParaRPr lang="zh-CN" altLang="en-US" dirty="0"/>
                    </a:p>
                  </a:txBody>
                  <a:tcPr/>
                </a:tc>
                <a:extLst>
                  <a:ext uri="{0D108BD9-81ED-4DB2-BD59-A6C34878D82A}">
                    <a16:rowId xmlns:a16="http://schemas.microsoft.com/office/drawing/2014/main" val="2933151257"/>
                  </a:ext>
                </a:extLst>
              </a:tr>
              <a:tr h="370840">
                <a:tc>
                  <a:txBody>
                    <a:bodyPr/>
                    <a:lstStyle/>
                    <a:p>
                      <a:r>
                        <a:rPr lang="en-US" altLang="zh-CN" b="1" dirty="0"/>
                        <a:t>Aggregation</a:t>
                      </a:r>
                      <a:endParaRPr lang="zh-CN" altLang="en-US" b="1" dirty="0"/>
                    </a:p>
                  </a:txBody>
                  <a:tcPr/>
                </a:tc>
                <a:tc>
                  <a:txBody>
                    <a:bodyPr/>
                    <a:lstStyle/>
                    <a:p>
                      <a:r>
                        <a:rPr lang="en-US" altLang="zh-CN" dirty="0" err="1"/>
                        <a:t>NetAgg</a:t>
                      </a:r>
                      <a:r>
                        <a:rPr lang="en-US" altLang="zh-CN" dirty="0"/>
                        <a:t>, </a:t>
                      </a:r>
                      <a:r>
                        <a:rPr lang="en-US" altLang="zh-CN" dirty="0" err="1"/>
                        <a:t>CamCube</a:t>
                      </a:r>
                      <a:endParaRPr lang="zh-CN" altLang="en-US" dirty="0"/>
                    </a:p>
                  </a:txBody>
                  <a:tcPr/>
                </a:tc>
                <a:tc>
                  <a:txBody>
                    <a:bodyPr/>
                    <a:lstStyle/>
                    <a:p>
                      <a:r>
                        <a:rPr lang="en-US" altLang="zh-CN" dirty="0"/>
                        <a:t>SHARP, DAIET, </a:t>
                      </a:r>
                      <a:r>
                        <a:rPr lang="en-US" altLang="zh-CN" dirty="0" err="1"/>
                        <a:t>SwitchML</a:t>
                      </a:r>
                      <a:r>
                        <a:rPr lang="en-US" altLang="zh-CN" dirty="0"/>
                        <a:t>, ATP</a:t>
                      </a:r>
                      <a:endParaRPr lang="zh-CN" altLang="en-US" dirty="0"/>
                    </a:p>
                  </a:txBody>
                  <a:tcPr/>
                </a:tc>
                <a:extLst>
                  <a:ext uri="{0D108BD9-81ED-4DB2-BD59-A6C34878D82A}">
                    <a16:rowId xmlns:a16="http://schemas.microsoft.com/office/drawing/2014/main" val="2439438624"/>
                  </a:ext>
                </a:extLst>
              </a:tr>
              <a:tr h="370840">
                <a:tc>
                  <a:txBody>
                    <a:bodyPr/>
                    <a:lstStyle/>
                    <a:p>
                      <a:r>
                        <a:rPr lang="en-US" altLang="zh-CN" b="1" dirty="0"/>
                        <a:t>Lock</a:t>
                      </a:r>
                      <a:endParaRPr lang="zh-CN" altLang="en-US" b="1" dirty="0"/>
                    </a:p>
                  </a:txBody>
                  <a:tcPr/>
                </a:tc>
                <a:tc>
                  <a:txBody>
                    <a:bodyPr/>
                    <a:lstStyle/>
                    <a:p>
                      <a:r>
                        <a:rPr lang="en-US" altLang="zh-CN" dirty="0"/>
                        <a:t>DSLR</a:t>
                      </a:r>
                      <a:endParaRPr lang="zh-CN" altLang="en-US" dirty="0"/>
                    </a:p>
                  </a:txBody>
                  <a:tcPr/>
                </a:tc>
                <a:tc>
                  <a:txBody>
                    <a:bodyPr/>
                    <a:lstStyle/>
                    <a:p>
                      <a:r>
                        <a:rPr lang="en-US" altLang="zh-CN" dirty="0" err="1"/>
                        <a:t>NetLock</a:t>
                      </a:r>
                      <a:endParaRPr lang="zh-CN" altLang="en-US" dirty="0"/>
                    </a:p>
                  </a:txBody>
                  <a:tcPr/>
                </a:tc>
                <a:extLst>
                  <a:ext uri="{0D108BD9-81ED-4DB2-BD59-A6C34878D82A}">
                    <a16:rowId xmlns:a16="http://schemas.microsoft.com/office/drawing/2014/main" val="862099623"/>
                  </a:ext>
                </a:extLst>
              </a:tr>
              <a:tr h="370840">
                <a:tc>
                  <a:txBody>
                    <a:bodyPr/>
                    <a:lstStyle/>
                    <a:p>
                      <a:r>
                        <a:rPr lang="en-US" altLang="zh-CN" b="1" dirty="0"/>
                        <a:t>Coordination / Replication</a:t>
                      </a:r>
                      <a:endParaRPr lang="zh-CN" altLang="en-US" b="1" dirty="0"/>
                    </a:p>
                  </a:txBody>
                  <a:tcPr/>
                </a:tc>
                <a:tc>
                  <a:txBody>
                    <a:bodyPr/>
                    <a:lstStyle/>
                    <a:p>
                      <a:r>
                        <a:rPr lang="en-US" altLang="zh-CN" dirty="0"/>
                        <a:t>Consensus in a Box, DARE, APUS, Derecho, Mu</a:t>
                      </a:r>
                      <a:endParaRPr lang="zh-CN" altLang="en-US" dirty="0"/>
                    </a:p>
                  </a:txBody>
                  <a:tcPr/>
                </a:tc>
                <a:tc>
                  <a:txBody>
                    <a:bodyPr/>
                    <a:lstStyle/>
                    <a:p>
                      <a:r>
                        <a:rPr lang="en-US" altLang="zh-CN" dirty="0" err="1"/>
                        <a:t>NetChain</a:t>
                      </a:r>
                      <a:r>
                        <a:rPr lang="en-US" altLang="zh-CN" dirty="0"/>
                        <a:t>, </a:t>
                      </a:r>
                      <a:r>
                        <a:rPr lang="en-US" altLang="zh-CN" dirty="0" err="1"/>
                        <a:t>NetPaxos</a:t>
                      </a:r>
                      <a:r>
                        <a:rPr lang="en-US" altLang="zh-CN" dirty="0"/>
                        <a:t>, </a:t>
                      </a:r>
                      <a:r>
                        <a:rPr lang="en-US" altLang="zh-CN" dirty="0" err="1"/>
                        <a:t>SpecPaxos</a:t>
                      </a:r>
                      <a:r>
                        <a:rPr lang="en-US" altLang="zh-CN" dirty="0"/>
                        <a:t>, </a:t>
                      </a:r>
                      <a:r>
                        <a:rPr lang="en-US" altLang="zh-CN" dirty="0" err="1"/>
                        <a:t>NOPaxos</a:t>
                      </a:r>
                      <a:r>
                        <a:rPr lang="en-US" altLang="zh-CN" dirty="0"/>
                        <a:t>, Eris</a:t>
                      </a:r>
                      <a:endParaRPr lang="zh-CN" altLang="en-US" dirty="0"/>
                    </a:p>
                  </a:txBody>
                  <a:tcPr/>
                </a:tc>
                <a:extLst>
                  <a:ext uri="{0D108BD9-81ED-4DB2-BD59-A6C34878D82A}">
                    <a16:rowId xmlns:a16="http://schemas.microsoft.com/office/drawing/2014/main" val="416512152"/>
                  </a:ext>
                </a:extLst>
              </a:tr>
              <a:tr h="370840">
                <a:tc>
                  <a:txBody>
                    <a:bodyPr/>
                    <a:lstStyle/>
                    <a:p>
                      <a:r>
                        <a:rPr lang="en-US" altLang="zh-CN" b="1" dirty="0"/>
                        <a:t>Programming system</a:t>
                      </a:r>
                      <a:endParaRPr lang="zh-CN" altLang="en-US" b="1" dirty="0"/>
                    </a:p>
                  </a:txBody>
                  <a:tcPr/>
                </a:tc>
                <a:tc>
                  <a:txBody>
                    <a:bodyPr/>
                    <a:lstStyle/>
                    <a:p>
                      <a:r>
                        <a:rPr lang="en-US" altLang="zh-CN" dirty="0" err="1"/>
                        <a:t>Floem</a:t>
                      </a:r>
                      <a:r>
                        <a:rPr lang="en-US" altLang="zh-CN" dirty="0"/>
                        <a:t>, </a:t>
                      </a:r>
                      <a:r>
                        <a:rPr lang="en-US" altLang="zh-CN" dirty="0" err="1"/>
                        <a:t>iPipe</a:t>
                      </a:r>
                      <a:r>
                        <a:rPr lang="en-US" altLang="zh-CN" dirty="0"/>
                        <a:t>, </a:t>
                      </a:r>
                      <a:r>
                        <a:rPr lang="en-US" altLang="zh-CN" dirty="0" err="1"/>
                        <a:t>StRoM</a:t>
                      </a:r>
                      <a:r>
                        <a:rPr lang="en-US" altLang="zh-CN" dirty="0"/>
                        <a:t>, </a:t>
                      </a:r>
                      <a:r>
                        <a:rPr lang="en-US" altLang="zh-CN" dirty="0" err="1"/>
                        <a:t>ClickNP</a:t>
                      </a:r>
                      <a:r>
                        <a:rPr lang="en-US" altLang="zh-CN" dirty="0"/>
                        <a:t>, </a:t>
                      </a:r>
                      <a:r>
                        <a:rPr lang="en-US" altLang="zh-CN" dirty="0" err="1"/>
                        <a:t>FairNIC</a:t>
                      </a:r>
                      <a:r>
                        <a:rPr lang="en-US" altLang="zh-CN" dirty="0"/>
                        <a:t>, </a:t>
                      </a:r>
                      <a:r>
                        <a:rPr lang="el-GR" altLang="zh-CN" dirty="0"/>
                        <a:t>λ-</a:t>
                      </a:r>
                      <a:r>
                        <a:rPr lang="en-US" altLang="zh-CN" dirty="0"/>
                        <a:t>NIC</a:t>
                      </a:r>
                      <a:endParaRPr lang="zh-CN" altLang="en-US" dirty="0"/>
                    </a:p>
                  </a:txBody>
                  <a:tcPr/>
                </a:tc>
                <a:tc>
                  <a:txBody>
                    <a:bodyPr/>
                    <a:lstStyle/>
                    <a:p>
                      <a:r>
                        <a:rPr lang="en-US" altLang="zh-CN" dirty="0"/>
                        <a:t>SNAP, Frenetic, P4, P4visor, </a:t>
                      </a:r>
                      <a:r>
                        <a:rPr lang="zh-CN" altLang="en-US" dirty="0"/>
                        <a:t>𝜇</a:t>
                      </a:r>
                      <a:r>
                        <a:rPr lang="en-US" altLang="zh-CN" dirty="0"/>
                        <a:t>P4, Domino, Lyra, Gallium</a:t>
                      </a:r>
                      <a:endParaRPr lang="zh-CN" altLang="en-US" dirty="0"/>
                    </a:p>
                  </a:txBody>
                  <a:tcPr/>
                </a:tc>
                <a:extLst>
                  <a:ext uri="{0D108BD9-81ED-4DB2-BD59-A6C34878D82A}">
                    <a16:rowId xmlns:a16="http://schemas.microsoft.com/office/drawing/2014/main" val="3315242372"/>
                  </a:ext>
                </a:extLst>
              </a:tr>
            </a:tbl>
          </a:graphicData>
        </a:graphic>
      </p:graphicFrame>
    </p:spTree>
    <p:extLst>
      <p:ext uri="{BB962C8B-B14F-4D97-AF65-F5344CB8AC3E}">
        <p14:creationId xmlns:p14="http://schemas.microsoft.com/office/powerpoint/2010/main" val="1952740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0DF50A-70D4-4550-9520-8F3DD07A3865}"/>
              </a:ext>
            </a:extLst>
          </p:cNvPr>
          <p:cNvSpPr>
            <a:spLocks noGrp="1"/>
          </p:cNvSpPr>
          <p:nvPr>
            <p:ph type="title"/>
          </p:nvPr>
        </p:nvSpPr>
        <p:spPr/>
        <p:txBody>
          <a:bodyPr/>
          <a:lstStyle/>
          <a:p>
            <a:r>
              <a:rPr lang="en-US" altLang="zh-CN" dirty="0"/>
              <a:t>Case Study: Independent Transactions</a:t>
            </a:r>
            <a:endParaRPr lang="zh-CN" altLang="en-US" dirty="0"/>
          </a:p>
        </p:txBody>
      </p:sp>
      <p:sp>
        <p:nvSpPr>
          <p:cNvPr id="3" name="内容占位符 2">
            <a:extLst>
              <a:ext uri="{FF2B5EF4-FFF2-40B4-BE49-F238E27FC236}">
                <a16:creationId xmlns:a16="http://schemas.microsoft.com/office/drawing/2014/main" id="{EBFACF3D-AF0A-4434-BCB3-7DC784933479}"/>
              </a:ext>
            </a:extLst>
          </p:cNvPr>
          <p:cNvSpPr>
            <a:spLocks noGrp="1"/>
          </p:cNvSpPr>
          <p:nvPr>
            <p:ph idx="1"/>
          </p:nvPr>
        </p:nvSpPr>
        <p:spPr/>
        <p:txBody>
          <a:bodyPr/>
          <a:lstStyle/>
          <a:p>
            <a:pPr marL="0" indent="0">
              <a:buNone/>
            </a:pPr>
            <a:r>
              <a:rPr lang="en-US" altLang="zh-CN" dirty="0"/>
              <a:t>Recall Eris [SOSP’17]</a:t>
            </a:r>
            <a:endParaRPr lang="zh-CN" altLang="en-US" dirty="0"/>
          </a:p>
        </p:txBody>
      </p:sp>
      <p:pic>
        <p:nvPicPr>
          <p:cNvPr id="4" name="图片 3">
            <a:extLst>
              <a:ext uri="{FF2B5EF4-FFF2-40B4-BE49-F238E27FC236}">
                <a16:creationId xmlns:a16="http://schemas.microsoft.com/office/drawing/2014/main" id="{1AA0C8ED-1144-4815-837E-B14F5C74E068}"/>
              </a:ext>
            </a:extLst>
          </p:cNvPr>
          <p:cNvPicPr>
            <a:picLocks noChangeAspect="1"/>
          </p:cNvPicPr>
          <p:nvPr/>
        </p:nvPicPr>
        <p:blipFill>
          <a:blip r:embed="rId3"/>
          <a:stretch>
            <a:fillRect/>
          </a:stretch>
        </p:blipFill>
        <p:spPr>
          <a:xfrm>
            <a:off x="7657746" y="1825625"/>
            <a:ext cx="4264922" cy="3210903"/>
          </a:xfrm>
          <a:prstGeom prst="rect">
            <a:avLst/>
          </a:prstGeom>
        </p:spPr>
      </p:pic>
      <p:pic>
        <p:nvPicPr>
          <p:cNvPr id="5" name="图片 4">
            <a:extLst>
              <a:ext uri="{FF2B5EF4-FFF2-40B4-BE49-F238E27FC236}">
                <a16:creationId xmlns:a16="http://schemas.microsoft.com/office/drawing/2014/main" id="{7FF1022D-984E-47A4-86ED-25FAF75AF5B6}"/>
              </a:ext>
            </a:extLst>
          </p:cNvPr>
          <p:cNvPicPr>
            <a:picLocks noChangeAspect="1"/>
          </p:cNvPicPr>
          <p:nvPr/>
        </p:nvPicPr>
        <p:blipFill>
          <a:blip r:embed="rId4"/>
          <a:stretch>
            <a:fillRect/>
          </a:stretch>
        </p:blipFill>
        <p:spPr>
          <a:xfrm>
            <a:off x="2715419" y="2416526"/>
            <a:ext cx="2701087" cy="1217778"/>
          </a:xfrm>
          <a:prstGeom prst="rect">
            <a:avLst/>
          </a:prstGeom>
        </p:spPr>
      </p:pic>
      <p:pic>
        <p:nvPicPr>
          <p:cNvPr id="6" name="图片 5">
            <a:extLst>
              <a:ext uri="{FF2B5EF4-FFF2-40B4-BE49-F238E27FC236}">
                <a16:creationId xmlns:a16="http://schemas.microsoft.com/office/drawing/2014/main" id="{BFC95D66-6B04-4750-A481-E68C0D54B814}"/>
              </a:ext>
            </a:extLst>
          </p:cNvPr>
          <p:cNvPicPr>
            <a:picLocks noChangeAspect="1"/>
          </p:cNvPicPr>
          <p:nvPr/>
        </p:nvPicPr>
        <p:blipFill>
          <a:blip r:embed="rId5"/>
          <a:stretch>
            <a:fillRect/>
          </a:stretch>
        </p:blipFill>
        <p:spPr>
          <a:xfrm>
            <a:off x="688334" y="3853190"/>
            <a:ext cx="6755259" cy="1186086"/>
          </a:xfrm>
          <a:prstGeom prst="rect">
            <a:avLst/>
          </a:prstGeom>
        </p:spPr>
      </p:pic>
      <p:cxnSp>
        <p:nvCxnSpPr>
          <p:cNvPr id="7" name="直接箭头连接符 6">
            <a:extLst>
              <a:ext uri="{FF2B5EF4-FFF2-40B4-BE49-F238E27FC236}">
                <a16:creationId xmlns:a16="http://schemas.microsoft.com/office/drawing/2014/main" id="{9CEC60F8-1A77-48CA-9255-5FEC76659CE1}"/>
              </a:ext>
            </a:extLst>
          </p:cNvPr>
          <p:cNvCxnSpPr>
            <a:stCxn id="5" idx="1"/>
          </p:cNvCxnSpPr>
          <p:nvPr/>
        </p:nvCxnSpPr>
        <p:spPr>
          <a:xfrm flipH="1">
            <a:off x="1543149" y="3025415"/>
            <a:ext cx="1172270" cy="7002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直接箭头连接符 7">
            <a:extLst>
              <a:ext uri="{FF2B5EF4-FFF2-40B4-BE49-F238E27FC236}">
                <a16:creationId xmlns:a16="http://schemas.microsoft.com/office/drawing/2014/main" id="{C8A55949-7C1D-441D-90F4-F8886AC3BF42}"/>
              </a:ext>
            </a:extLst>
          </p:cNvPr>
          <p:cNvCxnSpPr>
            <a:cxnSpLocks/>
            <a:stCxn id="5" idx="2"/>
            <a:endCxn id="6" idx="0"/>
          </p:cNvCxnSpPr>
          <p:nvPr/>
        </p:nvCxnSpPr>
        <p:spPr>
          <a:xfrm>
            <a:off x="4065963" y="3634304"/>
            <a:ext cx="1" cy="218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59648EF2-79DC-4FE8-83E9-DE9FE7CC2464}"/>
              </a:ext>
            </a:extLst>
          </p:cNvPr>
          <p:cNvCxnSpPr>
            <a:cxnSpLocks/>
            <a:stCxn id="5" idx="3"/>
          </p:cNvCxnSpPr>
          <p:nvPr/>
        </p:nvCxnSpPr>
        <p:spPr>
          <a:xfrm>
            <a:off x="5416506" y="3025415"/>
            <a:ext cx="1036326" cy="6088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7312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45CA8-4688-4726-9582-91C577F9C809}"/>
              </a:ext>
            </a:extLst>
          </p:cNvPr>
          <p:cNvSpPr>
            <a:spLocks noGrp="1"/>
          </p:cNvSpPr>
          <p:nvPr>
            <p:ph type="title"/>
          </p:nvPr>
        </p:nvSpPr>
        <p:spPr/>
        <p:txBody>
          <a:bodyPr/>
          <a:lstStyle/>
          <a:p>
            <a:r>
              <a:rPr lang="en-US" altLang="zh-CN" dirty="0"/>
              <a:t>Case Study: Independent Transactions</a:t>
            </a:r>
            <a:endParaRPr lang="zh-CN" altLang="en-US" dirty="0"/>
          </a:p>
        </p:txBody>
      </p:sp>
      <p:pic>
        <p:nvPicPr>
          <p:cNvPr id="5" name="图片 4">
            <a:extLst>
              <a:ext uri="{FF2B5EF4-FFF2-40B4-BE49-F238E27FC236}">
                <a16:creationId xmlns:a16="http://schemas.microsoft.com/office/drawing/2014/main" id="{E93CEB6B-1204-4A82-8625-7C0AA02E8227}"/>
              </a:ext>
            </a:extLst>
          </p:cNvPr>
          <p:cNvPicPr>
            <a:picLocks noChangeAspect="1"/>
          </p:cNvPicPr>
          <p:nvPr/>
        </p:nvPicPr>
        <p:blipFill>
          <a:blip r:embed="rId3"/>
          <a:stretch>
            <a:fillRect/>
          </a:stretch>
        </p:blipFill>
        <p:spPr>
          <a:xfrm>
            <a:off x="838200" y="2508855"/>
            <a:ext cx="4935876" cy="3518974"/>
          </a:xfrm>
          <a:prstGeom prst="rect">
            <a:avLst/>
          </a:prstGeom>
        </p:spPr>
      </p:pic>
      <p:pic>
        <p:nvPicPr>
          <p:cNvPr id="7" name="图片 6">
            <a:extLst>
              <a:ext uri="{FF2B5EF4-FFF2-40B4-BE49-F238E27FC236}">
                <a16:creationId xmlns:a16="http://schemas.microsoft.com/office/drawing/2014/main" id="{B0BE245A-2BC9-4C29-AD60-8658B528A9C8}"/>
              </a:ext>
            </a:extLst>
          </p:cNvPr>
          <p:cNvPicPr>
            <a:picLocks noChangeAspect="1"/>
          </p:cNvPicPr>
          <p:nvPr/>
        </p:nvPicPr>
        <p:blipFill>
          <a:blip r:embed="rId4"/>
          <a:stretch>
            <a:fillRect/>
          </a:stretch>
        </p:blipFill>
        <p:spPr>
          <a:xfrm>
            <a:off x="6454049" y="2508853"/>
            <a:ext cx="4899752" cy="3518974"/>
          </a:xfrm>
          <a:prstGeom prst="rect">
            <a:avLst/>
          </a:prstGeom>
        </p:spPr>
      </p:pic>
      <p:sp>
        <p:nvSpPr>
          <p:cNvPr id="8" name="矩形 7">
            <a:extLst>
              <a:ext uri="{FF2B5EF4-FFF2-40B4-BE49-F238E27FC236}">
                <a16:creationId xmlns:a16="http://schemas.microsoft.com/office/drawing/2014/main" id="{D226C173-BD00-4847-B111-CE79BB1A71FD}"/>
              </a:ext>
            </a:extLst>
          </p:cNvPr>
          <p:cNvSpPr/>
          <p:nvPr/>
        </p:nvSpPr>
        <p:spPr>
          <a:xfrm>
            <a:off x="838200" y="1603695"/>
            <a:ext cx="4980643"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Scalability</a:t>
            </a:r>
            <a:endParaRPr lang="zh-CN" altLang="en-US" sz="2400" dirty="0"/>
          </a:p>
        </p:txBody>
      </p:sp>
      <p:sp>
        <p:nvSpPr>
          <p:cNvPr id="9" name="矩形 8">
            <a:extLst>
              <a:ext uri="{FF2B5EF4-FFF2-40B4-BE49-F238E27FC236}">
                <a16:creationId xmlns:a16="http://schemas.microsoft.com/office/drawing/2014/main" id="{F7466E58-9015-4BB0-B7A5-DAA4E2379918}"/>
              </a:ext>
            </a:extLst>
          </p:cNvPr>
          <p:cNvSpPr/>
          <p:nvPr/>
        </p:nvSpPr>
        <p:spPr>
          <a:xfrm>
            <a:off x="6447035" y="1603695"/>
            <a:ext cx="4906766" cy="553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Resilience of Packet Loss</a:t>
            </a:r>
            <a:endParaRPr lang="zh-CN" altLang="en-US" sz="2400" dirty="0"/>
          </a:p>
        </p:txBody>
      </p:sp>
    </p:spTree>
    <p:extLst>
      <p:ext uri="{BB962C8B-B14F-4D97-AF65-F5344CB8AC3E}">
        <p14:creationId xmlns:p14="http://schemas.microsoft.com/office/powerpoint/2010/main" val="3769239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dirty="0"/>
              <a:t>Implementation</a:t>
            </a:r>
          </a:p>
          <a:p>
            <a:pPr lvl="1"/>
            <a:r>
              <a:rPr lang="en-US" altLang="zh-CN" dirty="0"/>
              <a:t>Evaluation</a:t>
            </a:r>
          </a:p>
          <a:p>
            <a:pPr lvl="1"/>
            <a:r>
              <a:rPr lang="en-US" altLang="zh-CN" dirty="0"/>
              <a:t>Case Study</a:t>
            </a:r>
          </a:p>
          <a:p>
            <a:pPr lvl="1"/>
            <a:r>
              <a:rPr lang="en-US" altLang="zh-CN" b="1" dirty="0">
                <a:solidFill>
                  <a:srgbClr val="FF0000"/>
                </a:solidFill>
              </a:rPr>
              <a:t>Discussion</a:t>
            </a:r>
          </a:p>
          <a:p>
            <a:r>
              <a:rPr lang="en-US" altLang="zh-CN" dirty="0"/>
              <a:t>Open Questions</a:t>
            </a:r>
            <a:endParaRPr lang="zh-CN" altLang="en-US" dirty="0"/>
          </a:p>
        </p:txBody>
      </p:sp>
    </p:spTree>
    <p:extLst>
      <p:ext uri="{BB962C8B-B14F-4D97-AF65-F5344CB8AC3E}">
        <p14:creationId xmlns:p14="http://schemas.microsoft.com/office/powerpoint/2010/main" val="2723914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21441A-40A8-4D68-ACA9-FB6AF30EB2D9}"/>
              </a:ext>
            </a:extLst>
          </p:cNvPr>
          <p:cNvSpPr>
            <a:spLocks noGrp="1"/>
          </p:cNvSpPr>
          <p:nvPr>
            <p:ph type="title"/>
          </p:nvPr>
        </p:nvSpPr>
        <p:spPr/>
        <p:txBody>
          <a:bodyPr/>
          <a:lstStyle/>
          <a:p>
            <a:r>
              <a:rPr lang="en-US" altLang="zh-CN" dirty="0"/>
              <a:t>Critics on CATOCS</a:t>
            </a:r>
            <a:endParaRPr lang="zh-CN" altLang="en-US" dirty="0"/>
          </a:p>
        </p:txBody>
      </p:sp>
      <p:sp>
        <p:nvSpPr>
          <p:cNvPr id="3" name="内容占位符 2">
            <a:extLst>
              <a:ext uri="{FF2B5EF4-FFF2-40B4-BE49-F238E27FC236}">
                <a16:creationId xmlns:a16="http://schemas.microsoft.com/office/drawing/2014/main" id="{38BC1AD1-7F4D-467B-88D4-310629112CB7}"/>
              </a:ext>
            </a:extLst>
          </p:cNvPr>
          <p:cNvSpPr>
            <a:spLocks noGrp="1"/>
          </p:cNvSpPr>
          <p:nvPr>
            <p:ph idx="1"/>
          </p:nvPr>
        </p:nvSpPr>
        <p:spPr>
          <a:xfrm>
            <a:off x="838201" y="3400818"/>
            <a:ext cx="10915436" cy="3133545"/>
          </a:xfrm>
        </p:spPr>
        <p:txBody>
          <a:bodyPr>
            <a:normAutofit/>
          </a:bodyPr>
          <a:lstStyle/>
          <a:p>
            <a:r>
              <a:rPr lang="en-US" altLang="zh-CN" dirty="0"/>
              <a:t>Can’t say for sure (unrecognized causality at semantic level):</a:t>
            </a:r>
          </a:p>
          <a:p>
            <a:pPr lvl="1"/>
            <a:r>
              <a:rPr lang="en-US" altLang="zh-CN" dirty="0"/>
              <a:t>1Pipe is not a panacea. Semantic ordering is still needed in applications.</a:t>
            </a:r>
          </a:p>
          <a:p>
            <a:r>
              <a:rPr lang="en-US" altLang="zh-CN" dirty="0"/>
              <a:t>Can’t say together (lack of serialization ability):</a:t>
            </a:r>
          </a:p>
          <a:p>
            <a:pPr lvl="1"/>
            <a:r>
              <a:rPr lang="en-US" altLang="zh-CN" dirty="0"/>
              <a:t>1Pipe provides scattering primitive and restricted failure atomicity.</a:t>
            </a:r>
          </a:p>
          <a:p>
            <a:r>
              <a:rPr lang="en-US" altLang="zh-CN" dirty="0"/>
              <a:t>Can’t say efficiently:</a:t>
            </a:r>
          </a:p>
          <a:p>
            <a:pPr lvl="1"/>
            <a:r>
              <a:rPr lang="en-US" altLang="zh-CN" dirty="0"/>
              <a:t>1Pipe is low latency, high throughput and low overhead in data center networks.</a:t>
            </a:r>
          </a:p>
          <a:p>
            <a:pPr lvl="1"/>
            <a:endParaRPr lang="en-US" altLang="zh-CN" dirty="0"/>
          </a:p>
          <a:p>
            <a:pPr lvl="1"/>
            <a:endParaRPr lang="zh-CN" altLang="en-US" dirty="0"/>
          </a:p>
        </p:txBody>
      </p:sp>
      <p:pic>
        <p:nvPicPr>
          <p:cNvPr id="5" name="图片 4">
            <a:extLst>
              <a:ext uri="{FF2B5EF4-FFF2-40B4-BE49-F238E27FC236}">
                <a16:creationId xmlns:a16="http://schemas.microsoft.com/office/drawing/2014/main" id="{EBC54429-082E-466C-88F3-E272AC879458}"/>
              </a:ext>
            </a:extLst>
          </p:cNvPr>
          <p:cNvPicPr>
            <a:picLocks noChangeAspect="1"/>
          </p:cNvPicPr>
          <p:nvPr/>
        </p:nvPicPr>
        <p:blipFill>
          <a:blip r:embed="rId3"/>
          <a:stretch>
            <a:fillRect/>
          </a:stretch>
        </p:blipFill>
        <p:spPr>
          <a:xfrm>
            <a:off x="838200" y="1459519"/>
            <a:ext cx="5932017" cy="1710131"/>
          </a:xfrm>
          <a:prstGeom prst="rect">
            <a:avLst/>
          </a:prstGeom>
        </p:spPr>
      </p:pic>
    </p:spTree>
    <p:extLst>
      <p:ext uri="{BB962C8B-B14F-4D97-AF65-F5344CB8AC3E}">
        <p14:creationId xmlns:p14="http://schemas.microsoft.com/office/powerpoint/2010/main" val="2964640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D7AB41-32E5-4DFF-B568-BBF59C113CBA}"/>
              </a:ext>
            </a:extLst>
          </p:cNvPr>
          <p:cNvSpPr>
            <a:spLocks noGrp="1"/>
          </p:cNvSpPr>
          <p:nvPr>
            <p:ph type="title"/>
          </p:nvPr>
        </p:nvSpPr>
        <p:spPr/>
        <p:txBody>
          <a:bodyPr/>
          <a:lstStyle/>
          <a:p>
            <a:r>
              <a:rPr lang="en-US" altLang="zh-CN" dirty="0"/>
              <a:t>Limitations of 1Pipe</a:t>
            </a:r>
            <a:endParaRPr lang="zh-CN" altLang="en-US" dirty="0"/>
          </a:p>
        </p:txBody>
      </p:sp>
      <p:sp>
        <p:nvSpPr>
          <p:cNvPr id="3" name="内容占位符 2">
            <a:extLst>
              <a:ext uri="{FF2B5EF4-FFF2-40B4-BE49-F238E27FC236}">
                <a16:creationId xmlns:a16="http://schemas.microsoft.com/office/drawing/2014/main" id="{1FF4AE3B-ACA4-4275-A3AA-132FBB0F4E6B}"/>
              </a:ext>
            </a:extLst>
          </p:cNvPr>
          <p:cNvSpPr>
            <a:spLocks noGrp="1"/>
          </p:cNvSpPr>
          <p:nvPr>
            <p:ph idx="1"/>
          </p:nvPr>
        </p:nvSpPr>
        <p:spPr>
          <a:xfrm>
            <a:off x="838200" y="1825625"/>
            <a:ext cx="10735638" cy="4351338"/>
          </a:xfrm>
        </p:spPr>
        <p:txBody>
          <a:bodyPr>
            <a:normAutofit/>
          </a:bodyPr>
          <a:lstStyle/>
          <a:p>
            <a:r>
              <a:rPr lang="en-US" altLang="zh-CN" dirty="0"/>
              <a:t>Cannot achieve </a:t>
            </a:r>
            <a:r>
              <a:rPr lang="en-US" altLang="zh-CN" b="1" dirty="0"/>
              <a:t>atomicity</a:t>
            </a:r>
            <a:r>
              <a:rPr lang="en-US" altLang="zh-CN" dirty="0"/>
              <a:t> of scattering under </a:t>
            </a:r>
            <a:r>
              <a:rPr lang="en-US" altLang="zh-CN" b="1" dirty="0"/>
              <a:t>permanent failures</a:t>
            </a:r>
            <a:r>
              <a:rPr lang="en-US" altLang="zh-CN" dirty="0"/>
              <a:t>.</a:t>
            </a:r>
          </a:p>
          <a:p>
            <a:pPr lvl="1"/>
            <a:r>
              <a:rPr lang="en-US" altLang="zh-CN" dirty="0"/>
              <a:t>System </a:t>
            </a:r>
            <a:r>
              <a:rPr lang="en-US" altLang="zh-CN" b="1" dirty="0"/>
              <a:t>stalls on failures</a:t>
            </a:r>
            <a:r>
              <a:rPr lang="en-US" altLang="zh-CN" dirty="0"/>
              <a:t>, and invokes the application to recover failures.</a:t>
            </a:r>
          </a:p>
          <a:p>
            <a:pPr lvl="1"/>
            <a:r>
              <a:rPr lang="en-US" altLang="zh-CN" dirty="0"/>
              <a:t>1Pipe handles normal cases, and application handles corner cases.</a:t>
            </a:r>
          </a:p>
          <a:p>
            <a:r>
              <a:rPr lang="en-US" altLang="zh-CN" dirty="0"/>
              <a:t>Require hosts to </a:t>
            </a:r>
            <a:r>
              <a:rPr lang="en-US" altLang="zh-CN" b="1" dirty="0"/>
              <a:t>synchronize clocks </a:t>
            </a:r>
            <a:r>
              <a:rPr lang="en-US" altLang="zh-CN" dirty="0"/>
              <a:t>at microsecond accuracy.</a:t>
            </a:r>
          </a:p>
          <a:p>
            <a:pPr lvl="1"/>
            <a:r>
              <a:rPr lang="en-US" altLang="zh-CN" dirty="0"/>
              <a:t>Bad clocks will impact delivery latency but </a:t>
            </a:r>
            <a:r>
              <a:rPr lang="en-US" altLang="zh-CN" b="1" dirty="0"/>
              <a:t>not violate correctness</a:t>
            </a:r>
            <a:r>
              <a:rPr lang="en-US" altLang="zh-CN" dirty="0"/>
              <a:t>.</a:t>
            </a:r>
          </a:p>
          <a:p>
            <a:pPr lvl="1"/>
            <a:r>
              <a:rPr lang="en-US" altLang="zh-CN" dirty="0"/>
              <a:t>During the research, we explored other ways to synchronize logical timestamps, but did not find enough advantage over physical time.</a:t>
            </a:r>
          </a:p>
          <a:p>
            <a:r>
              <a:rPr lang="en-US" altLang="zh-CN" dirty="0"/>
              <a:t>A </a:t>
            </a:r>
            <a:r>
              <a:rPr lang="en-US" altLang="zh-CN" b="1" dirty="0"/>
              <a:t>straggler</a:t>
            </a:r>
            <a:r>
              <a:rPr lang="en-US" altLang="zh-CN" dirty="0"/>
              <a:t> host or network link will slow down the entire network.</a:t>
            </a:r>
          </a:p>
          <a:p>
            <a:pPr lvl="1"/>
            <a:r>
              <a:rPr lang="en-US" altLang="zh-CN" dirty="0"/>
              <a:t>A possible approach: partition the network into multiple instances.</a:t>
            </a:r>
          </a:p>
          <a:p>
            <a:r>
              <a:rPr lang="en-US" altLang="zh-CN" dirty="0"/>
              <a:t>The protocol is not resistant to </a:t>
            </a:r>
            <a:r>
              <a:rPr lang="en-US" altLang="zh-CN" b="1" dirty="0"/>
              <a:t>adversarial</a:t>
            </a:r>
            <a:r>
              <a:rPr lang="en-US" altLang="zh-CN" dirty="0"/>
              <a:t> nodes.</a:t>
            </a:r>
          </a:p>
        </p:txBody>
      </p:sp>
    </p:spTree>
    <p:extLst>
      <p:ext uri="{BB962C8B-B14F-4D97-AF65-F5344CB8AC3E}">
        <p14:creationId xmlns:p14="http://schemas.microsoft.com/office/powerpoint/2010/main" val="385634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F8E5B-898B-4AB9-883F-07F5D9A03A24}"/>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93A82869-AE55-4F16-9B87-9D2EC686F63F}"/>
              </a:ext>
            </a:extLst>
          </p:cNvPr>
          <p:cNvSpPr>
            <a:spLocks noGrp="1"/>
          </p:cNvSpPr>
          <p:nvPr>
            <p:ph idx="1"/>
          </p:nvPr>
        </p:nvSpPr>
        <p:spPr/>
        <p:txBody>
          <a:bodyPr>
            <a:normAutofit fontScale="92500" lnSpcReduction="10000"/>
          </a:bodyPr>
          <a:lstStyle/>
          <a:p>
            <a:r>
              <a:rPr lang="en-US" altLang="zh-CN" dirty="0"/>
              <a:t>1Pipe proposes a </a:t>
            </a:r>
            <a:r>
              <a:rPr lang="en-US" altLang="zh-CN" b="1" dirty="0"/>
              <a:t>causal and total order </a:t>
            </a:r>
            <a:r>
              <a:rPr lang="en-US" altLang="zh-CN" dirty="0"/>
              <a:t>communication abstraction that delivers </a:t>
            </a:r>
            <a:r>
              <a:rPr lang="en-US" altLang="zh-CN" b="1" dirty="0"/>
              <a:t>groups of messages </a:t>
            </a:r>
            <a:r>
              <a:rPr lang="en-US" altLang="zh-CN" dirty="0"/>
              <a:t>in </a:t>
            </a:r>
            <a:r>
              <a:rPr lang="en-US" altLang="zh-CN" b="1" dirty="0"/>
              <a:t>sender’s clock time order </a:t>
            </a:r>
            <a:r>
              <a:rPr lang="en-US" altLang="zh-CN" dirty="0"/>
              <a:t>with restricted failure atomicity.</a:t>
            </a:r>
          </a:p>
          <a:p>
            <a:r>
              <a:rPr lang="en-US" altLang="zh-CN" dirty="0"/>
              <a:t>1Pipe achieves </a:t>
            </a:r>
            <a:r>
              <a:rPr lang="en-US" altLang="zh-CN" b="1" dirty="0"/>
              <a:t>scalability</a:t>
            </a:r>
            <a:r>
              <a:rPr lang="en-US" altLang="zh-CN" dirty="0"/>
              <a:t> and efficiency by utilizing </a:t>
            </a:r>
            <a:r>
              <a:rPr lang="en-US" altLang="zh-CN" b="1" dirty="0"/>
              <a:t>programmable switches </a:t>
            </a:r>
            <a:r>
              <a:rPr lang="en-US" altLang="zh-CN" dirty="0"/>
              <a:t>to </a:t>
            </a:r>
            <a:r>
              <a:rPr lang="en-US" altLang="zh-CN" b="1" dirty="0"/>
              <a:t>aggregate ordering </a:t>
            </a:r>
            <a:r>
              <a:rPr lang="en-US" altLang="zh-CN" dirty="0"/>
              <a:t>information while forwarding data packets as usual.</a:t>
            </a:r>
          </a:p>
          <a:p>
            <a:r>
              <a:rPr lang="en-US" altLang="zh-CN" dirty="0"/>
              <a:t>1Pipe can simplify and accelerate many applications including transactional key-value store, replication, independent transactions, and distributed data structures.</a:t>
            </a:r>
          </a:p>
          <a:p>
            <a:r>
              <a:rPr lang="en-US" altLang="zh-CN" b="1" dirty="0"/>
              <a:t>CATOCS</a:t>
            </a:r>
            <a:r>
              <a:rPr lang="en-US" altLang="zh-CN" dirty="0"/>
              <a:t> is a controversial topic since 1980s. 1Pipe puts new insight into it in the context of data center networks. We expect future work to explore the border between network transport and applications.</a:t>
            </a:r>
            <a:endParaRPr lang="zh-CN" altLang="en-US" dirty="0"/>
          </a:p>
        </p:txBody>
      </p:sp>
    </p:spTree>
    <p:extLst>
      <p:ext uri="{BB962C8B-B14F-4D97-AF65-F5344CB8AC3E}">
        <p14:creationId xmlns:p14="http://schemas.microsoft.com/office/powerpoint/2010/main" val="2313724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68EA3B-1CAF-4CA2-B148-BDD902505363}"/>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C17E45DD-816E-427B-AF3D-319537E47FCC}"/>
              </a:ext>
            </a:extLst>
          </p:cNvPr>
          <p:cNvSpPr>
            <a:spLocks noGrp="1"/>
          </p:cNvSpPr>
          <p:nvPr>
            <p:ph idx="1"/>
          </p:nvPr>
        </p:nvSpPr>
        <p:spPr/>
        <p:txBody>
          <a:bodyPr>
            <a:normAutofit lnSpcReduction="10000"/>
          </a:bodyPr>
          <a:lstStyle/>
          <a:p>
            <a:r>
              <a:rPr lang="en-US" altLang="zh-CN" dirty="0"/>
              <a:t>Network &amp; System Co-design</a:t>
            </a:r>
          </a:p>
          <a:p>
            <a:pPr lvl="1"/>
            <a:r>
              <a:rPr lang="en-US" altLang="zh-CN" dirty="0"/>
              <a:t>Distributed coordination based on programmable switches</a:t>
            </a:r>
          </a:p>
          <a:p>
            <a:r>
              <a:rPr lang="en-US" altLang="zh-CN" dirty="0"/>
              <a:t>1Pipe: </a:t>
            </a:r>
            <a:r>
              <a:rPr lang="en-US" altLang="zh-CN" sz="2800" dirty="0"/>
              <a:t>Scalable Total Order Communication in Data Center Networks</a:t>
            </a:r>
            <a:r>
              <a:rPr lang="en-US" altLang="zh-CN" dirty="0"/>
              <a:t> (SIGCOMM ’21)</a:t>
            </a:r>
          </a:p>
          <a:p>
            <a:pPr lvl="1"/>
            <a:r>
              <a:rPr lang="en-US" altLang="zh-CN" dirty="0"/>
              <a:t>Abstraction</a:t>
            </a:r>
          </a:p>
          <a:p>
            <a:pPr lvl="1"/>
            <a:r>
              <a:rPr lang="en-US" altLang="zh-CN" dirty="0"/>
              <a:t>Design</a:t>
            </a:r>
          </a:p>
          <a:p>
            <a:pPr lvl="1"/>
            <a:r>
              <a:rPr lang="en-US" altLang="zh-CN" dirty="0"/>
              <a:t>Implementation</a:t>
            </a:r>
          </a:p>
          <a:p>
            <a:pPr lvl="1"/>
            <a:r>
              <a:rPr lang="en-US" altLang="zh-CN" dirty="0"/>
              <a:t>Evaluation</a:t>
            </a:r>
          </a:p>
          <a:p>
            <a:pPr lvl="1"/>
            <a:r>
              <a:rPr lang="en-US" altLang="zh-CN" dirty="0"/>
              <a:t>Case Study</a:t>
            </a:r>
          </a:p>
          <a:p>
            <a:pPr lvl="1"/>
            <a:r>
              <a:rPr lang="en-US" altLang="zh-CN" dirty="0"/>
              <a:t>Discussion</a:t>
            </a:r>
          </a:p>
          <a:p>
            <a:r>
              <a:rPr lang="en-US" altLang="zh-CN" b="1" dirty="0">
                <a:solidFill>
                  <a:srgbClr val="FF0000"/>
                </a:solidFill>
              </a:rPr>
              <a:t>Open Questions</a:t>
            </a:r>
            <a:endParaRPr lang="zh-CN" altLang="en-US" b="1" dirty="0">
              <a:solidFill>
                <a:srgbClr val="FF0000"/>
              </a:solidFill>
            </a:endParaRPr>
          </a:p>
        </p:txBody>
      </p:sp>
    </p:spTree>
    <p:extLst>
      <p:ext uri="{BB962C8B-B14F-4D97-AF65-F5344CB8AC3E}">
        <p14:creationId xmlns:p14="http://schemas.microsoft.com/office/powerpoint/2010/main" val="2614137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937C02-9085-4622-862D-2CCA526C49AC}"/>
              </a:ext>
            </a:extLst>
          </p:cNvPr>
          <p:cNvSpPr>
            <a:spLocks noGrp="1"/>
          </p:cNvSpPr>
          <p:nvPr>
            <p:ph type="title"/>
          </p:nvPr>
        </p:nvSpPr>
        <p:spPr>
          <a:xfrm>
            <a:off x="838200" y="349714"/>
            <a:ext cx="10515600" cy="1325563"/>
          </a:xfrm>
        </p:spPr>
        <p:txBody>
          <a:bodyPr/>
          <a:lstStyle/>
          <a:p>
            <a:r>
              <a:rPr lang="en-US" altLang="zh-CN" dirty="0"/>
              <a:t>Heterogenous Data Access Methods</a:t>
            </a:r>
            <a:endParaRPr lang="zh-CN" altLang="en-US" dirty="0"/>
          </a:p>
        </p:txBody>
      </p:sp>
      <p:sp>
        <p:nvSpPr>
          <p:cNvPr id="4" name="矩形 3">
            <a:extLst>
              <a:ext uri="{FF2B5EF4-FFF2-40B4-BE49-F238E27FC236}">
                <a16:creationId xmlns:a16="http://schemas.microsoft.com/office/drawing/2014/main" id="{63FA394C-6144-44BA-B4A7-BE08D17540DA}"/>
              </a:ext>
            </a:extLst>
          </p:cNvPr>
          <p:cNvSpPr/>
          <p:nvPr/>
        </p:nvSpPr>
        <p:spPr>
          <a:xfrm>
            <a:off x="838200" y="1982912"/>
            <a:ext cx="3841679" cy="268155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000" b="1" dirty="0"/>
              <a:t>Compute at Client</a:t>
            </a:r>
            <a:endParaRPr lang="zh-CN" altLang="en-US" sz="2000" b="1" dirty="0"/>
          </a:p>
        </p:txBody>
      </p:sp>
      <p:sp>
        <p:nvSpPr>
          <p:cNvPr id="5" name="矩形 4">
            <a:extLst>
              <a:ext uri="{FF2B5EF4-FFF2-40B4-BE49-F238E27FC236}">
                <a16:creationId xmlns:a16="http://schemas.microsoft.com/office/drawing/2014/main" id="{C1CDCC08-01BC-4A68-88F8-0A0CE603AA43}"/>
              </a:ext>
            </a:extLst>
          </p:cNvPr>
          <p:cNvSpPr/>
          <p:nvPr/>
        </p:nvSpPr>
        <p:spPr>
          <a:xfrm>
            <a:off x="1040686" y="2526336"/>
            <a:ext cx="3436706" cy="76799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Memory-mapped Load/Store</a:t>
            </a:r>
          </a:p>
          <a:p>
            <a:pPr algn="ctr"/>
            <a:r>
              <a:rPr lang="en-US" altLang="zh-CN" dirty="0"/>
              <a:t>(CXL, Gen-Z, etc.)</a:t>
            </a:r>
            <a:endParaRPr lang="zh-CN" altLang="en-US" dirty="0"/>
          </a:p>
        </p:txBody>
      </p:sp>
      <p:sp>
        <p:nvSpPr>
          <p:cNvPr id="6" name="矩形 5">
            <a:extLst>
              <a:ext uri="{FF2B5EF4-FFF2-40B4-BE49-F238E27FC236}">
                <a16:creationId xmlns:a16="http://schemas.microsoft.com/office/drawing/2014/main" id="{999B9954-1F3A-4100-B023-1E6A4B83CABF}"/>
              </a:ext>
            </a:extLst>
          </p:cNvPr>
          <p:cNvSpPr/>
          <p:nvPr/>
        </p:nvSpPr>
        <p:spPr>
          <a:xfrm>
            <a:off x="1040686" y="3563672"/>
            <a:ext cx="3436706" cy="76799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Asynchronous Read/Write</a:t>
            </a:r>
          </a:p>
          <a:p>
            <a:pPr algn="ctr"/>
            <a:r>
              <a:rPr lang="en-US" altLang="zh-CN" dirty="0"/>
              <a:t>(one-sided RDMA)</a:t>
            </a:r>
            <a:endParaRPr lang="zh-CN" altLang="en-US" dirty="0"/>
          </a:p>
        </p:txBody>
      </p:sp>
      <p:sp>
        <p:nvSpPr>
          <p:cNvPr id="9" name="矩形 8">
            <a:extLst>
              <a:ext uri="{FF2B5EF4-FFF2-40B4-BE49-F238E27FC236}">
                <a16:creationId xmlns:a16="http://schemas.microsoft.com/office/drawing/2014/main" id="{7581A4B0-3F98-48A0-966B-6C5FDD51061D}"/>
              </a:ext>
            </a:extLst>
          </p:cNvPr>
          <p:cNvSpPr/>
          <p:nvPr/>
        </p:nvSpPr>
        <p:spPr>
          <a:xfrm>
            <a:off x="6944472" y="1982912"/>
            <a:ext cx="3841679" cy="268155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sz="2000" b="1" dirty="0"/>
              <a:t>Compute at Server</a:t>
            </a:r>
          </a:p>
          <a:p>
            <a:pPr algn="ctr"/>
            <a:r>
              <a:rPr lang="en-US" altLang="zh-CN" sz="2000" b="1" dirty="0"/>
              <a:t>(Home Node of Data)</a:t>
            </a:r>
            <a:endParaRPr lang="zh-CN" altLang="en-US" sz="2000" b="1" dirty="0"/>
          </a:p>
        </p:txBody>
      </p:sp>
      <p:sp>
        <p:nvSpPr>
          <p:cNvPr id="10" name="矩形 9">
            <a:extLst>
              <a:ext uri="{FF2B5EF4-FFF2-40B4-BE49-F238E27FC236}">
                <a16:creationId xmlns:a16="http://schemas.microsoft.com/office/drawing/2014/main" id="{F521256F-90B1-4216-B32E-3105EB43E092}"/>
              </a:ext>
            </a:extLst>
          </p:cNvPr>
          <p:cNvSpPr/>
          <p:nvPr/>
        </p:nvSpPr>
        <p:spPr>
          <a:xfrm>
            <a:off x="7342167" y="3045000"/>
            <a:ext cx="1447372" cy="76799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SmartNIC</a:t>
            </a:r>
            <a:r>
              <a:rPr lang="en-US" altLang="zh-CN" dirty="0"/>
              <a:t> Offloading</a:t>
            </a:r>
            <a:endParaRPr lang="zh-CN" altLang="en-US" dirty="0"/>
          </a:p>
        </p:txBody>
      </p:sp>
      <p:sp>
        <p:nvSpPr>
          <p:cNvPr id="11" name="矩形 10">
            <a:extLst>
              <a:ext uri="{FF2B5EF4-FFF2-40B4-BE49-F238E27FC236}">
                <a16:creationId xmlns:a16="http://schemas.microsoft.com/office/drawing/2014/main" id="{8CCA0411-5E07-49AD-81CF-AD23EE2B6AB9}"/>
              </a:ext>
            </a:extLst>
          </p:cNvPr>
          <p:cNvSpPr/>
          <p:nvPr/>
        </p:nvSpPr>
        <p:spPr>
          <a:xfrm>
            <a:off x="4947860" y="3045000"/>
            <a:ext cx="1812961" cy="7679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In-Network Computation</a:t>
            </a:r>
            <a:endParaRPr lang="zh-CN" altLang="en-US" dirty="0"/>
          </a:p>
        </p:txBody>
      </p:sp>
      <p:sp>
        <p:nvSpPr>
          <p:cNvPr id="12" name="矩形 11">
            <a:extLst>
              <a:ext uri="{FF2B5EF4-FFF2-40B4-BE49-F238E27FC236}">
                <a16:creationId xmlns:a16="http://schemas.microsoft.com/office/drawing/2014/main" id="{40E01446-CDF2-442D-8801-5D237A09BB96}"/>
              </a:ext>
            </a:extLst>
          </p:cNvPr>
          <p:cNvSpPr/>
          <p:nvPr/>
        </p:nvSpPr>
        <p:spPr>
          <a:xfrm>
            <a:off x="9000160" y="3045001"/>
            <a:ext cx="1370099" cy="76799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RPC on CPU</a:t>
            </a:r>
            <a:endParaRPr lang="zh-CN" altLang="en-US" dirty="0"/>
          </a:p>
        </p:txBody>
      </p:sp>
      <p:sp>
        <p:nvSpPr>
          <p:cNvPr id="13" name="文本框 12">
            <a:extLst>
              <a:ext uri="{FF2B5EF4-FFF2-40B4-BE49-F238E27FC236}">
                <a16:creationId xmlns:a16="http://schemas.microsoft.com/office/drawing/2014/main" id="{F3B56593-EFF4-4EF3-A001-7682F0FC97D2}"/>
              </a:ext>
            </a:extLst>
          </p:cNvPr>
          <p:cNvSpPr txBox="1"/>
          <p:nvPr/>
        </p:nvSpPr>
        <p:spPr>
          <a:xfrm>
            <a:off x="838200" y="4895637"/>
            <a:ext cx="4864814"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t>Load/Store</a:t>
            </a:r>
            <a:r>
              <a:rPr lang="en-US" altLang="zh-CN" dirty="0"/>
              <a:t>: low overhead per operation, but synchronous; may have cache and buffer</a:t>
            </a:r>
          </a:p>
          <a:p>
            <a:pPr marL="285750" indent="-285750">
              <a:buFont typeface="Arial" panose="020B0604020202020204" pitchFamily="34" charset="0"/>
              <a:buChar char="•"/>
            </a:pPr>
            <a:r>
              <a:rPr lang="en-US" altLang="zh-CN" b="1" dirty="0"/>
              <a:t>Read/Write</a:t>
            </a:r>
            <a:r>
              <a:rPr lang="en-US" altLang="zh-CN" dirty="0"/>
              <a:t>: high overhead per operation, but each op can transfer a large block, and many ops can work in parallel</a:t>
            </a:r>
            <a:endParaRPr lang="zh-CN" altLang="en-US" dirty="0"/>
          </a:p>
        </p:txBody>
      </p:sp>
      <p:sp>
        <p:nvSpPr>
          <p:cNvPr id="14" name="文本框 13">
            <a:extLst>
              <a:ext uri="{FF2B5EF4-FFF2-40B4-BE49-F238E27FC236}">
                <a16:creationId xmlns:a16="http://schemas.microsoft.com/office/drawing/2014/main" id="{E2131F54-D03C-425B-9317-8CD28825D549}"/>
              </a:ext>
            </a:extLst>
          </p:cNvPr>
          <p:cNvSpPr txBox="1"/>
          <p:nvPr/>
        </p:nvSpPr>
        <p:spPr>
          <a:xfrm>
            <a:off x="6281790" y="4895637"/>
            <a:ext cx="4819437"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t>Switch: </a:t>
            </a:r>
            <a:r>
              <a:rPr lang="en-US" altLang="zh-CN" dirty="0"/>
              <a:t>high throughput but low programmability and buffer size</a:t>
            </a:r>
          </a:p>
          <a:p>
            <a:pPr marL="285750" indent="-285750">
              <a:buFont typeface="Arial" panose="020B0604020202020204" pitchFamily="34" charset="0"/>
              <a:buChar char="•"/>
            </a:pPr>
            <a:r>
              <a:rPr lang="en-US" altLang="zh-CN" b="1" dirty="0" err="1"/>
              <a:t>SmartNIC</a:t>
            </a:r>
            <a:r>
              <a:rPr lang="en-US" altLang="zh-CN" dirty="0"/>
              <a:t>: high parallelism but high PCIe latency and low buffer size</a:t>
            </a:r>
          </a:p>
          <a:p>
            <a:pPr marL="285750" indent="-285750">
              <a:buFont typeface="Arial" panose="020B0604020202020204" pitchFamily="34" charset="0"/>
              <a:buChar char="•"/>
            </a:pPr>
            <a:r>
              <a:rPr lang="en-US" altLang="zh-CN" b="1" dirty="0"/>
              <a:t>RPC on CPU</a:t>
            </a:r>
            <a:r>
              <a:rPr lang="en-US" altLang="zh-CN" dirty="0"/>
              <a:t>: close to memory, easy to program but high cost</a:t>
            </a:r>
            <a:endParaRPr lang="zh-CN" altLang="en-US" dirty="0"/>
          </a:p>
        </p:txBody>
      </p:sp>
    </p:spTree>
    <p:extLst>
      <p:ext uri="{BB962C8B-B14F-4D97-AF65-F5344CB8AC3E}">
        <p14:creationId xmlns:p14="http://schemas.microsoft.com/office/powerpoint/2010/main" val="3305752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59FB5B-4D9F-438E-84FF-06A0468C6CFC}"/>
              </a:ext>
            </a:extLst>
          </p:cNvPr>
          <p:cNvSpPr>
            <a:spLocks noGrp="1"/>
          </p:cNvSpPr>
          <p:nvPr>
            <p:ph type="title"/>
          </p:nvPr>
        </p:nvSpPr>
        <p:spPr/>
        <p:txBody>
          <a:bodyPr>
            <a:normAutofit/>
          </a:bodyPr>
          <a:lstStyle/>
          <a:p>
            <a:r>
              <a:rPr lang="en-US" altLang="zh-CN" sz="3600" dirty="0"/>
              <a:t>Distributed Applications in the Microsecond Era</a:t>
            </a:r>
            <a:endParaRPr lang="zh-CN" altLang="en-US" sz="3600" dirty="0"/>
          </a:p>
        </p:txBody>
      </p:sp>
      <p:sp>
        <p:nvSpPr>
          <p:cNvPr id="3" name="内容占位符 2">
            <a:extLst>
              <a:ext uri="{FF2B5EF4-FFF2-40B4-BE49-F238E27FC236}">
                <a16:creationId xmlns:a16="http://schemas.microsoft.com/office/drawing/2014/main" id="{3A10ADCE-6A75-4056-985A-FCDF094088C5}"/>
              </a:ext>
            </a:extLst>
          </p:cNvPr>
          <p:cNvSpPr>
            <a:spLocks noGrp="1"/>
          </p:cNvSpPr>
          <p:nvPr>
            <p:ph idx="1"/>
          </p:nvPr>
        </p:nvSpPr>
        <p:spPr>
          <a:xfrm>
            <a:off x="447781" y="1769118"/>
            <a:ext cx="6625976" cy="4785795"/>
          </a:xfrm>
        </p:spPr>
        <p:txBody>
          <a:bodyPr>
            <a:normAutofit fontScale="92500"/>
          </a:bodyPr>
          <a:lstStyle/>
          <a:p>
            <a:r>
              <a:rPr lang="en-US" altLang="zh-CN" sz="2400" dirty="0"/>
              <a:t>Traditional OS and hardware mechanisms are designed for millisecond-scale I/O (Networking and Storage).</a:t>
            </a:r>
          </a:p>
          <a:p>
            <a:r>
              <a:rPr lang="en-US" altLang="zh-CN" sz="2400" dirty="0"/>
              <a:t>RDMA and Flash devices now have microsecond-scale latency. How to use them efficiently?</a:t>
            </a:r>
          </a:p>
          <a:p>
            <a:r>
              <a:rPr lang="en-US" altLang="zh-CN" sz="2400" dirty="0"/>
              <a:t>RPC protocol contributes a large portion of latency, and it is hard to offload.</a:t>
            </a:r>
          </a:p>
          <a:p>
            <a:pPr lvl="1"/>
            <a:r>
              <a:rPr lang="en-US" altLang="zh-CN" sz="2000" dirty="0"/>
              <a:t>Serialization/deserialization is language dependent.</a:t>
            </a:r>
          </a:p>
          <a:p>
            <a:r>
              <a:rPr lang="en-US" altLang="zh-CN" sz="2400" dirty="0"/>
              <a:t>Most RDMA applications use polling mode because interrupt mode has too much latency overhead.</a:t>
            </a:r>
            <a:endParaRPr lang="en-US" altLang="zh-CN" sz="2000" dirty="0"/>
          </a:p>
          <a:p>
            <a:pPr lvl="1"/>
            <a:r>
              <a:rPr lang="en-US" altLang="zh-CN" sz="2000" dirty="0"/>
              <a:t>The latency overhead is mainly due to the OS, can we reduce it?</a:t>
            </a:r>
          </a:p>
          <a:p>
            <a:pPr lvl="1"/>
            <a:r>
              <a:rPr lang="en-US" altLang="zh-CN" sz="2000" dirty="0"/>
              <a:t>Can we dynamically switch between polling and interrupt mode?</a:t>
            </a:r>
          </a:p>
        </p:txBody>
      </p:sp>
      <p:pic>
        <p:nvPicPr>
          <p:cNvPr id="7" name="图片 6">
            <a:extLst>
              <a:ext uri="{FF2B5EF4-FFF2-40B4-BE49-F238E27FC236}">
                <a16:creationId xmlns:a16="http://schemas.microsoft.com/office/drawing/2014/main" id="{D6941177-3822-48EB-8C63-CF50CE9D28DD}"/>
              </a:ext>
            </a:extLst>
          </p:cNvPr>
          <p:cNvPicPr>
            <a:picLocks noChangeAspect="1"/>
          </p:cNvPicPr>
          <p:nvPr/>
        </p:nvPicPr>
        <p:blipFill>
          <a:blip r:embed="rId2"/>
          <a:stretch>
            <a:fillRect/>
          </a:stretch>
        </p:blipFill>
        <p:spPr>
          <a:xfrm>
            <a:off x="7224168" y="1769118"/>
            <a:ext cx="4781184" cy="3799476"/>
          </a:xfrm>
          <a:prstGeom prst="rect">
            <a:avLst/>
          </a:prstGeom>
        </p:spPr>
      </p:pic>
    </p:spTree>
    <p:extLst>
      <p:ext uri="{BB962C8B-B14F-4D97-AF65-F5344CB8AC3E}">
        <p14:creationId xmlns:p14="http://schemas.microsoft.com/office/powerpoint/2010/main" val="3396133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A2885-BD20-4460-A166-12158F0B8F86}"/>
              </a:ext>
            </a:extLst>
          </p:cNvPr>
          <p:cNvSpPr>
            <a:spLocks noGrp="1"/>
          </p:cNvSpPr>
          <p:nvPr>
            <p:ph type="title"/>
          </p:nvPr>
        </p:nvSpPr>
        <p:spPr/>
        <p:txBody>
          <a:bodyPr>
            <a:normAutofit/>
          </a:bodyPr>
          <a:lstStyle/>
          <a:p>
            <a:r>
              <a:rPr lang="en-US" altLang="zh-CN" sz="3600" dirty="0"/>
              <a:t>Distributed Applications in the Big Memory Era</a:t>
            </a:r>
            <a:endParaRPr lang="zh-CN" altLang="en-US" sz="3600" dirty="0"/>
          </a:p>
        </p:txBody>
      </p:sp>
      <p:sp>
        <p:nvSpPr>
          <p:cNvPr id="3" name="内容占位符 2">
            <a:extLst>
              <a:ext uri="{FF2B5EF4-FFF2-40B4-BE49-F238E27FC236}">
                <a16:creationId xmlns:a16="http://schemas.microsoft.com/office/drawing/2014/main" id="{3D1BC4DA-6B84-429C-A068-6FC01258C559}"/>
              </a:ext>
            </a:extLst>
          </p:cNvPr>
          <p:cNvSpPr>
            <a:spLocks noGrp="1"/>
          </p:cNvSpPr>
          <p:nvPr>
            <p:ph idx="1"/>
          </p:nvPr>
        </p:nvSpPr>
        <p:spPr>
          <a:xfrm>
            <a:off x="838200" y="1601656"/>
            <a:ext cx="6487274" cy="5256344"/>
          </a:xfrm>
        </p:spPr>
        <p:txBody>
          <a:bodyPr>
            <a:normAutofit fontScale="92500" lnSpcReduction="20000"/>
          </a:bodyPr>
          <a:lstStyle/>
          <a:p>
            <a:r>
              <a:rPr lang="en-US" altLang="zh-CN" sz="2400" dirty="0"/>
              <a:t>Tiered storage:</a:t>
            </a:r>
          </a:p>
          <a:p>
            <a:pPr lvl="1"/>
            <a:r>
              <a:rPr lang="en-US" altLang="zh-CN" sz="2000" dirty="0"/>
              <a:t>DDR</a:t>
            </a:r>
          </a:p>
          <a:p>
            <a:pPr lvl="1"/>
            <a:r>
              <a:rPr lang="en-US" altLang="zh-CN" sz="2000" dirty="0"/>
              <a:t>Storage-class memory (NVM, Optane)</a:t>
            </a:r>
          </a:p>
          <a:p>
            <a:pPr lvl="1"/>
            <a:r>
              <a:rPr lang="en-US" altLang="zh-CN" sz="2000" dirty="0"/>
              <a:t>Flash</a:t>
            </a:r>
          </a:p>
          <a:p>
            <a:pPr lvl="1"/>
            <a:r>
              <a:rPr lang="en-US" altLang="zh-CN" sz="2000" dirty="0"/>
              <a:t>Remote memory (may be faster than Flash)</a:t>
            </a:r>
          </a:p>
          <a:p>
            <a:r>
              <a:rPr lang="en-US" altLang="zh-CN" sz="2400" dirty="0"/>
              <a:t>Distributed applications need a big memory abstraction consisting of tiered storage.</a:t>
            </a:r>
          </a:p>
          <a:p>
            <a:pPr lvl="1"/>
            <a:r>
              <a:rPr lang="en-US" altLang="zh-CN" sz="2000" dirty="0"/>
              <a:t>Hot and cold data needs placement and migration.</a:t>
            </a:r>
          </a:p>
          <a:p>
            <a:pPr lvl="1"/>
            <a:r>
              <a:rPr lang="en-US" altLang="zh-CN" sz="2000" dirty="0"/>
              <a:t>If data is migratable among hosts, how to address a memory object?</a:t>
            </a:r>
          </a:p>
          <a:p>
            <a:pPr lvl="1"/>
            <a:r>
              <a:rPr lang="en-US" altLang="zh-CN" sz="2100" dirty="0"/>
              <a:t>Do we need to replicate memory objects, or make the memory objects durable?</a:t>
            </a:r>
          </a:p>
          <a:p>
            <a:r>
              <a:rPr lang="en-US" altLang="zh-CN" sz="2400" dirty="0"/>
              <a:t>RDMA memory needs to be pinned, which prevents swapping.</a:t>
            </a:r>
          </a:p>
          <a:p>
            <a:pPr lvl="1"/>
            <a:r>
              <a:rPr lang="en-US" altLang="zh-CN" sz="2000" dirty="0"/>
              <a:t>ODP performance is limited.</a:t>
            </a:r>
          </a:p>
          <a:p>
            <a:pPr lvl="1"/>
            <a:r>
              <a:rPr lang="en-US" altLang="zh-CN" sz="2000" dirty="0"/>
              <a:t>Can we design a virtual memory system to integrate communication memory and compute memory?</a:t>
            </a:r>
          </a:p>
          <a:p>
            <a:pPr lvl="1"/>
            <a:r>
              <a:rPr lang="en-US" altLang="zh-CN" sz="2000" dirty="0"/>
              <a:t>Should the swap in/out be fully in software or use software-hardware co-design?</a:t>
            </a:r>
          </a:p>
          <a:p>
            <a:endParaRPr lang="en-US" altLang="zh-CN" sz="2400" dirty="0"/>
          </a:p>
          <a:p>
            <a:endParaRPr lang="zh-CN" altLang="en-US" dirty="0"/>
          </a:p>
        </p:txBody>
      </p:sp>
      <p:grpSp>
        <p:nvGrpSpPr>
          <p:cNvPr id="33" name="组合 32">
            <a:extLst>
              <a:ext uri="{FF2B5EF4-FFF2-40B4-BE49-F238E27FC236}">
                <a16:creationId xmlns:a16="http://schemas.microsoft.com/office/drawing/2014/main" id="{CB5AD051-9551-447D-B42F-446D42FBE50F}"/>
              </a:ext>
            </a:extLst>
          </p:cNvPr>
          <p:cNvGrpSpPr/>
          <p:nvPr/>
        </p:nvGrpSpPr>
        <p:grpSpPr>
          <a:xfrm>
            <a:off x="7515548" y="1762018"/>
            <a:ext cx="3910555" cy="4623364"/>
            <a:chOff x="7515548" y="1762018"/>
            <a:chExt cx="3910555" cy="4623364"/>
          </a:xfrm>
        </p:grpSpPr>
        <p:sp>
          <p:nvSpPr>
            <p:cNvPr id="19" name="矩形 18">
              <a:extLst>
                <a:ext uri="{FF2B5EF4-FFF2-40B4-BE49-F238E27FC236}">
                  <a16:creationId xmlns:a16="http://schemas.microsoft.com/office/drawing/2014/main" id="{1B595FD6-70F4-44A8-8646-FE58AB729644}"/>
                </a:ext>
              </a:extLst>
            </p:cNvPr>
            <p:cNvSpPr/>
            <p:nvPr/>
          </p:nvSpPr>
          <p:spPr>
            <a:xfrm>
              <a:off x="8015083" y="2465791"/>
              <a:ext cx="3411020" cy="321581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t>Host 3</a:t>
              </a:r>
              <a:endParaRPr lang="zh-CN" altLang="en-US" dirty="0"/>
            </a:p>
          </p:txBody>
        </p:sp>
        <p:sp>
          <p:nvSpPr>
            <p:cNvPr id="18" name="矩形 17">
              <a:extLst>
                <a:ext uri="{FF2B5EF4-FFF2-40B4-BE49-F238E27FC236}">
                  <a16:creationId xmlns:a16="http://schemas.microsoft.com/office/drawing/2014/main" id="{321A5AB3-7BDD-423A-BA66-24643D60BCB5}"/>
                </a:ext>
              </a:extLst>
            </p:cNvPr>
            <p:cNvSpPr/>
            <p:nvPr/>
          </p:nvSpPr>
          <p:spPr>
            <a:xfrm>
              <a:off x="7739385" y="2817681"/>
              <a:ext cx="3411020" cy="321581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t>Host 2</a:t>
              </a:r>
              <a:endParaRPr lang="zh-CN" altLang="en-US" dirty="0"/>
            </a:p>
          </p:txBody>
        </p:sp>
        <p:sp>
          <p:nvSpPr>
            <p:cNvPr id="16" name="矩形 15">
              <a:extLst>
                <a:ext uri="{FF2B5EF4-FFF2-40B4-BE49-F238E27FC236}">
                  <a16:creationId xmlns:a16="http://schemas.microsoft.com/office/drawing/2014/main" id="{8E5C09AB-4710-4823-80DC-81EA6A45332F}"/>
                </a:ext>
              </a:extLst>
            </p:cNvPr>
            <p:cNvSpPr/>
            <p:nvPr/>
          </p:nvSpPr>
          <p:spPr>
            <a:xfrm>
              <a:off x="7515548" y="3169571"/>
              <a:ext cx="3411020" cy="321581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t>Host 1</a:t>
              </a:r>
              <a:endParaRPr lang="zh-CN" altLang="en-US" dirty="0"/>
            </a:p>
          </p:txBody>
        </p:sp>
        <p:sp>
          <p:nvSpPr>
            <p:cNvPr id="4" name="矩形 3">
              <a:extLst>
                <a:ext uri="{FF2B5EF4-FFF2-40B4-BE49-F238E27FC236}">
                  <a16:creationId xmlns:a16="http://schemas.microsoft.com/office/drawing/2014/main" id="{41C55CBB-2F42-4E17-949E-3FD0FA965D39}"/>
                </a:ext>
              </a:extLst>
            </p:cNvPr>
            <p:cNvSpPr/>
            <p:nvPr/>
          </p:nvSpPr>
          <p:spPr>
            <a:xfrm>
              <a:off x="7656808" y="3621631"/>
              <a:ext cx="1383520" cy="5856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RDMA NIC</a:t>
              </a:r>
              <a:endParaRPr lang="zh-CN" altLang="en-US" dirty="0"/>
            </a:p>
          </p:txBody>
        </p:sp>
        <p:sp>
          <p:nvSpPr>
            <p:cNvPr id="5" name="矩形 4">
              <a:extLst>
                <a:ext uri="{FF2B5EF4-FFF2-40B4-BE49-F238E27FC236}">
                  <a16:creationId xmlns:a16="http://schemas.microsoft.com/office/drawing/2014/main" id="{5EFD28F8-F797-4343-84A6-708A1765146D}"/>
                </a:ext>
              </a:extLst>
            </p:cNvPr>
            <p:cNvSpPr/>
            <p:nvPr/>
          </p:nvSpPr>
          <p:spPr>
            <a:xfrm>
              <a:off x="9400403" y="3621631"/>
              <a:ext cx="1383520" cy="5856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Local App</a:t>
              </a:r>
              <a:endParaRPr lang="zh-CN" altLang="en-US" dirty="0"/>
            </a:p>
          </p:txBody>
        </p:sp>
        <p:sp>
          <p:nvSpPr>
            <p:cNvPr id="6" name="矩形 5">
              <a:extLst>
                <a:ext uri="{FF2B5EF4-FFF2-40B4-BE49-F238E27FC236}">
                  <a16:creationId xmlns:a16="http://schemas.microsoft.com/office/drawing/2014/main" id="{FAD7E3C0-C521-4829-932E-61DFD4C77D7F}"/>
                </a:ext>
              </a:extLst>
            </p:cNvPr>
            <p:cNvSpPr/>
            <p:nvPr/>
          </p:nvSpPr>
          <p:spPr>
            <a:xfrm>
              <a:off x="7656807" y="4538599"/>
              <a:ext cx="3127116" cy="585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DDR (~256 GB)</a:t>
              </a:r>
              <a:endParaRPr lang="zh-CN" altLang="en-US" dirty="0"/>
            </a:p>
          </p:txBody>
        </p:sp>
        <p:sp>
          <p:nvSpPr>
            <p:cNvPr id="7" name="矩形 6">
              <a:extLst>
                <a:ext uri="{FF2B5EF4-FFF2-40B4-BE49-F238E27FC236}">
                  <a16:creationId xmlns:a16="http://schemas.microsoft.com/office/drawing/2014/main" id="{4AFE2A53-B882-447B-9B13-2854AE2FB755}"/>
                </a:ext>
              </a:extLst>
            </p:cNvPr>
            <p:cNvSpPr/>
            <p:nvPr/>
          </p:nvSpPr>
          <p:spPr>
            <a:xfrm>
              <a:off x="7656806" y="5620559"/>
              <a:ext cx="3127116" cy="5856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Flash (~2 TB)</a:t>
              </a:r>
              <a:endParaRPr lang="zh-CN" altLang="en-US" dirty="0"/>
            </a:p>
          </p:txBody>
        </p:sp>
        <p:cxnSp>
          <p:nvCxnSpPr>
            <p:cNvPr id="9" name="直接箭头连接符 8">
              <a:extLst>
                <a:ext uri="{FF2B5EF4-FFF2-40B4-BE49-F238E27FC236}">
                  <a16:creationId xmlns:a16="http://schemas.microsoft.com/office/drawing/2014/main" id="{23DC434F-5FED-4034-AE39-D5E39FE50877}"/>
                </a:ext>
              </a:extLst>
            </p:cNvPr>
            <p:cNvCxnSpPr>
              <a:stCxn id="4" idx="2"/>
              <a:endCxn id="6" idx="0"/>
            </p:cNvCxnSpPr>
            <p:nvPr/>
          </p:nvCxnSpPr>
          <p:spPr>
            <a:xfrm>
              <a:off x="8348568" y="4207258"/>
              <a:ext cx="871797" cy="33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0882E698-1783-434D-A6EA-5372D49A0CAA}"/>
                </a:ext>
              </a:extLst>
            </p:cNvPr>
            <p:cNvCxnSpPr>
              <a:cxnSpLocks/>
              <a:stCxn id="5" idx="2"/>
              <a:endCxn id="6" idx="0"/>
            </p:cNvCxnSpPr>
            <p:nvPr/>
          </p:nvCxnSpPr>
          <p:spPr>
            <a:xfrm flipH="1">
              <a:off x="9220365" y="4207258"/>
              <a:ext cx="871798" cy="33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A7189AA5-BED0-40B7-BED7-572CC6198961}"/>
                </a:ext>
              </a:extLst>
            </p:cNvPr>
            <p:cNvCxnSpPr>
              <a:cxnSpLocks/>
              <a:stCxn id="6" idx="2"/>
              <a:endCxn id="7" idx="0"/>
            </p:cNvCxnSpPr>
            <p:nvPr/>
          </p:nvCxnSpPr>
          <p:spPr>
            <a:xfrm flipH="1">
              <a:off x="9220364" y="5124226"/>
              <a:ext cx="1" cy="496333"/>
            </a:xfrm>
            <a:prstGeom prst="straightConnector1">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98424CDB-A184-4BF0-BB42-849F98300682}"/>
                </a:ext>
              </a:extLst>
            </p:cNvPr>
            <p:cNvSpPr/>
            <p:nvPr/>
          </p:nvSpPr>
          <p:spPr>
            <a:xfrm>
              <a:off x="8918977" y="1762018"/>
              <a:ext cx="1051835" cy="4218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t>Switch</a:t>
              </a:r>
              <a:endParaRPr lang="zh-CN" altLang="en-US" dirty="0"/>
            </a:p>
          </p:txBody>
        </p:sp>
        <p:cxnSp>
          <p:nvCxnSpPr>
            <p:cNvPr id="23" name="直接连接符 22">
              <a:extLst>
                <a:ext uri="{FF2B5EF4-FFF2-40B4-BE49-F238E27FC236}">
                  <a16:creationId xmlns:a16="http://schemas.microsoft.com/office/drawing/2014/main" id="{F17B7899-875E-4983-BA66-FB7B5EDF45DF}"/>
                </a:ext>
              </a:extLst>
            </p:cNvPr>
            <p:cNvCxnSpPr>
              <a:endCxn id="21" idx="2"/>
            </p:cNvCxnSpPr>
            <p:nvPr/>
          </p:nvCxnSpPr>
          <p:spPr>
            <a:xfrm flipV="1">
              <a:off x="8348568" y="2183855"/>
              <a:ext cx="1096327" cy="1437776"/>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D72BD159-FC92-4AC3-A43C-B08D227DDF81}"/>
                </a:ext>
              </a:extLst>
            </p:cNvPr>
            <p:cNvCxnSpPr>
              <a:cxnSpLocks/>
              <a:endCxn id="21" idx="2"/>
            </p:cNvCxnSpPr>
            <p:nvPr/>
          </p:nvCxnSpPr>
          <p:spPr>
            <a:xfrm flipV="1">
              <a:off x="8507046" y="2183855"/>
              <a:ext cx="937849" cy="985716"/>
            </a:xfrm>
            <a:prstGeom prst="line">
              <a:avLst/>
            </a:prstGeom>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01EF17F6-4529-495A-B3A8-6A48B97F37B3}"/>
                </a:ext>
              </a:extLst>
            </p:cNvPr>
            <p:cNvCxnSpPr>
              <a:cxnSpLocks/>
              <a:endCxn id="21" idx="2"/>
            </p:cNvCxnSpPr>
            <p:nvPr/>
          </p:nvCxnSpPr>
          <p:spPr>
            <a:xfrm flipV="1">
              <a:off x="8583246" y="2183855"/>
              <a:ext cx="861649" cy="633826"/>
            </a:xfrm>
            <a:prstGeom prst="line">
              <a:avLst/>
            </a:prstGeom>
          </p:spPr>
          <p:style>
            <a:lnRef idx="1">
              <a:schemeClr val="dk1"/>
            </a:lnRef>
            <a:fillRef idx="0">
              <a:schemeClr val="dk1"/>
            </a:fillRef>
            <a:effectRef idx="0">
              <a:schemeClr val="dk1"/>
            </a:effectRef>
            <a:fontRef idx="minor">
              <a:schemeClr val="tx1"/>
            </a:fontRef>
          </p:style>
        </p:cxnSp>
        <p:sp>
          <p:nvSpPr>
            <p:cNvPr id="31" name="文本框 30">
              <a:extLst>
                <a:ext uri="{FF2B5EF4-FFF2-40B4-BE49-F238E27FC236}">
                  <a16:creationId xmlns:a16="http://schemas.microsoft.com/office/drawing/2014/main" id="{5C02871B-1ED8-40D0-AEFD-D32C924F78D2}"/>
                </a:ext>
              </a:extLst>
            </p:cNvPr>
            <p:cNvSpPr txBox="1"/>
            <p:nvPr/>
          </p:nvSpPr>
          <p:spPr>
            <a:xfrm>
              <a:off x="9269788" y="5164599"/>
              <a:ext cx="1607356" cy="369332"/>
            </a:xfrm>
            <a:prstGeom prst="rect">
              <a:avLst/>
            </a:prstGeom>
            <a:noFill/>
          </p:spPr>
          <p:txBody>
            <a:bodyPr wrap="square" rtlCol="0">
              <a:spAutoFit/>
            </a:bodyPr>
            <a:lstStyle/>
            <a:p>
              <a:r>
                <a:rPr lang="en-US" altLang="zh-CN" dirty="0"/>
                <a:t>Swap in/out</a:t>
              </a:r>
              <a:endParaRPr lang="zh-CN" altLang="en-US" dirty="0"/>
            </a:p>
          </p:txBody>
        </p:sp>
      </p:grpSp>
    </p:spTree>
    <p:extLst>
      <p:ext uri="{BB962C8B-B14F-4D97-AF65-F5344CB8AC3E}">
        <p14:creationId xmlns:p14="http://schemas.microsoft.com/office/powerpoint/2010/main" val="100392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2DC7F-0704-43CF-B353-3C5A48AD81A6}"/>
              </a:ext>
            </a:extLst>
          </p:cNvPr>
          <p:cNvSpPr>
            <a:spLocks noGrp="1"/>
          </p:cNvSpPr>
          <p:nvPr>
            <p:ph type="title"/>
          </p:nvPr>
        </p:nvSpPr>
        <p:spPr/>
        <p:txBody>
          <a:bodyPr/>
          <a:lstStyle/>
          <a:p>
            <a:r>
              <a:rPr lang="en-US" altLang="zh-CN" dirty="0"/>
              <a:t>What is State Machine Replication?</a:t>
            </a:r>
            <a:endParaRPr lang="zh-CN" altLang="en-US" dirty="0"/>
          </a:p>
        </p:txBody>
      </p:sp>
      <p:pic>
        <p:nvPicPr>
          <p:cNvPr id="5" name="图片 4">
            <a:extLst>
              <a:ext uri="{FF2B5EF4-FFF2-40B4-BE49-F238E27FC236}">
                <a16:creationId xmlns:a16="http://schemas.microsoft.com/office/drawing/2014/main" id="{C8767357-5108-4536-9C6E-64FE58DF6AC8}"/>
              </a:ext>
            </a:extLst>
          </p:cNvPr>
          <p:cNvPicPr>
            <a:picLocks noChangeAspect="1"/>
          </p:cNvPicPr>
          <p:nvPr/>
        </p:nvPicPr>
        <p:blipFill>
          <a:blip r:embed="rId3"/>
          <a:stretch>
            <a:fillRect/>
          </a:stretch>
        </p:blipFill>
        <p:spPr>
          <a:xfrm>
            <a:off x="838200" y="1830765"/>
            <a:ext cx="5074133" cy="3172752"/>
          </a:xfrm>
          <a:prstGeom prst="rect">
            <a:avLst/>
          </a:prstGeom>
        </p:spPr>
      </p:pic>
      <p:sp>
        <p:nvSpPr>
          <p:cNvPr id="6" name="文本框 5">
            <a:extLst>
              <a:ext uri="{FF2B5EF4-FFF2-40B4-BE49-F238E27FC236}">
                <a16:creationId xmlns:a16="http://schemas.microsoft.com/office/drawing/2014/main" id="{9FB29EB8-BD06-4E5A-BE23-71FB7B412DDF}"/>
              </a:ext>
            </a:extLst>
          </p:cNvPr>
          <p:cNvSpPr txBox="1"/>
          <p:nvPr/>
        </p:nvSpPr>
        <p:spPr>
          <a:xfrm>
            <a:off x="6215864" y="1772294"/>
            <a:ext cx="5671335" cy="3170099"/>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t>The </a:t>
            </a:r>
            <a:r>
              <a:rPr lang="en-US" altLang="zh-CN" sz="2000" b="1" dirty="0"/>
              <a:t>state machine </a:t>
            </a:r>
            <a:r>
              <a:rPr lang="en-US" altLang="zh-CN" sz="2000" dirty="0"/>
              <a:t>is the application that we want to achieve fault tolerance.</a:t>
            </a:r>
          </a:p>
          <a:p>
            <a:pPr marL="342900" indent="-342900">
              <a:buFont typeface="Arial" panose="020B0604020202020204" pitchFamily="34" charset="0"/>
              <a:buChar char="•"/>
            </a:pPr>
            <a:r>
              <a:rPr lang="en-US" altLang="zh-CN" sz="2000" dirty="0"/>
              <a:t>Replicated state machines are typically implemented using a </a:t>
            </a:r>
            <a:r>
              <a:rPr lang="en-US" altLang="zh-CN" sz="2000" b="1" dirty="0"/>
              <a:t>replicated log</a:t>
            </a:r>
            <a:r>
              <a:rPr lang="en-US" altLang="zh-CN" sz="2000" dirty="0"/>
              <a:t>.</a:t>
            </a:r>
          </a:p>
          <a:p>
            <a:pPr marL="342900" indent="-342900">
              <a:buFont typeface="Arial" panose="020B0604020202020204" pitchFamily="34" charset="0"/>
              <a:buChar char="•"/>
            </a:pPr>
            <a:r>
              <a:rPr lang="en-US" altLang="zh-CN" sz="2000" dirty="0"/>
              <a:t>Each log contains the same commands </a:t>
            </a:r>
            <a:r>
              <a:rPr lang="en-US" altLang="zh-CN" sz="2000" b="1" dirty="0"/>
              <a:t>in the same order</a:t>
            </a:r>
            <a:r>
              <a:rPr lang="en-US" altLang="zh-CN" sz="2000" dirty="0"/>
              <a:t>, so each state machine processes </a:t>
            </a:r>
            <a:r>
              <a:rPr lang="en-US" altLang="zh-CN" sz="2000" b="1" dirty="0"/>
              <a:t>the same sequence of commands</a:t>
            </a:r>
            <a:r>
              <a:rPr lang="en-US" altLang="zh-CN" sz="2000" dirty="0"/>
              <a:t>.</a:t>
            </a:r>
          </a:p>
          <a:p>
            <a:pPr marL="342900" indent="-342900">
              <a:buFont typeface="Arial" panose="020B0604020202020204" pitchFamily="34" charset="0"/>
              <a:buChar char="•"/>
            </a:pPr>
            <a:r>
              <a:rPr lang="en-US" altLang="zh-CN" sz="2000" dirty="0"/>
              <a:t>Since the state machines are </a:t>
            </a:r>
            <a:r>
              <a:rPr lang="en-US" altLang="zh-CN" sz="2000" b="1" dirty="0"/>
              <a:t>deterministic</a:t>
            </a:r>
            <a:r>
              <a:rPr lang="en-US" altLang="zh-CN" sz="2000" dirty="0"/>
              <a:t>, each computes the same state and the same sequence of outputs.</a:t>
            </a:r>
            <a:endParaRPr lang="zh-CN" altLang="en-US" sz="2000" dirty="0"/>
          </a:p>
        </p:txBody>
      </p:sp>
      <p:sp>
        <p:nvSpPr>
          <p:cNvPr id="7" name="文本框 6">
            <a:extLst>
              <a:ext uri="{FF2B5EF4-FFF2-40B4-BE49-F238E27FC236}">
                <a16:creationId xmlns:a16="http://schemas.microsoft.com/office/drawing/2014/main" id="{782036AB-4C18-4F23-A12B-66F8F914BC26}"/>
              </a:ext>
            </a:extLst>
          </p:cNvPr>
          <p:cNvSpPr txBox="1"/>
          <p:nvPr/>
        </p:nvSpPr>
        <p:spPr>
          <a:xfrm>
            <a:off x="693504" y="6272923"/>
            <a:ext cx="9015574" cy="307777"/>
          </a:xfrm>
          <a:prstGeom prst="rect">
            <a:avLst/>
          </a:prstGeom>
          <a:noFill/>
        </p:spPr>
        <p:txBody>
          <a:bodyPr wrap="square" rtlCol="0">
            <a:spAutoFit/>
          </a:bodyPr>
          <a:lstStyle/>
          <a:p>
            <a:r>
              <a:rPr lang="en-US" altLang="zh-CN" sz="1400" dirty="0"/>
              <a:t>Source: Diego </a:t>
            </a:r>
            <a:r>
              <a:rPr lang="en-US" altLang="zh-CN" sz="1400" dirty="0" err="1"/>
              <a:t>Ongaro</a:t>
            </a:r>
            <a:r>
              <a:rPr lang="en-US" altLang="zh-CN" sz="1400" dirty="0"/>
              <a:t> and John </a:t>
            </a:r>
            <a:r>
              <a:rPr lang="en-US" altLang="zh-CN" sz="1400" dirty="0" err="1"/>
              <a:t>Ousterhout</a:t>
            </a:r>
            <a:r>
              <a:rPr lang="en-US" altLang="zh-CN" sz="1400" dirty="0"/>
              <a:t>, In Search of an Understandable Consensus Algorithm, NSDI ’14</a:t>
            </a:r>
            <a:endParaRPr lang="zh-CN" altLang="en-US" sz="1400" dirty="0"/>
          </a:p>
        </p:txBody>
      </p:sp>
      <p:sp>
        <p:nvSpPr>
          <p:cNvPr id="8" name="文本框 7">
            <a:extLst>
              <a:ext uri="{FF2B5EF4-FFF2-40B4-BE49-F238E27FC236}">
                <a16:creationId xmlns:a16="http://schemas.microsoft.com/office/drawing/2014/main" id="{C82CAB79-9352-41E3-A021-4B52A875A357}"/>
              </a:ext>
            </a:extLst>
          </p:cNvPr>
          <p:cNvSpPr txBox="1"/>
          <p:nvPr/>
        </p:nvSpPr>
        <p:spPr>
          <a:xfrm>
            <a:off x="693504" y="5284277"/>
            <a:ext cx="10047270" cy="707886"/>
          </a:xfrm>
          <a:prstGeom prst="rect">
            <a:avLst/>
          </a:prstGeom>
          <a:noFill/>
        </p:spPr>
        <p:txBody>
          <a:bodyPr wrap="square" rtlCol="0">
            <a:spAutoFit/>
          </a:bodyPr>
          <a:lstStyle/>
          <a:p>
            <a:r>
              <a:rPr lang="en-US" altLang="zh-CN" sz="2000" dirty="0">
                <a:solidFill>
                  <a:srgbClr val="C00000"/>
                </a:solidFill>
              </a:rPr>
              <a:t>Performance Problem: any single read operation needs to perform an RPC to multiple servers and await a quorum of responses, a costly remote operation.</a:t>
            </a:r>
            <a:endParaRPr lang="zh-CN" altLang="en-US" sz="2000" dirty="0">
              <a:solidFill>
                <a:srgbClr val="C00000"/>
              </a:solidFill>
            </a:endParaRPr>
          </a:p>
        </p:txBody>
      </p:sp>
    </p:spTree>
    <p:extLst>
      <p:ext uri="{BB962C8B-B14F-4D97-AF65-F5344CB8AC3E}">
        <p14:creationId xmlns:p14="http://schemas.microsoft.com/office/powerpoint/2010/main" val="722221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0A0C0F2-9CCC-47AD-9B76-045CF3972FAD}"/>
              </a:ext>
            </a:extLst>
          </p:cNvPr>
          <p:cNvSpPr txBox="1"/>
          <p:nvPr/>
        </p:nvSpPr>
        <p:spPr>
          <a:xfrm>
            <a:off x="4238090" y="1675808"/>
            <a:ext cx="5609690" cy="923330"/>
          </a:xfrm>
          <a:prstGeom prst="rect">
            <a:avLst/>
          </a:prstGeom>
          <a:noFill/>
        </p:spPr>
        <p:txBody>
          <a:bodyPr wrap="square" rtlCol="0">
            <a:spAutoFit/>
          </a:bodyPr>
          <a:lstStyle/>
          <a:p>
            <a:r>
              <a:rPr lang="en-US" altLang="zh-CN" sz="5400" dirty="0"/>
              <a:t>Thanks</a:t>
            </a:r>
            <a:endParaRPr lang="zh-CN" altLang="en-US" sz="5400" dirty="0"/>
          </a:p>
        </p:txBody>
      </p:sp>
      <p:sp>
        <p:nvSpPr>
          <p:cNvPr id="3" name="文本框 2">
            <a:extLst>
              <a:ext uri="{FF2B5EF4-FFF2-40B4-BE49-F238E27FC236}">
                <a16:creationId xmlns:a16="http://schemas.microsoft.com/office/drawing/2014/main" id="{EE8D70E0-50F5-46E1-B410-DF46F3AE2984}"/>
              </a:ext>
            </a:extLst>
          </p:cNvPr>
          <p:cNvSpPr txBox="1"/>
          <p:nvPr/>
        </p:nvSpPr>
        <p:spPr>
          <a:xfrm>
            <a:off x="708917" y="3231222"/>
            <a:ext cx="10582382" cy="2308324"/>
          </a:xfrm>
          <a:prstGeom prst="rect">
            <a:avLst/>
          </a:prstGeom>
          <a:noFill/>
        </p:spPr>
        <p:txBody>
          <a:bodyPr wrap="square" rtlCol="0">
            <a:spAutoFit/>
          </a:bodyPr>
          <a:lstStyle/>
          <a:p>
            <a:r>
              <a:rPr lang="en-US" altLang="zh-CN" sz="2400" dirty="0"/>
              <a:t>Ad: Welcome to </a:t>
            </a:r>
            <a:r>
              <a:rPr lang="en-US" altLang="zh-CN" sz="2400" b="1" dirty="0"/>
              <a:t>Computer Network and Protocol Lab in Huawei</a:t>
            </a:r>
            <a:r>
              <a:rPr lang="en-US" altLang="zh-CN" sz="2400" dirty="0"/>
              <a:t>.</a:t>
            </a:r>
          </a:p>
          <a:p>
            <a:endParaRPr lang="en-US" altLang="zh-CN" sz="2400" dirty="0"/>
          </a:p>
          <a:p>
            <a:r>
              <a:rPr lang="en-US" altLang="zh-CN" sz="2400" dirty="0"/>
              <a:t>Contact Info:</a:t>
            </a:r>
          </a:p>
          <a:p>
            <a:pPr marL="342900" indent="-342900">
              <a:buFont typeface="Arial" panose="020B0604020202020204" pitchFamily="34" charset="0"/>
              <a:buChar char="•"/>
            </a:pPr>
            <a:r>
              <a:rPr lang="en-US" altLang="zh-CN" sz="2400" dirty="0"/>
              <a:t>WeChat: </a:t>
            </a:r>
            <a:r>
              <a:rPr lang="en-US" altLang="zh-CN" sz="2400" dirty="0" err="1"/>
              <a:t>bojustc</a:t>
            </a:r>
            <a:endParaRPr lang="en-US" altLang="zh-CN" sz="2400" dirty="0"/>
          </a:p>
          <a:p>
            <a:pPr marL="342900" indent="-342900">
              <a:buFont typeface="Arial" panose="020B0604020202020204" pitchFamily="34" charset="0"/>
              <a:buChar char="•"/>
            </a:pPr>
            <a:r>
              <a:rPr lang="en-US" altLang="zh-CN" sz="2400" dirty="0"/>
              <a:t>E-mail: </a:t>
            </a:r>
            <a:r>
              <a:rPr lang="en-US" altLang="zh-CN" sz="2400" dirty="0">
                <a:hlinkClick r:id="rId2"/>
              </a:rPr>
              <a:t>bojieli@gmail.com</a:t>
            </a:r>
            <a:endParaRPr lang="en-US" altLang="zh-CN" sz="2400" dirty="0"/>
          </a:p>
          <a:p>
            <a:pPr marL="342900" indent="-342900">
              <a:buFont typeface="Arial" panose="020B0604020202020204" pitchFamily="34" charset="0"/>
              <a:buChar char="•"/>
            </a:pPr>
            <a:r>
              <a:rPr lang="en-US" altLang="zh-CN" sz="2400" dirty="0"/>
              <a:t>Homepage: </a:t>
            </a:r>
            <a:r>
              <a:rPr lang="en-US" altLang="zh-CN" sz="2400" dirty="0">
                <a:hlinkClick r:id="rId3"/>
              </a:rPr>
              <a:t>https://ring0.me</a:t>
            </a:r>
            <a:r>
              <a:rPr lang="en-US" altLang="zh-CN" sz="2400" dirty="0"/>
              <a:t> (slides will be available on my homepage)</a:t>
            </a:r>
          </a:p>
        </p:txBody>
      </p:sp>
    </p:spTree>
    <p:extLst>
      <p:ext uri="{BB962C8B-B14F-4D97-AF65-F5344CB8AC3E}">
        <p14:creationId xmlns:p14="http://schemas.microsoft.com/office/powerpoint/2010/main" val="3453391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08028A-C1B2-48C9-A839-C6DB9569D563}"/>
              </a:ext>
            </a:extLst>
          </p:cNvPr>
          <p:cNvSpPr>
            <a:spLocks noGrp="1"/>
          </p:cNvSpPr>
          <p:nvPr>
            <p:ph type="title"/>
          </p:nvPr>
        </p:nvSpPr>
        <p:spPr/>
        <p:txBody>
          <a:bodyPr>
            <a:normAutofit/>
          </a:bodyPr>
          <a:lstStyle/>
          <a:p>
            <a:r>
              <a:rPr lang="en-US" altLang="zh-CN" sz="3600" dirty="0"/>
              <a:t>Fault Tolerance of Stateful In-Network Processing</a:t>
            </a:r>
            <a:endParaRPr lang="zh-CN" altLang="en-US" sz="3600" dirty="0"/>
          </a:p>
        </p:txBody>
      </p:sp>
      <p:sp>
        <p:nvSpPr>
          <p:cNvPr id="4" name="矩形 3">
            <a:extLst>
              <a:ext uri="{FF2B5EF4-FFF2-40B4-BE49-F238E27FC236}">
                <a16:creationId xmlns:a16="http://schemas.microsoft.com/office/drawing/2014/main" id="{D293CBDC-F2EF-4E28-A52A-930DCB2F9787}"/>
              </a:ext>
            </a:extLst>
          </p:cNvPr>
          <p:cNvSpPr/>
          <p:nvPr/>
        </p:nvSpPr>
        <p:spPr>
          <a:xfrm>
            <a:off x="3929865" y="2008604"/>
            <a:ext cx="3359649" cy="1448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altLang="zh-CN" sz="2400" dirty="0"/>
              <a:t>Programmable Switch</a:t>
            </a:r>
          </a:p>
          <a:p>
            <a:pPr algn="ctr"/>
            <a:r>
              <a:rPr lang="en-US" altLang="zh-CN" sz="2400" dirty="0"/>
              <a:t>Stateful Processing</a:t>
            </a:r>
            <a:endParaRPr lang="zh-CN" altLang="en-US" sz="2400" dirty="0"/>
          </a:p>
        </p:txBody>
      </p:sp>
      <p:cxnSp>
        <p:nvCxnSpPr>
          <p:cNvPr id="6" name="直接箭头连接符 5">
            <a:extLst>
              <a:ext uri="{FF2B5EF4-FFF2-40B4-BE49-F238E27FC236}">
                <a16:creationId xmlns:a16="http://schemas.microsoft.com/office/drawing/2014/main" id="{537DE3C4-D781-4D93-B925-74595E677210}"/>
              </a:ext>
            </a:extLst>
          </p:cNvPr>
          <p:cNvCxnSpPr>
            <a:endCxn id="4" idx="1"/>
          </p:cNvCxnSpPr>
          <p:nvPr/>
        </p:nvCxnSpPr>
        <p:spPr>
          <a:xfrm>
            <a:off x="1957227" y="1695242"/>
            <a:ext cx="1972638" cy="1037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E624EE46-41F8-466F-B4F2-C15C1E7BFABD}"/>
              </a:ext>
            </a:extLst>
          </p:cNvPr>
          <p:cNvCxnSpPr>
            <a:cxnSpLocks/>
            <a:endCxn id="4" idx="1"/>
          </p:cNvCxnSpPr>
          <p:nvPr/>
        </p:nvCxnSpPr>
        <p:spPr>
          <a:xfrm>
            <a:off x="1797978" y="2732932"/>
            <a:ext cx="21318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9FE3F923-A08B-4D09-B7F7-B58E5E7CC4A4}"/>
              </a:ext>
            </a:extLst>
          </p:cNvPr>
          <p:cNvCxnSpPr>
            <a:cxnSpLocks/>
            <a:endCxn id="4" idx="1"/>
          </p:cNvCxnSpPr>
          <p:nvPr/>
        </p:nvCxnSpPr>
        <p:spPr>
          <a:xfrm flipV="1">
            <a:off x="1957227" y="2732932"/>
            <a:ext cx="1972638" cy="950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矩形 13">
            <a:extLst>
              <a:ext uri="{FF2B5EF4-FFF2-40B4-BE49-F238E27FC236}">
                <a16:creationId xmlns:a16="http://schemas.microsoft.com/office/drawing/2014/main" id="{C97CC72D-C3A3-41B0-B770-3679A765763A}"/>
              </a:ext>
            </a:extLst>
          </p:cNvPr>
          <p:cNvSpPr/>
          <p:nvPr/>
        </p:nvSpPr>
        <p:spPr>
          <a:xfrm>
            <a:off x="4820188" y="2854140"/>
            <a:ext cx="1579001" cy="4774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States</a:t>
            </a:r>
            <a:endParaRPr lang="zh-CN" altLang="en-US" sz="2400" dirty="0"/>
          </a:p>
        </p:txBody>
      </p:sp>
      <p:cxnSp>
        <p:nvCxnSpPr>
          <p:cNvPr id="15" name="直接箭头连接符 14">
            <a:extLst>
              <a:ext uri="{FF2B5EF4-FFF2-40B4-BE49-F238E27FC236}">
                <a16:creationId xmlns:a16="http://schemas.microsoft.com/office/drawing/2014/main" id="{509AC109-2CFC-4AF8-BA9D-2528D36A6A91}"/>
              </a:ext>
            </a:extLst>
          </p:cNvPr>
          <p:cNvCxnSpPr>
            <a:cxnSpLocks/>
            <a:stCxn id="4" idx="3"/>
          </p:cNvCxnSpPr>
          <p:nvPr/>
        </p:nvCxnSpPr>
        <p:spPr>
          <a:xfrm flipV="1">
            <a:off x="7289514" y="1500033"/>
            <a:ext cx="1705511" cy="1232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40399D06-AE2C-485B-A33D-0DE62CFD881E}"/>
              </a:ext>
            </a:extLst>
          </p:cNvPr>
          <p:cNvCxnSpPr>
            <a:cxnSpLocks/>
            <a:stCxn id="4" idx="3"/>
          </p:cNvCxnSpPr>
          <p:nvPr/>
        </p:nvCxnSpPr>
        <p:spPr>
          <a:xfrm>
            <a:off x="7289514" y="2732932"/>
            <a:ext cx="17055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A2493A45-CDCD-487C-B919-6F687D4612EF}"/>
              </a:ext>
            </a:extLst>
          </p:cNvPr>
          <p:cNvCxnSpPr>
            <a:cxnSpLocks/>
            <a:stCxn id="4" idx="3"/>
          </p:cNvCxnSpPr>
          <p:nvPr/>
        </p:nvCxnSpPr>
        <p:spPr>
          <a:xfrm>
            <a:off x="7289514" y="2732932"/>
            <a:ext cx="1762019" cy="9503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6B3EEA63-A461-4231-A9B3-C5155EE95576}"/>
              </a:ext>
            </a:extLst>
          </p:cNvPr>
          <p:cNvSpPr txBox="1"/>
          <p:nvPr/>
        </p:nvSpPr>
        <p:spPr>
          <a:xfrm>
            <a:off x="838200" y="3878959"/>
            <a:ext cx="9610618"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Billions of packets per second</a:t>
            </a:r>
          </a:p>
          <a:p>
            <a:pPr marL="800100" lvl="1" indent="-342900">
              <a:buFont typeface="Arial" panose="020B0604020202020204" pitchFamily="34" charset="0"/>
              <a:buChar char="•"/>
            </a:pPr>
            <a:r>
              <a:rPr lang="en-US" altLang="zh-CN" sz="2400" dirty="0"/>
              <a:t>For stateful processing, billions of state changes per second</a:t>
            </a:r>
          </a:p>
          <a:p>
            <a:pPr marL="800100" lvl="1" indent="-342900">
              <a:buFont typeface="Arial" panose="020B0604020202020204" pitchFamily="34" charset="0"/>
              <a:buChar char="•"/>
            </a:pPr>
            <a:r>
              <a:rPr lang="en-US" altLang="zh-CN" sz="2400" dirty="0"/>
              <a:t>Hard to be stored in durable storage</a:t>
            </a:r>
          </a:p>
          <a:p>
            <a:pPr marL="800100" lvl="1" indent="-342900">
              <a:buFont typeface="Arial" panose="020B0604020202020204" pitchFamily="34" charset="0"/>
              <a:buChar char="•"/>
            </a:pPr>
            <a:r>
              <a:rPr lang="en-US" altLang="zh-CN" sz="2400" dirty="0"/>
              <a:t>Replication to other switches (like </a:t>
            </a:r>
            <a:r>
              <a:rPr lang="en-US" altLang="zh-CN" sz="2400" dirty="0" err="1"/>
              <a:t>NetChain</a:t>
            </a:r>
            <a:r>
              <a:rPr lang="en-US" altLang="zh-CN" sz="2400" dirty="0"/>
              <a:t>) also consumes a lot of bandwidth</a:t>
            </a:r>
          </a:p>
          <a:p>
            <a:pPr marL="342900" indent="-342900">
              <a:buFont typeface="Arial" panose="020B0604020202020204" pitchFamily="34" charset="0"/>
              <a:buChar char="•"/>
            </a:pPr>
            <a:r>
              <a:rPr lang="en-US" altLang="zh-CN" sz="2400" dirty="0" err="1"/>
              <a:t>Tbps</a:t>
            </a:r>
            <a:r>
              <a:rPr lang="en-US" altLang="zh-CN" sz="2400" dirty="0"/>
              <a:t> bandwidth</a:t>
            </a:r>
          </a:p>
          <a:p>
            <a:pPr marL="800100" lvl="1" indent="-342900">
              <a:buFont typeface="Arial" panose="020B0604020202020204" pitchFamily="34" charset="0"/>
              <a:buChar char="•"/>
            </a:pPr>
            <a:r>
              <a:rPr lang="en-US" altLang="zh-CN" sz="2400" dirty="0"/>
              <a:t>Hard to</a:t>
            </a:r>
            <a:r>
              <a:rPr lang="zh-CN" altLang="en-US" sz="2400" dirty="0"/>
              <a:t> </a:t>
            </a:r>
            <a:r>
              <a:rPr lang="en-US" altLang="zh-CN" sz="2400" dirty="0"/>
              <a:t>buffer</a:t>
            </a:r>
            <a:r>
              <a:rPr lang="zh-CN" altLang="en-US" sz="2400" dirty="0"/>
              <a:t> </a:t>
            </a:r>
            <a:r>
              <a:rPr lang="en-US" altLang="zh-CN" sz="2400" dirty="0"/>
              <a:t>output</a:t>
            </a:r>
            <a:r>
              <a:rPr lang="zh-CN" altLang="en-US" sz="2400" dirty="0"/>
              <a:t> </a:t>
            </a:r>
            <a:r>
              <a:rPr lang="en-US" altLang="zh-CN" sz="2400" dirty="0"/>
              <a:t>packets until checkpointing states</a:t>
            </a:r>
          </a:p>
        </p:txBody>
      </p:sp>
    </p:spTree>
    <p:extLst>
      <p:ext uri="{BB962C8B-B14F-4D97-AF65-F5344CB8AC3E}">
        <p14:creationId xmlns:p14="http://schemas.microsoft.com/office/powerpoint/2010/main" val="123281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B4D9F-430A-4D46-958D-81865B0BFEB6}"/>
              </a:ext>
            </a:extLst>
          </p:cNvPr>
          <p:cNvSpPr>
            <a:spLocks noGrp="1"/>
          </p:cNvSpPr>
          <p:nvPr>
            <p:ph type="title"/>
          </p:nvPr>
        </p:nvSpPr>
        <p:spPr>
          <a:xfrm>
            <a:off x="838200" y="365125"/>
            <a:ext cx="10951396" cy="1325563"/>
          </a:xfrm>
        </p:spPr>
        <p:txBody>
          <a:bodyPr>
            <a:normAutofit/>
          </a:bodyPr>
          <a:lstStyle/>
          <a:p>
            <a:r>
              <a:rPr lang="en-US" altLang="zh-CN" sz="3600" dirty="0"/>
              <a:t>Derecho [TOCS’19]: Coordination on Host with RDMA</a:t>
            </a:r>
            <a:endParaRPr lang="zh-CN" altLang="en-US" sz="3600" dirty="0"/>
          </a:p>
        </p:txBody>
      </p:sp>
      <p:pic>
        <p:nvPicPr>
          <p:cNvPr id="5" name="内容占位符 4">
            <a:extLst>
              <a:ext uri="{FF2B5EF4-FFF2-40B4-BE49-F238E27FC236}">
                <a16:creationId xmlns:a16="http://schemas.microsoft.com/office/drawing/2014/main" id="{40C93E48-0CE7-4E3A-98B2-9D3859B6B3B4}"/>
              </a:ext>
            </a:extLst>
          </p:cNvPr>
          <p:cNvPicPr>
            <a:picLocks noGrp="1" noChangeAspect="1"/>
          </p:cNvPicPr>
          <p:nvPr>
            <p:ph idx="1"/>
          </p:nvPr>
        </p:nvPicPr>
        <p:blipFill>
          <a:blip r:embed="rId3"/>
          <a:stretch>
            <a:fillRect/>
          </a:stretch>
        </p:blipFill>
        <p:spPr>
          <a:xfrm>
            <a:off x="838200" y="1521164"/>
            <a:ext cx="8151688" cy="2060107"/>
          </a:xfrm>
        </p:spPr>
      </p:pic>
      <p:sp>
        <p:nvSpPr>
          <p:cNvPr id="8" name="文本框 7">
            <a:extLst>
              <a:ext uri="{FF2B5EF4-FFF2-40B4-BE49-F238E27FC236}">
                <a16:creationId xmlns:a16="http://schemas.microsoft.com/office/drawing/2014/main" id="{0CD0BB12-4ED3-4707-BB00-E8942ACB02EF}"/>
              </a:ext>
            </a:extLst>
          </p:cNvPr>
          <p:cNvSpPr txBox="1"/>
          <p:nvPr/>
        </p:nvSpPr>
        <p:spPr>
          <a:xfrm>
            <a:off x="838199" y="3859508"/>
            <a:ext cx="8978757" cy="2554545"/>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t>Never block on consensus leader for correctness</a:t>
            </a:r>
            <a:r>
              <a:rPr lang="en-US" altLang="zh-CN" sz="2000" dirty="0"/>
              <a:t>; leader only coordinates membership changes and system restart.</a:t>
            </a:r>
          </a:p>
          <a:p>
            <a:pPr marL="285750" indent="-285750">
              <a:buFont typeface="Arial" panose="020B0604020202020204" pitchFamily="34" charset="0"/>
              <a:buChar char="•"/>
            </a:pPr>
            <a:r>
              <a:rPr lang="en-US" altLang="zh-CN" sz="2000" dirty="0"/>
              <a:t>All receivers continuously and asynchronously learn about the evolving state of an underlying </a:t>
            </a:r>
            <a:r>
              <a:rPr lang="en-US" altLang="zh-CN" sz="2000" dirty="0" err="1"/>
              <a:t>datastream</a:t>
            </a:r>
            <a:r>
              <a:rPr lang="en-US" altLang="zh-CN" sz="2000" dirty="0"/>
              <a:t>.</a:t>
            </a:r>
          </a:p>
          <a:p>
            <a:pPr marL="285750" indent="-285750">
              <a:buFont typeface="Arial" panose="020B0604020202020204" pitchFamily="34" charset="0"/>
              <a:buChar char="•"/>
            </a:pPr>
            <a:r>
              <a:rPr lang="en-US" altLang="zh-CN" sz="2000" dirty="0"/>
              <a:t>Track the state of the system through all-to-all information exchanges through a table of </a:t>
            </a:r>
            <a:r>
              <a:rPr lang="en-US" altLang="zh-CN" sz="2000" b="1" dirty="0"/>
              <a:t>monotonic variables</a:t>
            </a:r>
            <a:r>
              <a:rPr lang="en-US" altLang="zh-CN" sz="2000" dirty="0"/>
              <a:t>: single-writer, multiple-reader counters that advance in a single direction.</a:t>
            </a:r>
          </a:p>
          <a:p>
            <a:pPr marL="285750" indent="-285750">
              <a:buFont typeface="Arial" panose="020B0604020202020204" pitchFamily="34" charset="0"/>
              <a:buChar char="•"/>
            </a:pPr>
            <a:endParaRPr lang="zh-CN" altLang="en-US" sz="2000" dirty="0"/>
          </a:p>
        </p:txBody>
      </p:sp>
    </p:spTree>
    <p:extLst>
      <p:ext uri="{BB962C8B-B14F-4D97-AF65-F5344CB8AC3E}">
        <p14:creationId xmlns:p14="http://schemas.microsoft.com/office/powerpoint/2010/main" val="162735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1B4D9F-430A-4D46-958D-81865B0BFEB6}"/>
              </a:ext>
            </a:extLst>
          </p:cNvPr>
          <p:cNvSpPr>
            <a:spLocks noGrp="1"/>
          </p:cNvSpPr>
          <p:nvPr>
            <p:ph type="title"/>
          </p:nvPr>
        </p:nvSpPr>
        <p:spPr>
          <a:xfrm>
            <a:off x="838199" y="365125"/>
            <a:ext cx="10900025" cy="1325563"/>
          </a:xfrm>
        </p:spPr>
        <p:txBody>
          <a:bodyPr>
            <a:normAutofit/>
          </a:bodyPr>
          <a:lstStyle/>
          <a:p>
            <a:r>
              <a:rPr lang="en-US" altLang="zh-CN" sz="3600" dirty="0"/>
              <a:t>Derecho [TOCS’19]: Coordination on Host with RDMA</a:t>
            </a:r>
            <a:endParaRPr lang="zh-CN" altLang="en-US" sz="3600" dirty="0"/>
          </a:p>
        </p:txBody>
      </p:sp>
      <p:pic>
        <p:nvPicPr>
          <p:cNvPr id="5" name="内容占位符 4">
            <a:extLst>
              <a:ext uri="{FF2B5EF4-FFF2-40B4-BE49-F238E27FC236}">
                <a16:creationId xmlns:a16="http://schemas.microsoft.com/office/drawing/2014/main" id="{40C93E48-0CE7-4E3A-98B2-9D3859B6B3B4}"/>
              </a:ext>
            </a:extLst>
          </p:cNvPr>
          <p:cNvPicPr>
            <a:picLocks noGrp="1" noChangeAspect="1"/>
          </p:cNvPicPr>
          <p:nvPr>
            <p:ph idx="1"/>
          </p:nvPr>
        </p:nvPicPr>
        <p:blipFill>
          <a:blip r:embed="rId3"/>
          <a:stretch>
            <a:fillRect/>
          </a:stretch>
        </p:blipFill>
        <p:spPr>
          <a:xfrm>
            <a:off x="1192659" y="1449245"/>
            <a:ext cx="8151688" cy="2060107"/>
          </a:xfrm>
        </p:spPr>
      </p:pic>
      <p:pic>
        <p:nvPicPr>
          <p:cNvPr id="7" name="图片 6">
            <a:extLst>
              <a:ext uri="{FF2B5EF4-FFF2-40B4-BE49-F238E27FC236}">
                <a16:creationId xmlns:a16="http://schemas.microsoft.com/office/drawing/2014/main" id="{43664505-A632-490D-9459-3CE0A3AD112E}"/>
              </a:ext>
            </a:extLst>
          </p:cNvPr>
          <p:cNvPicPr>
            <a:picLocks noChangeAspect="1"/>
          </p:cNvPicPr>
          <p:nvPr/>
        </p:nvPicPr>
        <p:blipFill>
          <a:blip r:embed="rId4"/>
          <a:stretch>
            <a:fillRect/>
          </a:stretch>
        </p:blipFill>
        <p:spPr>
          <a:xfrm>
            <a:off x="1119883" y="3684120"/>
            <a:ext cx="8748445" cy="2988263"/>
          </a:xfrm>
          <a:prstGeom prst="rect">
            <a:avLst/>
          </a:prstGeom>
        </p:spPr>
      </p:pic>
    </p:spTree>
    <p:extLst>
      <p:ext uri="{BB962C8B-B14F-4D97-AF65-F5344CB8AC3E}">
        <p14:creationId xmlns:p14="http://schemas.microsoft.com/office/powerpoint/2010/main" val="154304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8F478FC5-5A64-4550-B30E-3E12094B3917}"/>
              </a:ext>
            </a:extLst>
          </p:cNvPr>
          <p:cNvPicPr>
            <a:picLocks noChangeAspect="1"/>
          </p:cNvPicPr>
          <p:nvPr/>
        </p:nvPicPr>
        <p:blipFill>
          <a:blip r:embed="rId3"/>
          <a:stretch>
            <a:fillRect/>
          </a:stretch>
        </p:blipFill>
        <p:spPr>
          <a:xfrm>
            <a:off x="7667449" y="1565574"/>
            <a:ext cx="4094380" cy="2732197"/>
          </a:xfrm>
          <a:prstGeom prst="rect">
            <a:avLst/>
          </a:prstGeom>
        </p:spPr>
      </p:pic>
      <p:sp>
        <p:nvSpPr>
          <p:cNvPr id="2" name="标题 1">
            <a:extLst>
              <a:ext uri="{FF2B5EF4-FFF2-40B4-BE49-F238E27FC236}">
                <a16:creationId xmlns:a16="http://schemas.microsoft.com/office/drawing/2014/main" id="{7143D78D-2CA0-412A-AF8A-0391730D18D3}"/>
              </a:ext>
            </a:extLst>
          </p:cNvPr>
          <p:cNvSpPr>
            <a:spLocks noGrp="1"/>
          </p:cNvSpPr>
          <p:nvPr>
            <p:ph type="title"/>
          </p:nvPr>
        </p:nvSpPr>
        <p:spPr/>
        <p:txBody>
          <a:bodyPr>
            <a:normAutofit/>
          </a:bodyPr>
          <a:lstStyle/>
          <a:p>
            <a:r>
              <a:rPr lang="en-US" altLang="zh-CN" sz="3600" dirty="0"/>
              <a:t>Consensus In a Box [NSDI’16]: Coordination on Host </a:t>
            </a:r>
            <a:r>
              <a:rPr lang="en-US" altLang="zh-CN" sz="3600" dirty="0" err="1"/>
              <a:t>SmartNIC</a:t>
            </a:r>
            <a:endParaRPr lang="zh-CN" altLang="en-US" sz="3600" dirty="0"/>
          </a:p>
        </p:txBody>
      </p:sp>
      <p:pic>
        <p:nvPicPr>
          <p:cNvPr id="5" name="图片 4">
            <a:extLst>
              <a:ext uri="{FF2B5EF4-FFF2-40B4-BE49-F238E27FC236}">
                <a16:creationId xmlns:a16="http://schemas.microsoft.com/office/drawing/2014/main" id="{481A4B35-0D3A-48D4-AF90-7B708F064D60}"/>
              </a:ext>
            </a:extLst>
          </p:cNvPr>
          <p:cNvPicPr>
            <a:picLocks noChangeAspect="1"/>
          </p:cNvPicPr>
          <p:nvPr/>
        </p:nvPicPr>
        <p:blipFill>
          <a:blip r:embed="rId4"/>
          <a:stretch>
            <a:fillRect/>
          </a:stretch>
        </p:blipFill>
        <p:spPr>
          <a:xfrm>
            <a:off x="1983768" y="2014319"/>
            <a:ext cx="4995431" cy="1920678"/>
          </a:xfrm>
          <a:prstGeom prst="rect">
            <a:avLst/>
          </a:prstGeom>
        </p:spPr>
      </p:pic>
      <p:sp>
        <p:nvSpPr>
          <p:cNvPr id="7" name="文本框 6">
            <a:extLst>
              <a:ext uri="{FF2B5EF4-FFF2-40B4-BE49-F238E27FC236}">
                <a16:creationId xmlns:a16="http://schemas.microsoft.com/office/drawing/2014/main" id="{B0503D59-E01C-4C33-BADD-301AFEC821AC}"/>
              </a:ext>
            </a:extLst>
          </p:cNvPr>
          <p:cNvSpPr txBox="1"/>
          <p:nvPr/>
        </p:nvSpPr>
        <p:spPr>
          <a:xfrm>
            <a:off x="710522" y="6254229"/>
            <a:ext cx="10402584" cy="400110"/>
          </a:xfrm>
          <a:prstGeom prst="rect">
            <a:avLst/>
          </a:prstGeom>
          <a:noFill/>
        </p:spPr>
        <p:txBody>
          <a:bodyPr wrap="square" rtlCol="0">
            <a:spAutoFit/>
          </a:bodyPr>
          <a:lstStyle/>
          <a:p>
            <a:r>
              <a:rPr lang="en-US" altLang="zh-CN" sz="2000" dirty="0"/>
              <a:t>Both </a:t>
            </a:r>
            <a:r>
              <a:rPr lang="en-US" altLang="zh-CN" sz="2000" b="1" dirty="0"/>
              <a:t>Derecho (RDMA) </a:t>
            </a:r>
            <a:r>
              <a:rPr lang="en-US" altLang="zh-CN" sz="2000" dirty="0"/>
              <a:t>and </a:t>
            </a:r>
            <a:r>
              <a:rPr lang="en-US" altLang="zh-CN" sz="2000" b="1" dirty="0"/>
              <a:t>Consensus In a Box (FPGA) </a:t>
            </a:r>
            <a:r>
              <a:rPr lang="en-US" altLang="zh-CN" sz="2000" dirty="0"/>
              <a:t>has microsecond-scale latency.</a:t>
            </a:r>
            <a:endParaRPr lang="zh-CN" altLang="en-US" sz="2000" dirty="0"/>
          </a:p>
        </p:txBody>
      </p:sp>
      <p:pic>
        <p:nvPicPr>
          <p:cNvPr id="10" name="图片 9">
            <a:extLst>
              <a:ext uri="{FF2B5EF4-FFF2-40B4-BE49-F238E27FC236}">
                <a16:creationId xmlns:a16="http://schemas.microsoft.com/office/drawing/2014/main" id="{955465E7-BA24-4707-B3D7-58253AB84954}"/>
              </a:ext>
            </a:extLst>
          </p:cNvPr>
          <p:cNvPicPr>
            <a:picLocks noChangeAspect="1"/>
          </p:cNvPicPr>
          <p:nvPr/>
        </p:nvPicPr>
        <p:blipFill>
          <a:blip r:embed="rId5"/>
          <a:stretch>
            <a:fillRect/>
          </a:stretch>
        </p:blipFill>
        <p:spPr>
          <a:xfrm>
            <a:off x="710522" y="4294968"/>
            <a:ext cx="4209087" cy="1881250"/>
          </a:xfrm>
          <a:prstGeom prst="rect">
            <a:avLst/>
          </a:prstGeom>
        </p:spPr>
      </p:pic>
      <p:pic>
        <p:nvPicPr>
          <p:cNvPr id="12" name="图片 11">
            <a:extLst>
              <a:ext uri="{FF2B5EF4-FFF2-40B4-BE49-F238E27FC236}">
                <a16:creationId xmlns:a16="http://schemas.microsoft.com/office/drawing/2014/main" id="{7FEA4723-058A-44E4-B82D-B5DD2BB48F08}"/>
              </a:ext>
            </a:extLst>
          </p:cNvPr>
          <p:cNvPicPr>
            <a:picLocks noChangeAspect="1"/>
          </p:cNvPicPr>
          <p:nvPr/>
        </p:nvPicPr>
        <p:blipFill>
          <a:blip r:embed="rId6"/>
          <a:stretch>
            <a:fillRect/>
          </a:stretch>
        </p:blipFill>
        <p:spPr>
          <a:xfrm>
            <a:off x="5589519" y="4366578"/>
            <a:ext cx="4782246" cy="1738029"/>
          </a:xfrm>
          <a:prstGeom prst="rect">
            <a:avLst/>
          </a:prstGeom>
        </p:spPr>
      </p:pic>
      <p:cxnSp>
        <p:nvCxnSpPr>
          <p:cNvPr id="14" name="直接连接符 13">
            <a:extLst>
              <a:ext uri="{FF2B5EF4-FFF2-40B4-BE49-F238E27FC236}">
                <a16:creationId xmlns:a16="http://schemas.microsoft.com/office/drawing/2014/main" id="{AC14D914-4E6A-427F-8980-868380C971F7}"/>
              </a:ext>
            </a:extLst>
          </p:cNvPr>
          <p:cNvCxnSpPr>
            <a:cxnSpLocks/>
          </p:cNvCxnSpPr>
          <p:nvPr/>
        </p:nvCxnSpPr>
        <p:spPr>
          <a:xfrm>
            <a:off x="4481483" y="3441169"/>
            <a:ext cx="438126" cy="101267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直接连接符 14">
            <a:extLst>
              <a:ext uri="{FF2B5EF4-FFF2-40B4-BE49-F238E27FC236}">
                <a16:creationId xmlns:a16="http://schemas.microsoft.com/office/drawing/2014/main" id="{09C7828A-DE79-4F64-A1C7-754815B2C3E7}"/>
              </a:ext>
            </a:extLst>
          </p:cNvPr>
          <p:cNvCxnSpPr>
            <a:cxnSpLocks/>
          </p:cNvCxnSpPr>
          <p:nvPr/>
        </p:nvCxnSpPr>
        <p:spPr>
          <a:xfrm flipH="1">
            <a:off x="909264" y="3441169"/>
            <a:ext cx="2918291" cy="96643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直接连接符 17">
            <a:extLst>
              <a:ext uri="{FF2B5EF4-FFF2-40B4-BE49-F238E27FC236}">
                <a16:creationId xmlns:a16="http://schemas.microsoft.com/office/drawing/2014/main" id="{3D0E2AD0-7F8C-4E5B-98A5-56EE090E68EB}"/>
              </a:ext>
            </a:extLst>
          </p:cNvPr>
          <p:cNvCxnSpPr>
            <a:cxnSpLocks/>
          </p:cNvCxnSpPr>
          <p:nvPr/>
        </p:nvCxnSpPr>
        <p:spPr>
          <a:xfrm>
            <a:off x="4700546" y="3405577"/>
            <a:ext cx="907859" cy="152601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9" name="直接连接符 18">
            <a:extLst>
              <a:ext uri="{FF2B5EF4-FFF2-40B4-BE49-F238E27FC236}">
                <a16:creationId xmlns:a16="http://schemas.microsoft.com/office/drawing/2014/main" id="{CB7B5880-FE5D-4CCB-B8F2-DCC8B34546E0}"/>
              </a:ext>
            </a:extLst>
          </p:cNvPr>
          <p:cNvCxnSpPr>
            <a:cxnSpLocks/>
          </p:cNvCxnSpPr>
          <p:nvPr/>
        </p:nvCxnSpPr>
        <p:spPr>
          <a:xfrm flipH="1" flipV="1">
            <a:off x="5388796" y="3413437"/>
            <a:ext cx="4982970" cy="1430824"/>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64959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14194</TotalTime>
  <Words>9171</Words>
  <Application>Microsoft Office PowerPoint</Application>
  <PresentationFormat>宽屏</PresentationFormat>
  <Paragraphs>1017</Paragraphs>
  <Slides>61</Slides>
  <Notes>56</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61</vt:i4>
      </vt:variant>
    </vt:vector>
  </HeadingPairs>
  <TitlesOfParts>
    <vt:vector size="70" baseType="lpstr">
      <vt:lpstr>LibertineMathMI</vt:lpstr>
      <vt:lpstr>LinBiolinumT</vt:lpstr>
      <vt:lpstr>LinLibertineT</vt:lpstr>
      <vt:lpstr>LinLibertineTI</vt:lpstr>
      <vt:lpstr>等线</vt:lpstr>
      <vt:lpstr>等线 Light</vt:lpstr>
      <vt:lpstr>Arial</vt:lpstr>
      <vt:lpstr>Roboto</vt:lpstr>
      <vt:lpstr>Office 主题​​</vt:lpstr>
      <vt:lpstr>When In-Network Processing Meets Distributed Systems</vt:lpstr>
      <vt:lpstr>Outline</vt:lpstr>
      <vt:lpstr>Rethinking Distributed Systems for the Data Center</vt:lpstr>
      <vt:lpstr>Why Computing at Microsecond Scale?</vt:lpstr>
      <vt:lpstr>Network &amp; System Co-design</vt:lpstr>
      <vt:lpstr>What is State Machine Replication?</vt:lpstr>
      <vt:lpstr>Derecho [TOCS’19]: Coordination on Host with RDMA</vt:lpstr>
      <vt:lpstr>Derecho [TOCS’19]: Coordination on Host with RDMA</vt:lpstr>
      <vt:lpstr>Consensus In a Box [NSDI’16]: Coordination on Host SmartNIC</vt:lpstr>
      <vt:lpstr>Keep Cautious on Performance Comparisons</vt:lpstr>
      <vt:lpstr>Programmable Switches</vt:lpstr>
      <vt:lpstr>NetChain [NSDI’18]: Sub-RTT Coordination on Switches</vt:lpstr>
      <vt:lpstr>NOPaxos [OSDI’16]: Network-Ordered Paxos on Switches</vt:lpstr>
      <vt:lpstr>Eris [SOSP’17]: Consistent Transactions with Switches</vt:lpstr>
      <vt:lpstr>Eris [SOSP’17]: Consistent Transactions with Switches</vt:lpstr>
      <vt:lpstr>Eris [SOSP’17]: Consistent Transactions with Switches</vt:lpstr>
      <vt:lpstr>1Pipe: Scalable Total Order Communication in Data Center Networks</vt:lpstr>
      <vt:lpstr>Ordering Hazards in Distributed Systems</vt:lpstr>
      <vt:lpstr>1Pipe Abstraction</vt:lpstr>
      <vt:lpstr>1Pipe Abstraction</vt:lpstr>
      <vt:lpstr>1Pipe Abstraction: Restricted Atomicity</vt:lpstr>
      <vt:lpstr>Outline</vt:lpstr>
      <vt:lpstr>Strawman 1: Centralized Sequencer (Eris, SOSP’17)</vt:lpstr>
      <vt:lpstr>Strawman 2: Vector Timestamp</vt:lpstr>
      <vt:lpstr>Strawman 3: Physical Timestamp Aggregation</vt:lpstr>
      <vt:lpstr>Data Center Topology</vt:lpstr>
      <vt:lpstr>1Pipe: Deliver Minimum Timestamp Barrier</vt:lpstr>
      <vt:lpstr>1Pipe: Hierarchical Barrier Aggregation</vt:lpstr>
      <vt:lpstr>How to Handle Packet Loss</vt:lpstr>
      <vt:lpstr>Best-effort and Reliable 1Pipe</vt:lpstr>
      <vt:lpstr>Reliable 1Pipe: Two-Phase Commit</vt:lpstr>
      <vt:lpstr>Reliable 1Pipe: Packet Loss Handling</vt:lpstr>
      <vt:lpstr>Failure Recovery of Hosts and Switches</vt:lpstr>
      <vt:lpstr>Recovery of Simultaneous Failures</vt:lpstr>
      <vt:lpstr>Limitations of Failure Recovery</vt:lpstr>
      <vt:lpstr>Outline</vt:lpstr>
      <vt:lpstr>1Pipe Implementation on Hosts</vt:lpstr>
      <vt:lpstr>1Pipe Implementation on Switches</vt:lpstr>
      <vt:lpstr>1Pipe Implementation on Switches</vt:lpstr>
      <vt:lpstr>PowerPoint 演示文稿</vt:lpstr>
      <vt:lpstr>Outline</vt:lpstr>
      <vt:lpstr>Testbed Setup</vt:lpstr>
      <vt:lpstr>Microbenchmarks</vt:lpstr>
      <vt:lpstr>1Pipe Has Low Overhead</vt:lpstr>
      <vt:lpstr>Outline</vt:lpstr>
      <vt:lpstr>Case Study: Transactional Key-Value Store</vt:lpstr>
      <vt:lpstr>Case Study: Transactional Key-Value Store</vt:lpstr>
      <vt:lpstr>Case Study: Log Replication (Traditional)</vt:lpstr>
      <vt:lpstr>Case Study: 1-RTT Log Replication</vt:lpstr>
      <vt:lpstr>Case Study: Independent Transactions</vt:lpstr>
      <vt:lpstr>Case Study: Independent Transactions</vt:lpstr>
      <vt:lpstr>Outline</vt:lpstr>
      <vt:lpstr>Critics on CATOCS</vt:lpstr>
      <vt:lpstr>Limitations of 1Pipe</vt:lpstr>
      <vt:lpstr>Conclusion</vt:lpstr>
      <vt:lpstr>Outline</vt:lpstr>
      <vt:lpstr>Heterogenous Data Access Methods</vt:lpstr>
      <vt:lpstr>Distributed Applications in the Microsecond Era</vt:lpstr>
      <vt:lpstr>Distributed Applications in the Big Memory Era</vt:lpstr>
      <vt:lpstr>PowerPoint 演示文稿</vt:lpstr>
      <vt:lpstr>Fault Tolerance of Stateful In-Network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Bojie</dc:creator>
  <cp:lastModifiedBy>Li Bojie</cp:lastModifiedBy>
  <cp:revision>1673</cp:revision>
  <dcterms:created xsi:type="dcterms:W3CDTF">2021-06-11T12:27:38Z</dcterms:created>
  <dcterms:modified xsi:type="dcterms:W3CDTF">2021-06-24T01:55:08Z</dcterms:modified>
</cp:coreProperties>
</file>