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5" r:id="rId5"/>
    <p:sldMasterId id="2147484253" r:id="rId6"/>
  </p:sldMasterIdLst>
  <p:notesMasterIdLst>
    <p:notesMasterId r:id="rId65"/>
  </p:notesMasterIdLst>
  <p:handoutMasterIdLst>
    <p:handoutMasterId r:id="rId66"/>
  </p:handoutMasterIdLst>
  <p:sldIdLst>
    <p:sldId id="1461" r:id="rId7"/>
    <p:sldId id="1464" r:id="rId8"/>
    <p:sldId id="1466" r:id="rId9"/>
    <p:sldId id="1504" r:id="rId10"/>
    <p:sldId id="1435" r:id="rId11"/>
    <p:sldId id="1505" r:id="rId12"/>
    <p:sldId id="1432" r:id="rId13"/>
    <p:sldId id="1402" r:id="rId14"/>
    <p:sldId id="1448" r:id="rId15"/>
    <p:sldId id="1424" r:id="rId16"/>
    <p:sldId id="1469" r:id="rId17"/>
    <p:sldId id="1468" r:id="rId18"/>
    <p:sldId id="1489" r:id="rId19"/>
    <p:sldId id="1493" r:id="rId20"/>
    <p:sldId id="1492" r:id="rId21"/>
    <p:sldId id="1491" r:id="rId22"/>
    <p:sldId id="1490" r:id="rId23"/>
    <p:sldId id="1473" r:id="rId24"/>
    <p:sldId id="1407" r:id="rId25"/>
    <p:sldId id="1506" r:id="rId26"/>
    <p:sldId id="1475" r:id="rId27"/>
    <p:sldId id="1451" r:id="rId28"/>
    <p:sldId id="1485" r:id="rId29"/>
    <p:sldId id="1452" r:id="rId30"/>
    <p:sldId id="1488" r:id="rId31"/>
    <p:sldId id="1486" r:id="rId32"/>
    <p:sldId id="1487" r:id="rId33"/>
    <p:sldId id="1495" r:id="rId34"/>
    <p:sldId id="1478" r:id="rId35"/>
    <p:sldId id="1497" r:id="rId36"/>
    <p:sldId id="1479" r:id="rId37"/>
    <p:sldId id="1480" r:id="rId38"/>
    <p:sldId id="1438" r:id="rId39"/>
    <p:sldId id="1496" r:id="rId40"/>
    <p:sldId id="1498" r:id="rId41"/>
    <p:sldId id="1440" r:id="rId42"/>
    <p:sldId id="1499" r:id="rId43"/>
    <p:sldId id="1500" r:id="rId44"/>
    <p:sldId id="1459" r:id="rId45"/>
    <p:sldId id="1481" r:id="rId46"/>
    <p:sldId id="1501" r:id="rId47"/>
    <p:sldId id="1439" r:id="rId48"/>
    <p:sldId id="1482" r:id="rId49"/>
    <p:sldId id="1502" r:id="rId50"/>
    <p:sldId id="1503" r:id="rId51"/>
    <p:sldId id="1422" r:id="rId52"/>
    <p:sldId id="1463" r:id="rId53"/>
    <p:sldId id="1353" r:id="rId54"/>
    <p:sldId id="1442" r:id="rId55"/>
    <p:sldId id="1467" r:id="rId56"/>
    <p:sldId id="1455" r:id="rId57"/>
    <p:sldId id="1447" r:id="rId58"/>
    <p:sldId id="1405" r:id="rId59"/>
    <p:sldId id="1457" r:id="rId60"/>
    <p:sldId id="1458" r:id="rId61"/>
    <p:sldId id="1453" r:id="rId62"/>
    <p:sldId id="1454" r:id="rId63"/>
    <p:sldId id="1477" r:id="rId64"/>
  </p:sldIdLst>
  <p:sldSz cx="9326563"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Research- White Template 4x3" id="{6DD5C800-9A2C-4823-B056-4AFFC9A97500}">
          <p14:sldIdLst>
            <p14:sldId id="1461"/>
            <p14:sldId id="1464"/>
            <p14:sldId id="1466"/>
            <p14:sldId id="1504"/>
            <p14:sldId id="1435"/>
            <p14:sldId id="1505"/>
            <p14:sldId id="1432"/>
            <p14:sldId id="1402"/>
            <p14:sldId id="1448"/>
            <p14:sldId id="1424"/>
            <p14:sldId id="1469"/>
            <p14:sldId id="1468"/>
            <p14:sldId id="1489"/>
            <p14:sldId id="1493"/>
            <p14:sldId id="1492"/>
            <p14:sldId id="1491"/>
            <p14:sldId id="1490"/>
            <p14:sldId id="1473"/>
            <p14:sldId id="1407"/>
            <p14:sldId id="1506"/>
            <p14:sldId id="1475"/>
            <p14:sldId id="1451"/>
            <p14:sldId id="1485"/>
            <p14:sldId id="1452"/>
            <p14:sldId id="1488"/>
            <p14:sldId id="1486"/>
            <p14:sldId id="1487"/>
            <p14:sldId id="1495"/>
            <p14:sldId id="1478"/>
            <p14:sldId id="1497"/>
            <p14:sldId id="1479"/>
            <p14:sldId id="1480"/>
            <p14:sldId id="1438"/>
            <p14:sldId id="1496"/>
            <p14:sldId id="1498"/>
            <p14:sldId id="1440"/>
            <p14:sldId id="1499"/>
            <p14:sldId id="1500"/>
            <p14:sldId id="1459"/>
            <p14:sldId id="1481"/>
            <p14:sldId id="1501"/>
            <p14:sldId id="1439"/>
            <p14:sldId id="1482"/>
            <p14:sldId id="1502"/>
            <p14:sldId id="1503"/>
            <p14:sldId id="1422"/>
            <p14:sldId id="1463"/>
            <p14:sldId id="1353"/>
            <p14:sldId id="1442"/>
            <p14:sldId id="1467"/>
            <p14:sldId id="1455"/>
            <p14:sldId id="1447"/>
            <p14:sldId id="1405"/>
            <p14:sldId id="1457"/>
            <p14:sldId id="1458"/>
          </p14:sldIdLst>
        </p14:section>
        <p14:section name="Microsoft Confidential" id="{2D148A8B-719F-4912-919D-8EC1B60CDC20}">
          <p14:sldIdLst>
            <p14:sldId id="1453"/>
            <p14:sldId id="1454"/>
            <p14:sldId id="1477"/>
          </p14:sldIdLst>
        </p14:section>
        <p14:section name="Guidelines: Grid" id="{5FF4BABC-430A-448B-B07B-3AA14D5C8F79}">
          <p14:sldIdLst/>
        </p14:section>
        <p14:section name="Content tiles" id="{865942F5-201E-46AA-BE9F-0BB65D0D8F15}">
          <p14:sldIdLst/>
        </p14:section>
        <p14:section name="Photography" id="{AEEC96AC-6811-479A-8547-B61B5179E517}">
          <p14:sldIdLst/>
        </p14:section>
        <p14:section name="Charts" id="{D812D06D-1C1B-41F7-9AFB-37C2423DF60F}">
          <p14:sldIdLst/>
        </p14:section>
        <p14:section name="Icons" id="{43A60019-8B62-42D1-9C30-6C468ED1A77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00188F"/>
    <a:srgbClr val="2C69B1"/>
    <a:srgbClr val="1555A4"/>
    <a:srgbClr val="2B68B0"/>
    <a:srgbClr val="FFFCCC"/>
    <a:srgbClr val="165AA9"/>
    <a:srgbClr val="1C3E82"/>
    <a:srgbClr val="125AAA"/>
    <a:srgbClr val="145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572" autoAdjust="0"/>
  </p:normalViewPr>
  <p:slideViewPr>
    <p:cSldViewPr snapToGrid="0">
      <p:cViewPr varScale="1">
        <p:scale>
          <a:sx n="73" d="100"/>
          <a:sy n="73" d="100"/>
        </p:scale>
        <p:origin x="1524"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198" y="96"/>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r>
              <a:rPr lang="en-US">
                <a:latin typeface="Segoe UI" pitchFamily="34" charset="0"/>
              </a:rPr>
              <a:t>Microsoft Research 2016</a:t>
            </a:r>
          </a:p>
        </p:txBody>
      </p:sp>
      <p:sp>
        <p:nvSpPr>
          <p:cNvPr id="7" name="Date Placeholder 6"/>
          <p:cNvSpPr>
            <a:spLocks noGrp="1"/>
          </p:cNvSpPr>
          <p:nvPr>
            <p:ph type="dt" sz="quarter" idx="1"/>
          </p:nvPr>
        </p:nvSpPr>
        <p:spPr>
          <a:xfrm>
            <a:off x="3970938" y="0"/>
            <a:ext cx="3037840" cy="464820"/>
          </a:xfrm>
          <a:prstGeom prst="rect">
            <a:avLst/>
          </a:prstGeom>
        </p:spPr>
        <p:txBody>
          <a:bodyPr vert="horz" lIns="93158" tIns="46580" rIns="93158" bIns="46580" rtlCol="0"/>
          <a:lstStyle>
            <a:lvl1pPr algn="r">
              <a:defRPr sz="1300"/>
            </a:lvl1pPr>
          </a:lstStyle>
          <a:p>
            <a:fld id="{D06EA27E-165E-4974-A9D1-4680C0170905}" type="datetime8">
              <a:rPr lang="en-US" altLang="zh-CN" smtClean="0">
                <a:latin typeface="Segoe UI" pitchFamily="34" charset="0"/>
              </a:rPr>
              <a:t>8/22/2016 10:38 PM</a:t>
            </a:fld>
            <a:endParaRPr lang="en-US">
              <a:latin typeface="Segoe UI" pitchFamily="34" charset="0"/>
            </a:endParaRPr>
          </a:p>
        </p:txBody>
      </p:sp>
      <p:sp>
        <p:nvSpPr>
          <p:cNvPr id="8" name="Footer Placeholder 7"/>
          <p:cNvSpPr>
            <a:spLocks noGrp="1"/>
          </p:cNvSpPr>
          <p:nvPr>
            <p:ph type="ftr" sz="quarter" idx="2"/>
          </p:nvPr>
        </p:nvSpPr>
        <p:spPr>
          <a:xfrm>
            <a:off x="0" y="8829970"/>
            <a:ext cx="5923788" cy="337974"/>
          </a:xfrm>
          <a:prstGeom prst="rect">
            <a:avLst/>
          </a:prstGeom>
        </p:spPr>
        <p:txBody>
          <a:bodyPr vert="horz" lIns="93158" tIns="46580" rIns="93158" bIns="46580" rtlCol="0" anchor="b"/>
          <a:lstStyle>
            <a:lvl1pPr algn="l">
              <a:defRPr sz="1300"/>
            </a:lvl1pPr>
          </a:lstStyle>
          <a:p>
            <a:pPr marL="405949" defTabSz="931275"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5" y="8829967"/>
            <a:ext cx="1096674" cy="464820"/>
          </a:xfrm>
          <a:prstGeom prst="rect">
            <a:avLst/>
          </a:prstGeom>
        </p:spPr>
        <p:txBody>
          <a:bodyPr vert="horz" lIns="93158" tIns="46580" rIns="93158" bIns="46580" rtlCol="0" anchor="b"/>
          <a:lstStyle>
            <a:lvl1pPr algn="r">
              <a:defRPr sz="13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atin typeface="Segoe UI" pitchFamily="34" charset="0"/>
              </a:defRPr>
            </a:lvl1pPr>
          </a:lstStyle>
          <a:p>
            <a:r>
              <a:rPr lang="en-US"/>
              <a:t>Microsoft Research 2016</a:t>
            </a:r>
          </a:p>
        </p:txBody>
      </p:sp>
      <p:sp>
        <p:nvSpPr>
          <p:cNvPr id="9" name="Slide Image Placeholder 8"/>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10" name="Footer Placeholder 9"/>
          <p:cNvSpPr>
            <a:spLocks noGrp="1"/>
          </p:cNvSpPr>
          <p:nvPr>
            <p:ph type="ftr" sz="quarter" idx="4"/>
          </p:nvPr>
        </p:nvSpPr>
        <p:spPr>
          <a:xfrm>
            <a:off x="0" y="8831582"/>
            <a:ext cx="6052312" cy="361897"/>
          </a:xfrm>
          <a:prstGeom prst="rect">
            <a:avLst/>
          </a:prstGeom>
        </p:spPr>
        <p:txBody>
          <a:bodyPr vert="horz" lIns="93158" tIns="46580" rIns="93158" bIns="46580" rtlCol="0" anchor="b"/>
          <a:lstStyle>
            <a:lvl1pPr marL="582239" indent="0" algn="l">
              <a:defRPr sz="1300"/>
            </a:lvl1p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atin typeface="Segoe UI" pitchFamily="34" charset="0"/>
              </a:defRPr>
            </a:lvl1pPr>
          </a:lstStyle>
          <a:p>
            <a:fld id="{D9A52D44-18E6-4ED8-91E0-E6CAADB62DCE}" type="datetime8">
              <a:rPr lang="en-US" altLang="zh-CN" smtClean="0"/>
              <a:t>8/22/2016 10:38 PM</a:t>
            </a:fld>
            <a:endParaRPr lang="en-US"/>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9" y="8829967"/>
            <a:ext cx="968150" cy="464820"/>
          </a:xfrm>
          <a:prstGeom prst="rect">
            <a:avLst/>
          </a:prstGeom>
        </p:spPr>
        <p:txBody>
          <a:bodyPr vert="horz" lIns="93158" tIns="46580" rIns="93158" bIns="46580" rtlCol="0" anchor="b"/>
          <a:lstStyle>
            <a:lvl1pPr algn="r">
              <a:defRPr sz="13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Thanks Professor Nate Foster for the introduction.</a:t>
            </a:r>
          </a:p>
          <a:p>
            <a:r>
              <a:rPr lang="en-US" baseline="0" dirty="0"/>
              <a:t>Hello everyone.</a:t>
            </a:r>
          </a:p>
          <a:p>
            <a:r>
              <a:rPr lang="en-US" baseline="0" dirty="0"/>
              <a:t>I’m Bojie Li, a second-year Ph.D. student in a joint research program with USTC and Microsoft Research.</a:t>
            </a:r>
          </a:p>
          <a:p>
            <a:r>
              <a:rPr lang="en-US" baseline="0" dirty="0"/>
              <a:t>My topic today is </a:t>
            </a:r>
            <a:r>
              <a:rPr lang="en-US" baseline="0" dirty="0" err="1"/>
              <a:t>ClickNP</a:t>
            </a:r>
            <a:r>
              <a:rPr lang="en-US" baseline="0" dirty="0"/>
              <a:t>, a highly flexible and high performance network processing platform with reconfigurable hardware.</a:t>
            </a:r>
          </a:p>
          <a:p>
            <a:r>
              <a:rPr lang="en-US" baseline="0" dirty="0"/>
              <a:t>I did this work with my collaborators during an internship with Microsoft Research Asia.</a:t>
            </a:r>
          </a:p>
        </p:txBody>
      </p:sp>
      <p:sp>
        <p:nvSpPr>
          <p:cNvPr id="4" name="Date Placeholder 3"/>
          <p:cNvSpPr>
            <a:spLocks noGrp="1"/>
          </p:cNvSpPr>
          <p:nvPr>
            <p:ph type="dt" idx="10"/>
          </p:nvPr>
        </p:nvSpPr>
        <p:spPr/>
        <p:txBody>
          <a:bodyPr/>
          <a:lstStyle/>
          <a:p>
            <a:fld id="{34B54D49-6B65-46C3-ADB0-0EEF4018D6E3}"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8685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070">
              <a:spcAft>
                <a:spcPts val="328"/>
              </a:spcAft>
            </a:pPr>
            <a:r>
              <a:rPr lang="en-US" dirty="0"/>
              <a:t>In </a:t>
            </a:r>
            <a:r>
              <a:rPr lang="en-US" dirty="0" err="1"/>
              <a:t>ClickNP</a:t>
            </a:r>
            <a:r>
              <a:rPr lang="en-US" dirty="0"/>
              <a:t>,</a:t>
            </a:r>
            <a:r>
              <a:rPr lang="en-US" baseline="0" dirty="0"/>
              <a:t> the basic processing module</a:t>
            </a:r>
            <a:r>
              <a:rPr lang="en-US" dirty="0"/>
              <a:t> is called an</a:t>
            </a:r>
            <a:r>
              <a:rPr lang="en-US" baseline="0" dirty="0"/>
              <a:t> element, which resembles a single-threaded core.</a:t>
            </a:r>
            <a:endParaRPr lang="en-US" dirty="0"/>
          </a:p>
          <a:p>
            <a:r>
              <a:rPr lang="en-US" dirty="0"/>
              <a:t>Each </a:t>
            </a:r>
            <a:r>
              <a:rPr lang="en-US" baseline="0" dirty="0"/>
              <a:t>element has the following </a:t>
            </a:r>
            <a:r>
              <a:rPr lang="en-US" baseline="0" dirty="0" smtClean="0"/>
              <a:t>components.</a:t>
            </a:r>
            <a:endParaRPr lang="en-US" baseline="0" dirty="0"/>
          </a:p>
          <a:p>
            <a:r>
              <a:rPr lang="en-US" baseline="0" dirty="0"/>
              <a:t>First, a set of local states that are only accessible inside the element.</a:t>
            </a:r>
          </a:p>
          <a:p>
            <a:r>
              <a:rPr lang="en-US" baseline="0" dirty="0"/>
              <a:t>Second, input and output channels to communicate with other elements.</a:t>
            </a:r>
          </a:p>
          <a:p>
            <a:r>
              <a:rPr lang="en-US" baseline="0" dirty="0"/>
              <a:t>Third, process handler, which is the main thread to read input channels, do processing and write to output channels in an infinite loop.</a:t>
            </a:r>
          </a:p>
          <a:p>
            <a:r>
              <a:rPr lang="en-US" baseline="0" dirty="0"/>
              <a:t>Finally, signal handler, which receives and processes commands from the manager thread in host program running on CPU. Signals resemble interrupts in CPU.</a:t>
            </a:r>
            <a:endParaRPr lang="en-US" dirty="0"/>
          </a:p>
        </p:txBody>
      </p:sp>
      <p:sp>
        <p:nvSpPr>
          <p:cNvPr id="4" name="Date Placeholder 3"/>
          <p:cNvSpPr>
            <a:spLocks noGrp="1"/>
          </p:cNvSpPr>
          <p:nvPr>
            <p:ph type="dt" idx="10"/>
          </p:nvPr>
        </p:nvSpPr>
        <p:spPr/>
        <p:txBody>
          <a:bodyPr/>
          <a:lstStyle/>
          <a:p>
            <a:fld id="{2AD945A0-7593-4B6B-B3D2-BEA94180EF1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15592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elements are written in C language, they can run on both FPGA and CPU.</a:t>
            </a:r>
          </a:p>
          <a:p>
            <a:r>
              <a:rPr lang="en-US" baseline="0" dirty="0"/>
              <a:t>Each element can be configured to compile to a logic block on FPGA, or compile to a thread running on CPU.</a:t>
            </a:r>
          </a:p>
          <a:p>
            <a:r>
              <a:rPr lang="en-US" baseline="0" dirty="0"/>
              <a:t>CPU elements enable joint CPU/FPGA programming and simplifies debugging. We can debug the elements with familiar debugging tools on CPU.</a:t>
            </a:r>
          </a:p>
          <a:p>
            <a:endParaRPr lang="en-US" baseline="0" dirty="0"/>
          </a:p>
          <a:p>
            <a:r>
              <a:rPr lang="en-US" baseline="0" dirty="0"/>
              <a:t>FPGA elements communicate with CPU elements via </a:t>
            </a:r>
            <a:r>
              <a:rPr lang="en-US" baseline="0" dirty="0" err="1"/>
              <a:t>PCIe</a:t>
            </a:r>
            <a:r>
              <a:rPr lang="en-US" baseline="0" dirty="0"/>
              <a:t> I/O channel.</a:t>
            </a:r>
          </a:p>
          <a:p>
            <a:r>
              <a:rPr lang="en-US" baseline="0" dirty="0"/>
              <a:t>It enables low latency and high throughput communication between elements on FPGA and CPU.</a:t>
            </a:r>
          </a:p>
        </p:txBody>
      </p:sp>
      <p:sp>
        <p:nvSpPr>
          <p:cNvPr id="4" name="Date Placeholder 3"/>
          <p:cNvSpPr>
            <a:spLocks noGrp="1"/>
          </p:cNvSpPr>
          <p:nvPr>
            <p:ph type="dt" idx="10"/>
          </p:nvPr>
        </p:nvSpPr>
        <p:spPr/>
        <p:txBody>
          <a:bodyPr/>
          <a:lstStyle/>
          <a:p>
            <a:fld id="{E607B1E3-AB70-4DD0-9D63-9A5703F4A2BA}"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58972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extension to the element abstraction</a:t>
            </a:r>
            <a:r>
              <a:rPr lang="en-US" baseline="0" dirty="0"/>
              <a:t> is Verilog element.</a:t>
            </a:r>
          </a:p>
          <a:p>
            <a:r>
              <a:rPr lang="en-US" baseline="0" dirty="0"/>
              <a:t>This is not in the paper, but current </a:t>
            </a:r>
            <a:r>
              <a:rPr lang="en-US" baseline="0" dirty="0" err="1"/>
              <a:t>ClickNP</a:t>
            </a:r>
            <a:r>
              <a:rPr lang="en-US" baseline="0" dirty="0"/>
              <a:t> also support that.</a:t>
            </a:r>
          </a:p>
          <a:p>
            <a:r>
              <a:rPr lang="en-US" baseline="0" dirty="0"/>
              <a:t>Verilog element enables hybrid C and Verilog programming, which is similar to C and assembly in CPU world.</a:t>
            </a:r>
          </a:p>
        </p:txBody>
      </p:sp>
      <p:sp>
        <p:nvSpPr>
          <p:cNvPr id="4" name="Date Placeholder 3"/>
          <p:cNvSpPr>
            <a:spLocks noGrp="1"/>
          </p:cNvSpPr>
          <p:nvPr>
            <p:ph type="dt" idx="10"/>
          </p:nvPr>
        </p:nvSpPr>
        <p:spPr/>
        <p:txBody>
          <a:bodyPr/>
          <a:lstStyle/>
          <a:p>
            <a:fld id="{73F98234-5342-47DA-B277-D08D2228CD5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3191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look at the architecture of the </a:t>
            </a:r>
            <a:r>
              <a:rPr lang="en-US" baseline="0" dirty="0" err="1"/>
              <a:t>ClickNP</a:t>
            </a:r>
            <a:r>
              <a:rPr lang="en-US" baseline="0" dirty="0"/>
              <a:t> toolchain.</a:t>
            </a:r>
          </a:p>
          <a:p>
            <a:r>
              <a:rPr lang="en-US" baseline="0" dirty="0"/>
              <a:t>A </a:t>
            </a:r>
            <a:r>
              <a:rPr lang="en-US" baseline="0" dirty="0" err="1"/>
              <a:t>ClickNP</a:t>
            </a:r>
            <a:r>
              <a:rPr lang="en-US" baseline="0" dirty="0"/>
              <a:t> program is divided into three parts, a set of </a:t>
            </a:r>
            <a:r>
              <a:rPr lang="en-US" baseline="0" dirty="0" err="1"/>
              <a:t>ClickNP</a:t>
            </a:r>
            <a:r>
              <a:rPr lang="en-US" baseline="0" dirty="0"/>
              <a:t> elements, a </a:t>
            </a:r>
            <a:r>
              <a:rPr lang="en-US" baseline="0" dirty="0" err="1"/>
              <a:t>ClickNP</a:t>
            </a:r>
            <a:r>
              <a:rPr lang="en-US" baseline="0" dirty="0"/>
              <a:t> script to define the connections among elements, and a </a:t>
            </a:r>
            <a:r>
              <a:rPr lang="en-US" baseline="0" dirty="0" err="1"/>
              <a:t>ClickNP</a:t>
            </a:r>
            <a:r>
              <a:rPr lang="en-US" baseline="0" dirty="0"/>
              <a:t> host manager program.</a:t>
            </a:r>
          </a:p>
        </p:txBody>
      </p:sp>
      <p:sp>
        <p:nvSpPr>
          <p:cNvPr id="4" name="Date Placeholder 3"/>
          <p:cNvSpPr>
            <a:spLocks noGrp="1"/>
          </p:cNvSpPr>
          <p:nvPr>
            <p:ph type="dt" idx="10"/>
          </p:nvPr>
        </p:nvSpPr>
        <p:spPr/>
        <p:txBody>
          <a:bodyPr/>
          <a:lstStyle/>
          <a:p>
            <a:fld id="{B07B6676-8795-44B5-A068-DF2D4B6D48D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54649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aseline="0" dirty="0" err="1"/>
              <a:t>ClickNP</a:t>
            </a:r>
            <a:r>
              <a:rPr lang="en-US" baseline="0" dirty="0"/>
              <a:t> compiler first compiles the </a:t>
            </a:r>
            <a:r>
              <a:rPr lang="en-US" baseline="0" dirty="0" err="1"/>
              <a:t>ClickNP</a:t>
            </a:r>
            <a:r>
              <a:rPr lang="en-US" baseline="0" dirty="0"/>
              <a:t> program to intermediate C code.</a:t>
            </a:r>
          </a:p>
        </p:txBody>
      </p:sp>
      <p:sp>
        <p:nvSpPr>
          <p:cNvPr id="4" name="Date Placeholder 3"/>
          <p:cNvSpPr>
            <a:spLocks noGrp="1"/>
          </p:cNvSpPr>
          <p:nvPr>
            <p:ph type="dt" idx="10"/>
          </p:nvPr>
        </p:nvSpPr>
        <p:spPr/>
        <p:txBody>
          <a:bodyPr/>
          <a:lstStyle/>
          <a:p>
            <a:fld id="{B07B6676-8795-44B5-A068-DF2D4B6D48D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70377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call a vendor HLS tool, for example Altera OpenCL or </a:t>
            </a:r>
            <a:r>
              <a:rPr lang="en-US" baseline="0" dirty="0" err="1"/>
              <a:t>Vivado</a:t>
            </a:r>
            <a:r>
              <a:rPr lang="en-US" baseline="0" dirty="0"/>
              <a:t> HLS, to </a:t>
            </a:r>
            <a:r>
              <a:rPr lang="en-US" baseline="0" dirty="0" smtClean="0"/>
              <a:t>compile the intermediate C code into Verilog </a:t>
            </a:r>
            <a:r>
              <a:rPr lang="en-US" baseline="0" dirty="0"/>
              <a:t>code.</a:t>
            </a:r>
          </a:p>
        </p:txBody>
      </p:sp>
      <p:sp>
        <p:nvSpPr>
          <p:cNvPr id="4" name="Date Placeholder 3"/>
          <p:cNvSpPr>
            <a:spLocks noGrp="1"/>
          </p:cNvSpPr>
          <p:nvPr>
            <p:ph type="dt" idx="10"/>
          </p:nvPr>
        </p:nvSpPr>
        <p:spPr/>
        <p:txBody>
          <a:bodyPr/>
          <a:lstStyle/>
          <a:p>
            <a:fld id="{B07B6676-8795-44B5-A068-DF2D4B6D48D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24318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we call the hardware synthesis toolchain to generate the FPGA </a:t>
            </a:r>
            <a:r>
              <a:rPr lang="en-US" baseline="0" dirty="0" err="1"/>
              <a:t>bitstream</a:t>
            </a:r>
            <a:r>
              <a:rPr lang="en-US" baseline="0" dirty="0"/>
              <a:t>.</a:t>
            </a:r>
          </a:p>
        </p:txBody>
      </p:sp>
      <p:sp>
        <p:nvSpPr>
          <p:cNvPr id="4" name="Date Placeholder 3"/>
          <p:cNvSpPr>
            <a:spLocks noGrp="1"/>
          </p:cNvSpPr>
          <p:nvPr>
            <p:ph type="dt" idx="10"/>
          </p:nvPr>
        </p:nvSpPr>
        <p:spPr/>
        <p:txBody>
          <a:bodyPr/>
          <a:lstStyle/>
          <a:p>
            <a:fld id="{B07B6676-8795-44B5-A068-DF2D4B6D48D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80911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call a standard C compiler to compile the </a:t>
            </a:r>
            <a:r>
              <a:rPr lang="en-US" baseline="0" dirty="0" err="1"/>
              <a:t>ClickNP</a:t>
            </a:r>
            <a:r>
              <a:rPr lang="en-US" baseline="0" dirty="0"/>
              <a:t> host program.</a:t>
            </a:r>
          </a:p>
        </p:txBody>
      </p:sp>
      <p:sp>
        <p:nvSpPr>
          <p:cNvPr id="4" name="Date Placeholder 3"/>
          <p:cNvSpPr>
            <a:spLocks noGrp="1"/>
          </p:cNvSpPr>
          <p:nvPr>
            <p:ph type="dt" idx="10"/>
          </p:nvPr>
        </p:nvSpPr>
        <p:spPr/>
        <p:txBody>
          <a:bodyPr/>
          <a:lstStyle/>
          <a:p>
            <a:fld id="{B07B6676-8795-44B5-A068-DF2D4B6D48D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66235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runtime environment, the Catapult shell is the operating system on the FPGA, which was developed by the Microsoft Catapult team.</a:t>
            </a:r>
          </a:p>
          <a:p>
            <a:r>
              <a:rPr lang="en-US" baseline="0" dirty="0"/>
              <a:t>The Catapult shell provides resource abstractions to the </a:t>
            </a:r>
            <a:r>
              <a:rPr lang="en-US" baseline="0" dirty="0" err="1"/>
              <a:t>ClickNP</a:t>
            </a:r>
            <a:r>
              <a:rPr lang="en-US" baseline="0" dirty="0"/>
              <a:t> application logic.</a:t>
            </a:r>
          </a:p>
          <a:p>
            <a:endParaRPr lang="en-US" baseline="0" dirty="0"/>
          </a:p>
          <a:p>
            <a:r>
              <a:rPr lang="en-US" baseline="0" dirty="0"/>
              <a:t>On host side, the </a:t>
            </a:r>
            <a:r>
              <a:rPr lang="en-US" baseline="0" dirty="0" err="1"/>
              <a:t>ClickNP</a:t>
            </a:r>
            <a:r>
              <a:rPr lang="en-US" baseline="0" dirty="0"/>
              <a:t> library provides </a:t>
            </a:r>
            <a:r>
              <a:rPr lang="en-US" baseline="0" dirty="0" err="1"/>
              <a:t>PCIe</a:t>
            </a:r>
            <a:r>
              <a:rPr lang="en-US" baseline="0" dirty="0"/>
              <a:t> I/O channel abstraction to the CPU elements, and enables the host program to communicate with FPGA elements via signals.</a:t>
            </a:r>
          </a:p>
        </p:txBody>
      </p:sp>
      <p:sp>
        <p:nvSpPr>
          <p:cNvPr id="4" name="Date Placeholder 3"/>
          <p:cNvSpPr>
            <a:spLocks noGrp="1"/>
          </p:cNvSpPr>
          <p:nvPr>
            <p:ph type="dt" idx="10"/>
          </p:nvPr>
        </p:nvSpPr>
        <p:spPr/>
        <p:txBody>
          <a:bodyPr/>
          <a:lstStyle/>
          <a:p>
            <a:fld id="{42C444F5-940F-4BE7-9CA3-0CDD08C7D72D}"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937369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look</a:t>
            </a:r>
            <a:r>
              <a:rPr lang="en-US" baseline="0" dirty="0"/>
              <a:t> at </a:t>
            </a:r>
            <a:r>
              <a:rPr lang="en-US" dirty="0"/>
              <a:t>an example network function,</a:t>
            </a:r>
            <a:r>
              <a:rPr lang="en-US" baseline="0" dirty="0"/>
              <a:t> packet logger.</a:t>
            </a:r>
          </a:p>
          <a:p>
            <a:r>
              <a:rPr lang="en-US" baseline="0" dirty="0"/>
              <a:t>It receives packets from top-of-rack switch, counts number of packets in Count element, then makes a copy in Tee element.</a:t>
            </a:r>
          </a:p>
          <a:p>
            <a:r>
              <a:rPr lang="en-US" baseline="0" dirty="0"/>
              <a:t>One copy is forwarded back to </a:t>
            </a:r>
            <a:r>
              <a:rPr lang="en-US" baseline="0" dirty="0" err="1"/>
              <a:t>ToR</a:t>
            </a:r>
            <a:r>
              <a:rPr lang="en-US" baseline="0" dirty="0"/>
              <a:t> switch, the other copy is forwarded to a host element </a:t>
            </a:r>
            <a:r>
              <a:rPr lang="en-US" baseline="0" dirty="0" err="1"/>
              <a:t>PktLogger</a:t>
            </a:r>
            <a:r>
              <a:rPr lang="en-US" baseline="0" dirty="0"/>
              <a:t> running on CPU.</a:t>
            </a:r>
          </a:p>
          <a:p>
            <a:endParaRPr lang="en-US" baseline="0" dirty="0"/>
          </a:p>
          <a:p>
            <a:r>
              <a:rPr lang="en-US" baseline="0" dirty="0"/>
              <a:t>We can see that this </a:t>
            </a:r>
            <a:r>
              <a:rPr lang="en-US" baseline="0" dirty="0" err="1"/>
              <a:t>PacketLogger</a:t>
            </a:r>
            <a:r>
              <a:rPr lang="en-US" baseline="0" dirty="0"/>
              <a:t> needs only 5 lines of code for </a:t>
            </a:r>
            <a:r>
              <a:rPr lang="en-US" baseline="0" dirty="0" err="1"/>
              <a:t>ClickNP</a:t>
            </a:r>
            <a:r>
              <a:rPr lang="en-US" baseline="0" dirty="0"/>
              <a:t> configuration.</a:t>
            </a:r>
          </a:p>
        </p:txBody>
      </p:sp>
      <p:sp>
        <p:nvSpPr>
          <p:cNvPr id="4" name="Date Placeholder 3"/>
          <p:cNvSpPr>
            <a:spLocks noGrp="1"/>
          </p:cNvSpPr>
          <p:nvPr>
            <p:ph type="dt" idx="10"/>
          </p:nvPr>
        </p:nvSpPr>
        <p:spPr/>
        <p:txBody>
          <a:bodyPr/>
          <a:lstStyle/>
          <a:p>
            <a:fld id="{D707D4B1-ACAB-49BD-A23F-B30623D4A23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97981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Multi-tenant datacenters requires flexible network functions to ensure security and performance isolation.</a:t>
            </a:r>
          </a:p>
          <a:p>
            <a:r>
              <a:rPr lang="en-US" baseline="0" dirty="0"/>
              <a:t>Dedicated hardware network function are not flexible enough to support multi-tenancy and </a:t>
            </a:r>
            <a:r>
              <a:rPr lang="en-US" altLang="zh-CN" baseline="0" dirty="0"/>
              <a:t>respond </a:t>
            </a:r>
            <a:r>
              <a:rPr lang="en-US" baseline="0" dirty="0"/>
              <a:t>to changing requirements.</a:t>
            </a:r>
          </a:p>
          <a:p>
            <a:r>
              <a:rPr lang="en-US" baseline="0" dirty="0"/>
              <a:t>Therefore, almost all cloud providers have been deploying virtualized network functions on servers to maximize flexibility.</a:t>
            </a:r>
          </a:p>
        </p:txBody>
      </p:sp>
      <p:sp>
        <p:nvSpPr>
          <p:cNvPr id="4" name="Date Placeholder 3"/>
          <p:cNvSpPr>
            <a:spLocks noGrp="1"/>
          </p:cNvSpPr>
          <p:nvPr>
            <p:ph type="dt" idx="10"/>
          </p:nvPr>
        </p:nvSpPr>
        <p:spPr/>
        <p:txBody>
          <a:bodyPr/>
          <a:lstStyle/>
          <a:p>
            <a:fld id="{EA93CE53-E55E-45CF-AAAD-487EAEC3F177}"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73912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we look at details of the Count element.</a:t>
            </a:r>
          </a:p>
          <a:p>
            <a:r>
              <a:rPr lang="en-US" baseline="0" dirty="0"/>
              <a:t>The first line of code shows that the Count element has one input channel and one output channel.</a:t>
            </a:r>
          </a:p>
          <a:p>
            <a:r>
              <a:rPr lang="en-US" baseline="0" dirty="0"/>
              <a:t>There is only one state variable, count, and initialized to zero.</a:t>
            </a:r>
          </a:p>
          <a:p>
            <a:endParaRPr lang="en-US" baseline="0" dirty="0"/>
          </a:p>
          <a:p>
            <a:r>
              <a:rPr lang="en-US" baseline="0" dirty="0"/>
              <a:t>In the handler, we first check whether or not the input channel has data to read. If so, we read a block of packet data from the input channel.</a:t>
            </a:r>
          </a:p>
          <a:p>
            <a:r>
              <a:rPr lang="en-US" baseline="0" dirty="0"/>
              <a:t>If the metadata indicates that it is start of packet, we increment the counter by one.</a:t>
            </a:r>
          </a:p>
          <a:p>
            <a:r>
              <a:rPr lang="en-US" baseline="0" dirty="0"/>
              <a:t>Finally we forward the data to the output port.</a:t>
            </a:r>
          </a:p>
          <a:p>
            <a:endParaRPr lang="en-US" baseline="0" dirty="0"/>
          </a:p>
          <a:p>
            <a:r>
              <a:rPr lang="en-US" baseline="0" dirty="0"/>
              <a:t>The signal handler simply writes the counter to a special structure called </a:t>
            </a:r>
            <a:r>
              <a:rPr lang="en-US" baseline="0" dirty="0" err="1"/>
              <a:t>ClSignal</a:t>
            </a:r>
            <a:r>
              <a:rPr lang="en-US" baseline="0" dirty="0"/>
              <a:t>, which is then returned to the manager thread in host program.</a:t>
            </a:r>
          </a:p>
        </p:txBody>
      </p:sp>
      <p:sp>
        <p:nvSpPr>
          <p:cNvPr id="4" name="Date Placeholder 3"/>
          <p:cNvSpPr>
            <a:spLocks noGrp="1"/>
          </p:cNvSpPr>
          <p:nvPr>
            <p:ph type="dt" idx="10"/>
          </p:nvPr>
        </p:nvSpPr>
        <p:spPr/>
        <p:txBody>
          <a:bodyPr/>
          <a:lstStyle/>
          <a:p>
            <a:fld id="{D707D4B1-ACAB-49BD-A23F-B30623D4A23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45826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a:t>
            </a:r>
            <a:r>
              <a:rPr lang="en-US" baseline="0" dirty="0"/>
              <a:t> come to optimizations in </a:t>
            </a:r>
            <a:r>
              <a:rPr lang="en-US" baseline="0" dirty="0" err="1"/>
              <a:t>ClickNP</a:t>
            </a:r>
            <a:r>
              <a:rPr lang="en-US" baseline="0" dirty="0"/>
              <a:t>.</a:t>
            </a:r>
          </a:p>
          <a:p>
            <a:endParaRPr lang="en-US" baseline="0" dirty="0"/>
          </a:p>
          <a:p>
            <a:r>
              <a:rPr lang="en-US" baseline="0" dirty="0" smtClean="0"/>
              <a:t>As we know, efficient </a:t>
            </a:r>
            <a:r>
              <a:rPr lang="en-US" baseline="0" dirty="0"/>
              <a:t>FPGA code must utilize parallelism, which basically includes parallelism across elements and parallelism inside an element.</a:t>
            </a:r>
          </a:p>
          <a:p>
            <a:r>
              <a:rPr lang="en-US" baseline="0" dirty="0"/>
              <a:t>Due to time limitations, here I’m only going to discuss </a:t>
            </a:r>
            <a:r>
              <a:rPr lang="en-US" baseline="0" dirty="0" smtClean="0"/>
              <a:t>several of </a:t>
            </a:r>
            <a:r>
              <a:rPr lang="en-US" baseline="0" dirty="0"/>
              <a:t>them. For the remaining ones, please refer to the paper.</a:t>
            </a:r>
          </a:p>
        </p:txBody>
      </p:sp>
      <p:sp>
        <p:nvSpPr>
          <p:cNvPr id="4" name="Date Placeholder 3"/>
          <p:cNvSpPr>
            <a:spLocks noGrp="1"/>
          </p:cNvSpPr>
          <p:nvPr>
            <p:ph type="dt" idx="10"/>
          </p:nvPr>
        </p:nvSpPr>
        <p:spPr/>
        <p:txBody>
          <a:bodyPr/>
          <a:lstStyle/>
          <a:p>
            <a:fld id="{85E4BEAC-865C-45BF-81E8-80A6064AB0AC}"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14053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parallelism across elements.</a:t>
            </a:r>
          </a:p>
          <a:p>
            <a:endParaRPr lang="en-US" baseline="0" dirty="0"/>
          </a:p>
          <a:p>
            <a:r>
              <a:rPr lang="en-US" baseline="0" dirty="0"/>
              <a:t>In </a:t>
            </a:r>
            <a:r>
              <a:rPr lang="en-US" baseline="0" dirty="0" err="1"/>
              <a:t>ClickNP</a:t>
            </a:r>
            <a:r>
              <a:rPr lang="en-US" baseline="0" dirty="0"/>
              <a:t>, packets flow from one element to another via a processing pipeline. Different pipeline stages, which means different elements, are processing different data in parallel. This is called pipeline </a:t>
            </a:r>
            <a:r>
              <a:rPr lang="en-US" baseline="0" dirty="0" smtClean="0"/>
              <a:t>parallelism.</a:t>
            </a:r>
            <a:endParaRPr lang="en-US" baseline="0" dirty="0"/>
          </a:p>
          <a:p>
            <a:endParaRPr lang="en-US" baseline="0" dirty="0"/>
          </a:p>
          <a:p>
            <a:r>
              <a:rPr lang="en-US" baseline="0" dirty="0"/>
              <a:t>If a single pipeline cannot sustain the required throughput, we can duplicate the pipeline to leverage data parallelism.</a:t>
            </a:r>
          </a:p>
        </p:txBody>
      </p:sp>
      <p:sp>
        <p:nvSpPr>
          <p:cNvPr id="4" name="Date Placeholder 3"/>
          <p:cNvSpPr>
            <a:spLocks noGrp="1"/>
          </p:cNvSpPr>
          <p:nvPr>
            <p:ph type="dt" idx="10"/>
          </p:nvPr>
        </p:nvSpPr>
        <p:spPr/>
        <p:txBody>
          <a:bodyPr/>
          <a:lstStyle/>
          <a:p>
            <a:fld id="{1ADC7A1E-F4CA-4838-9321-1199BFC129A6}"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45008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parallelism inside element.</a:t>
            </a:r>
          </a:p>
          <a:p>
            <a:r>
              <a:rPr lang="en-US" baseline="0" dirty="0"/>
              <a:t>In </a:t>
            </a:r>
            <a:r>
              <a:rPr lang="en-US" baseline="0" dirty="0" err="1"/>
              <a:t>ClickNP</a:t>
            </a:r>
            <a:r>
              <a:rPr lang="en-US" baseline="0" dirty="0"/>
              <a:t>, each element is synthesized into a processing pipeline.</a:t>
            </a:r>
            <a:endParaRPr lang="en-US" dirty="0"/>
          </a:p>
          <a:p>
            <a:r>
              <a:rPr lang="en-US" baseline="0" dirty="0"/>
              <a:t>Different pipeline stages are processing different data in parallel.</a:t>
            </a:r>
          </a:p>
          <a:p>
            <a:r>
              <a:rPr lang="en-US" baseline="0" dirty="0"/>
              <a:t>Every clock cycle, one input datum is read, each pipeline stage moves to the next stage, and one output datum is written.</a:t>
            </a:r>
          </a:p>
          <a:p>
            <a:r>
              <a:rPr lang="en-US" baseline="0" dirty="0"/>
              <a:t>So the throughput is one datum per clock cycle.</a:t>
            </a:r>
            <a:endParaRPr lang="en-US" dirty="0"/>
          </a:p>
        </p:txBody>
      </p:sp>
      <p:sp>
        <p:nvSpPr>
          <p:cNvPr id="4" name="Date Placeholder 3"/>
          <p:cNvSpPr>
            <a:spLocks noGrp="1"/>
          </p:cNvSpPr>
          <p:nvPr>
            <p:ph type="dt" idx="10"/>
          </p:nvPr>
        </p:nvSpPr>
        <p:spPr/>
        <p:txBody>
          <a:bodyPr/>
          <a:lstStyle/>
          <a:p>
            <a:fld id="{B9B526FB-3B86-474F-B34D-E21C6925F75D}"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99306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However, this efficient pipeline processing could break in several situations.</a:t>
            </a:r>
          </a:p>
          <a:p>
            <a:r>
              <a:rPr lang="en-US" baseline="0" dirty="0"/>
              <a:t>First, when there is memory dependency.</a:t>
            </a:r>
          </a:p>
          <a:p>
            <a:r>
              <a:rPr lang="en-US" baseline="0" dirty="0"/>
              <a:t>This example shows a most common case of memory dependency, the read-write dependency.</a:t>
            </a:r>
          </a:p>
          <a:p>
            <a:r>
              <a:rPr lang="en-US" baseline="0" dirty="0"/>
              <a:t>If the read and write operation accesses the same memory block, the read operation cannot start before last write operation, because read and write addresses may conflict.</a:t>
            </a:r>
          </a:p>
          <a:p>
            <a:r>
              <a:rPr lang="en-US" baseline="0" dirty="0"/>
              <a:t>Our principle is to minimize memory dependency.</a:t>
            </a:r>
          </a:p>
        </p:txBody>
      </p:sp>
      <p:sp>
        <p:nvSpPr>
          <p:cNvPr id="4" name="Date Placeholder 3"/>
          <p:cNvSpPr>
            <a:spLocks noGrp="1"/>
          </p:cNvSpPr>
          <p:nvPr>
            <p:ph type="dt" idx="10"/>
          </p:nvPr>
        </p:nvSpPr>
        <p:spPr/>
        <p:txBody>
          <a:bodyPr/>
          <a:lstStyle/>
          <a:p>
            <a:fld id="{FA75B166-2175-4607-8246-6C25E1CE5A99}"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779979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resolve the read-write memory dependency, we use a technique called delayed write.</a:t>
            </a:r>
          </a:p>
          <a:p>
            <a:r>
              <a:rPr lang="en-US" baseline="0" dirty="0"/>
              <a:t>We buffer the new data in a register, and delay the memory write operation until the next read operation.</a:t>
            </a:r>
          </a:p>
          <a:p>
            <a:r>
              <a:rPr lang="en-US" baseline="0" dirty="0"/>
              <a:t>If the next read operation accesses the same memory address, we read the value from the buffer register directly.</a:t>
            </a:r>
          </a:p>
          <a:p>
            <a:r>
              <a:rPr lang="en-US" baseline="0" dirty="0"/>
              <a:t>Otherwise, the memory read and memory write can operate in parallel, because they access different memory addresses.</a:t>
            </a:r>
          </a:p>
          <a:p>
            <a:r>
              <a:rPr lang="en-US" baseline="0" dirty="0"/>
              <a:t>The </a:t>
            </a:r>
            <a:r>
              <a:rPr lang="en-US" baseline="0" dirty="0" err="1"/>
              <a:t>ClickNP</a:t>
            </a:r>
            <a:r>
              <a:rPr lang="en-US" baseline="0" dirty="0"/>
              <a:t> compiler can perform this delayed write optimization automatically.</a:t>
            </a:r>
          </a:p>
        </p:txBody>
      </p:sp>
      <p:sp>
        <p:nvSpPr>
          <p:cNvPr id="4" name="Date Placeholder 3"/>
          <p:cNvSpPr>
            <a:spLocks noGrp="1"/>
          </p:cNvSpPr>
          <p:nvPr>
            <p:ph type="dt" idx="10"/>
          </p:nvPr>
        </p:nvSpPr>
        <p:spPr/>
        <p:txBody>
          <a:bodyPr/>
          <a:lstStyle/>
          <a:p>
            <a:fld id="{6E416C03-5E82-4602-8BF7-2D675441638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242321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Except for memory dependency, another source of inefficiency in elements is unbalanced pipeline stages.</a:t>
            </a:r>
          </a:p>
          <a:p>
            <a:r>
              <a:rPr lang="en-US" baseline="0" dirty="0"/>
              <a:t>In this example, we first lookup the cache, </a:t>
            </a:r>
            <a:r>
              <a:rPr lang="en-US" baseline="0" dirty="0" smtClean="0"/>
              <a:t>if cache hit, directly output, if </a:t>
            </a:r>
            <a:r>
              <a:rPr lang="en-US" baseline="0" dirty="0"/>
              <a:t>cache miss, then lookup the DRAM.</a:t>
            </a:r>
          </a:p>
          <a:p>
            <a:r>
              <a:rPr lang="en-US" baseline="0" dirty="0"/>
              <a:t>DRAM read has high latency, which is an unbalanced pipeline stage</a:t>
            </a:r>
            <a:r>
              <a:rPr lang="en-US" baseline="0" dirty="0" smtClean="0"/>
              <a:t>.</a:t>
            </a:r>
          </a:p>
          <a:p>
            <a:r>
              <a:rPr lang="en-US" baseline="0" dirty="0" smtClean="0"/>
              <a:t>However, the pipeline is scheduled with a fixed interval to cover the worst-case latency.</a:t>
            </a:r>
            <a:endParaRPr lang="en-US" baseline="0" dirty="0"/>
          </a:p>
          <a:p>
            <a:r>
              <a:rPr lang="en-US" baseline="0" dirty="0" smtClean="0"/>
              <a:t>So the </a:t>
            </a:r>
            <a:r>
              <a:rPr lang="en-US" baseline="0" dirty="0"/>
              <a:t>throughput </a:t>
            </a:r>
            <a:r>
              <a:rPr lang="en-US" baseline="0" dirty="0" smtClean="0"/>
              <a:t>of the element is </a:t>
            </a:r>
            <a:r>
              <a:rPr lang="en-US" baseline="0" dirty="0"/>
              <a:t>therefore bottlenecked by the DRAM read latency.</a:t>
            </a:r>
          </a:p>
        </p:txBody>
      </p:sp>
      <p:sp>
        <p:nvSpPr>
          <p:cNvPr id="4" name="Date Placeholder 3"/>
          <p:cNvSpPr>
            <a:spLocks noGrp="1"/>
          </p:cNvSpPr>
          <p:nvPr>
            <p:ph type="dt" idx="10"/>
          </p:nvPr>
        </p:nvSpPr>
        <p:spPr/>
        <p:txBody>
          <a:bodyPr/>
          <a:lstStyle/>
          <a:p>
            <a:fld id="{CCC71C44-FF85-4CB8-B64F-0E4578770E8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130357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case, our solution is to offload the slow path to another element.</a:t>
            </a:r>
          </a:p>
          <a:p>
            <a:r>
              <a:rPr lang="en-US" baseline="0" dirty="0"/>
              <a:t>We move the “Read DRAM” part to another element called slow path.</a:t>
            </a:r>
          </a:p>
          <a:p>
            <a:r>
              <a:rPr lang="en-US" baseline="0" dirty="0"/>
              <a:t>The fast path element and slow path element are coordinated via channels.</a:t>
            </a:r>
          </a:p>
        </p:txBody>
      </p:sp>
      <p:sp>
        <p:nvSpPr>
          <p:cNvPr id="4" name="Date Placeholder 3"/>
          <p:cNvSpPr>
            <a:spLocks noGrp="1"/>
          </p:cNvSpPr>
          <p:nvPr>
            <p:ph type="dt" idx="10"/>
          </p:nvPr>
        </p:nvSpPr>
        <p:spPr/>
        <p:txBody>
          <a:bodyPr/>
          <a:lstStyle/>
          <a:p>
            <a:fld id="{F793750A-ECC9-47F7-9101-114581B1AF35}"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578006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offloading, the fast path is no longer bottlenecked by the DRAM read.</a:t>
            </a:r>
          </a:p>
          <a:p>
            <a:r>
              <a:rPr lang="en-US" dirty="0"/>
              <a:t>If</a:t>
            </a:r>
            <a:r>
              <a:rPr lang="en-US" baseline="0" dirty="0"/>
              <a:t> all packets hit the cache, then the fast path can process one packet per clock cycle.</a:t>
            </a:r>
          </a:p>
          <a:p>
            <a:r>
              <a:rPr lang="en-US" baseline="0" dirty="0"/>
              <a:t>If a packet is cache miss, then the fast path needs to wait for the slow path to read the DRAM.</a:t>
            </a:r>
          </a:p>
        </p:txBody>
      </p:sp>
      <p:sp>
        <p:nvSpPr>
          <p:cNvPr id="4" name="Date Placeholder 3"/>
          <p:cNvSpPr>
            <a:spLocks noGrp="1"/>
          </p:cNvSpPr>
          <p:nvPr>
            <p:ph type="dt" idx="10"/>
          </p:nvPr>
        </p:nvSpPr>
        <p:spPr/>
        <p:txBody>
          <a:bodyPr/>
          <a:lstStyle/>
          <a:p>
            <a:fld id="{F793750A-ECC9-47F7-9101-114581B1AF35}"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299168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a:t>
            </a:r>
            <a:r>
              <a:rPr lang="en-US" dirty="0"/>
              <a:t>e</a:t>
            </a:r>
            <a:r>
              <a:rPr lang="en-US" baseline="0" dirty="0"/>
              <a:t> have built a </a:t>
            </a:r>
            <a:r>
              <a:rPr lang="en-US" baseline="0" dirty="0" err="1"/>
              <a:t>ClickNP</a:t>
            </a:r>
            <a:r>
              <a:rPr lang="en-US" baseline="0" dirty="0"/>
              <a:t> element library with nearly 100 elements.</a:t>
            </a:r>
          </a:p>
          <a:p>
            <a:r>
              <a:rPr lang="en-US" baseline="0" dirty="0"/>
              <a:t>About 20% of them are re-factored from Click modular router, and the remaining ones cover lots of network functions.</a:t>
            </a:r>
          </a:p>
          <a:p>
            <a:r>
              <a:rPr lang="en-US" baseline="0" dirty="0"/>
              <a:t>This table shows some common </a:t>
            </a:r>
            <a:r>
              <a:rPr lang="en-US" baseline="0" dirty="0" smtClean="0"/>
              <a:t>elements </a:t>
            </a:r>
            <a:r>
              <a:rPr lang="en-US" baseline="0" dirty="0"/>
              <a:t>in the element library, which cover packet parsing, checksum, tunnel encapsulation, crypto, hash tables, prefix matching, packet scheduling and rate limiting.</a:t>
            </a:r>
          </a:p>
        </p:txBody>
      </p:sp>
      <p:sp>
        <p:nvSpPr>
          <p:cNvPr id="4" name="Date Placeholder 3"/>
          <p:cNvSpPr>
            <a:spLocks noGrp="1"/>
          </p:cNvSpPr>
          <p:nvPr>
            <p:ph type="dt" idx="10"/>
          </p:nvPr>
        </p:nvSpPr>
        <p:spPr/>
        <p:txBody>
          <a:bodyPr/>
          <a:lstStyle/>
          <a:p>
            <a:fld id="{CFFE5370-0398-401D-AB3A-0995406894B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11267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there are two major challenges for software network functions.</a:t>
            </a:r>
          </a:p>
          <a:p>
            <a:endParaRPr lang="en-US" baseline="0" dirty="0"/>
          </a:p>
          <a:p>
            <a:r>
              <a:rPr lang="en-US" baseline="0" dirty="0"/>
              <a:t>First, software network functions have limited processing capacity.</a:t>
            </a:r>
          </a:p>
          <a:p>
            <a:r>
              <a:rPr lang="en-US" baseline="0" dirty="0"/>
              <a:t>For example, for NVGRE tunnel encapsulation, the virtual switch requires 5 CPU cores to sustain 40 gigabit line rate.</a:t>
            </a:r>
          </a:p>
          <a:p>
            <a:r>
              <a:rPr lang="en-US" baseline="0" dirty="0"/>
              <a:t>In the worst case, </a:t>
            </a:r>
            <a:r>
              <a:rPr lang="en-US" baseline="0" dirty="0" smtClean="0"/>
              <a:t>when all the packets are tiny, </a:t>
            </a:r>
            <a:r>
              <a:rPr lang="en-US" baseline="0" dirty="0"/>
              <a:t>it requires as many as 100 cores to sustain line rate.</a:t>
            </a:r>
          </a:p>
          <a:p>
            <a:r>
              <a:rPr lang="en-US" baseline="0" dirty="0"/>
              <a:t>This is only a roughly estimation, but the order of magnitude should make sense.</a:t>
            </a:r>
          </a:p>
        </p:txBody>
      </p:sp>
      <p:sp>
        <p:nvSpPr>
          <p:cNvPr id="4" name="Date Placeholder 3"/>
          <p:cNvSpPr>
            <a:spLocks noGrp="1"/>
          </p:cNvSpPr>
          <p:nvPr>
            <p:ph type="dt" idx="10"/>
          </p:nvPr>
        </p:nvSpPr>
        <p:spPr/>
        <p:txBody>
          <a:bodyPr/>
          <a:lstStyle/>
          <a:p>
            <a:fld id="{D3AF86AC-3E2B-435B-A4A3-D6726F3FDB95}"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674765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a:t>
            </a:r>
            <a:r>
              <a:rPr lang="en-US" baseline="0" dirty="0"/>
              <a:t> the optimization techniques we just discussed, each element can achieve high throughput.</a:t>
            </a:r>
          </a:p>
        </p:txBody>
      </p:sp>
      <p:sp>
        <p:nvSpPr>
          <p:cNvPr id="4" name="Date Placeholder 3"/>
          <p:cNvSpPr>
            <a:spLocks noGrp="1"/>
          </p:cNvSpPr>
          <p:nvPr>
            <p:ph type="dt" idx="10"/>
          </p:nvPr>
        </p:nvSpPr>
        <p:spPr/>
        <p:txBody>
          <a:bodyPr/>
          <a:lstStyle/>
          <a:p>
            <a:fld id="{CFFE5370-0398-401D-AB3A-0995406894B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20788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delay of each element is also low. The maximum delay is below 1 microsecond.</a:t>
            </a:r>
          </a:p>
        </p:txBody>
      </p:sp>
      <p:sp>
        <p:nvSpPr>
          <p:cNvPr id="4" name="Date Placeholder 3"/>
          <p:cNvSpPr>
            <a:spLocks noGrp="1"/>
          </p:cNvSpPr>
          <p:nvPr>
            <p:ph type="dt" idx="10"/>
          </p:nvPr>
        </p:nvSpPr>
        <p:spPr/>
        <p:txBody>
          <a:bodyPr/>
          <a:lstStyle/>
          <a:p>
            <a:fld id="{ADDC5485-C4B9-4535-A7E8-5DE5714A41A6}"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580323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utilization of each element is also modest.</a:t>
            </a:r>
          </a:p>
          <a:p>
            <a:r>
              <a:rPr lang="en-US" baseline="0" dirty="0"/>
              <a:t>The BRAM usage typically depends on element configuration, for example flow table size.</a:t>
            </a:r>
            <a:endParaRPr lang="en-US" dirty="0"/>
          </a:p>
        </p:txBody>
      </p:sp>
      <p:sp>
        <p:nvSpPr>
          <p:cNvPr id="4" name="Date Placeholder 3"/>
          <p:cNvSpPr>
            <a:spLocks noGrp="1"/>
          </p:cNvSpPr>
          <p:nvPr>
            <p:ph type="dt" idx="10"/>
          </p:nvPr>
        </p:nvSpPr>
        <p:spPr/>
        <p:txBody>
          <a:bodyPr/>
          <a:lstStyle/>
          <a:p>
            <a:fld id="{5BC94DA5-5006-4003-9029-B526DAADEEE4}"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290338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a:t>
            </a:r>
            <a:r>
              <a:rPr lang="en-US" baseline="0" dirty="0"/>
              <a:t> 100 elements in </a:t>
            </a:r>
            <a:r>
              <a:rPr lang="en-US" baseline="0" dirty="0" err="1"/>
              <a:t>ClickNP</a:t>
            </a:r>
            <a:r>
              <a:rPr lang="en-US" baseline="0" dirty="0"/>
              <a:t>, w</a:t>
            </a:r>
            <a:r>
              <a:rPr lang="en-US" dirty="0"/>
              <a:t>e have</a:t>
            </a:r>
            <a:r>
              <a:rPr lang="en-US" baseline="0" dirty="0"/>
              <a:t> built several sample network functions.</a:t>
            </a:r>
          </a:p>
          <a:p>
            <a:r>
              <a:rPr lang="en-US" baseline="0" dirty="0"/>
              <a:t>Each network function only needs tens of lines of code for the </a:t>
            </a:r>
            <a:r>
              <a:rPr lang="en-US" baseline="0" dirty="0" err="1"/>
              <a:t>ClickNP</a:t>
            </a:r>
            <a:r>
              <a:rPr lang="en-US" baseline="0" dirty="0"/>
              <a:t> configuration file.</a:t>
            </a:r>
          </a:p>
          <a:p>
            <a:r>
              <a:rPr lang="en-US" baseline="0" dirty="0"/>
              <a:t>Each network function only takes about one week to develop.</a:t>
            </a:r>
          </a:p>
        </p:txBody>
      </p:sp>
      <p:sp>
        <p:nvSpPr>
          <p:cNvPr id="4" name="Date Placeholder 3"/>
          <p:cNvSpPr>
            <a:spLocks noGrp="1"/>
          </p:cNvSpPr>
          <p:nvPr>
            <p:ph type="dt" idx="10"/>
          </p:nvPr>
        </p:nvSpPr>
        <p:spPr/>
        <p:txBody>
          <a:bodyPr/>
          <a:lstStyle/>
          <a:p>
            <a:fld id="{FBB398D4-98AF-46A7-8ECF-EA918346B623}"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733276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case study, here</a:t>
            </a:r>
            <a:r>
              <a:rPr lang="en-US" altLang="zh-CN" baseline="0" dirty="0"/>
              <a:t> we show an example network function, </a:t>
            </a:r>
            <a:r>
              <a:rPr lang="en-US" altLang="zh-CN" baseline="0" dirty="0" err="1"/>
              <a:t>IPSec</a:t>
            </a:r>
            <a:r>
              <a:rPr lang="en-US" altLang="zh-CN" baseline="0" dirty="0"/>
              <a:t> gateway.</a:t>
            </a:r>
            <a:endParaRPr lang="en-US" altLang="zh-CN" dirty="0"/>
          </a:p>
          <a:p>
            <a:endParaRPr lang="en-US" altLang="zh-CN" dirty="0"/>
          </a:p>
          <a:p>
            <a:r>
              <a:rPr lang="en-US" altLang="zh-CN" baseline="0" dirty="0"/>
              <a:t>The </a:t>
            </a:r>
            <a:r>
              <a:rPr lang="en-US" altLang="zh-CN" baseline="0" dirty="0" err="1"/>
              <a:t>datapath</a:t>
            </a:r>
            <a:r>
              <a:rPr lang="en-US" altLang="zh-CN" baseline="0" dirty="0"/>
              <a:t> of </a:t>
            </a:r>
            <a:r>
              <a:rPr lang="en-US" altLang="zh-CN" baseline="0" dirty="0" err="1"/>
              <a:t>IPSec</a:t>
            </a:r>
            <a:r>
              <a:rPr lang="en-US" altLang="zh-CN" baseline="0" dirty="0"/>
              <a:t> gateway uses AES for encryption and SHA-1 for authentication, which is computation intensive.</a:t>
            </a:r>
          </a:p>
          <a:p>
            <a:r>
              <a:rPr lang="en-US" altLang="zh-CN" baseline="0" dirty="0"/>
              <a:t>Although CPU has AES-NI acceleration instructions, the throughput of software AES processing is still far from 40 </a:t>
            </a:r>
            <a:r>
              <a:rPr lang="en-US" altLang="zh-CN" baseline="0" dirty="0" err="1"/>
              <a:t>Gbps</a:t>
            </a:r>
            <a:r>
              <a:rPr lang="en-US" altLang="zh-CN" baseline="0" dirty="0"/>
              <a:t>.</a:t>
            </a:r>
          </a:p>
          <a:p>
            <a:r>
              <a:rPr lang="en-US" altLang="zh-CN" baseline="0" dirty="0"/>
              <a:t>Furthermore, currently there is no instructions to accelerate SHA-1 operations.</a:t>
            </a:r>
          </a:p>
        </p:txBody>
      </p:sp>
      <p:sp>
        <p:nvSpPr>
          <p:cNvPr id="4" name="Date Placeholder 3"/>
          <p:cNvSpPr>
            <a:spLocks noGrp="1"/>
          </p:cNvSpPr>
          <p:nvPr>
            <p:ph type="dt" idx="10"/>
          </p:nvPr>
        </p:nvSpPr>
        <p:spPr/>
        <p:txBody>
          <a:bodyPr/>
          <a:lstStyle/>
          <a:p>
            <a:fld id="{5A39F29F-F1C8-4C66-BB01-7444C9BA804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85377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There are two challenges in offloading </a:t>
            </a:r>
            <a:r>
              <a:rPr lang="en-US" altLang="zh-CN" baseline="0" dirty="0" err="1"/>
              <a:t>IPSec</a:t>
            </a:r>
            <a:r>
              <a:rPr lang="en-US" altLang="zh-CN" baseline="0" dirty="0"/>
              <a:t> </a:t>
            </a:r>
            <a:r>
              <a:rPr lang="en-US" altLang="zh-CN" baseline="0" dirty="0" err="1"/>
              <a:t>datapath</a:t>
            </a:r>
            <a:r>
              <a:rPr lang="en-US" altLang="zh-CN" baseline="0" dirty="0"/>
              <a:t> to FPGA.</a:t>
            </a:r>
          </a:p>
          <a:p>
            <a:r>
              <a:rPr lang="en-US" altLang="zh-CN" baseline="0" dirty="0"/>
              <a:t>For the AES part, a single AES element does not have enough throughput.</a:t>
            </a:r>
          </a:p>
          <a:p>
            <a:r>
              <a:rPr lang="en-US" altLang="zh-CN" baseline="0" dirty="0"/>
              <a:t>For the SHA-1 part, each packet payload is split into 64-byte data blocks.</a:t>
            </a:r>
          </a:p>
          <a:p>
            <a:r>
              <a:rPr lang="en-US" altLang="zh-CN" baseline="0" dirty="0"/>
              <a:t>There is dependency between successive data blocks in a packet, which means a data block cannot start processing before the previous one is finished.</a:t>
            </a:r>
          </a:p>
          <a:p>
            <a:r>
              <a:rPr lang="en-US" altLang="zh-CN" baseline="0" dirty="0"/>
              <a:t>If the packets are processed sequentially, the throughput will only be 1 </a:t>
            </a:r>
            <a:r>
              <a:rPr lang="en-US" altLang="zh-CN" baseline="0" dirty="0" err="1"/>
              <a:t>Gbps</a:t>
            </a:r>
            <a:r>
              <a:rPr lang="en-US" altLang="zh-CN" baseline="0" dirty="0"/>
              <a:t>.</a:t>
            </a:r>
          </a:p>
        </p:txBody>
      </p:sp>
      <p:sp>
        <p:nvSpPr>
          <p:cNvPr id="4" name="Date Placeholder 3"/>
          <p:cNvSpPr>
            <a:spLocks noGrp="1"/>
          </p:cNvSpPr>
          <p:nvPr>
            <p:ph type="dt" idx="10"/>
          </p:nvPr>
        </p:nvSpPr>
        <p:spPr/>
        <p:txBody>
          <a:bodyPr/>
          <a:lstStyle/>
          <a:p>
            <a:fld id="{5A39F29F-F1C8-4C66-BB01-7444C9BA804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052146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Our solution is to leverage two kinds of parallelism in FPGA.</a:t>
            </a:r>
          </a:p>
          <a:p>
            <a:endParaRPr lang="en-US" altLang="zh-CN" baseline="0" dirty="0"/>
          </a:p>
          <a:p>
            <a:r>
              <a:rPr lang="en-US" altLang="zh-CN" baseline="0" dirty="0"/>
              <a:t>AES encryption in counter mode can be parallelized relatively easily.</a:t>
            </a:r>
          </a:p>
          <a:p>
            <a:r>
              <a:rPr lang="en-US" altLang="zh-CN" baseline="0" dirty="0"/>
              <a:t>We leverage data parallelism and duplicate the AES element.</a:t>
            </a:r>
          </a:p>
        </p:txBody>
      </p:sp>
      <p:sp>
        <p:nvSpPr>
          <p:cNvPr id="4" name="Date Placeholder 3"/>
          <p:cNvSpPr>
            <a:spLocks noGrp="1"/>
          </p:cNvSpPr>
          <p:nvPr>
            <p:ph type="dt" idx="10"/>
          </p:nvPr>
        </p:nvSpPr>
        <p:spPr/>
        <p:txBody>
          <a:bodyPr/>
          <a:lstStyle/>
          <a:p>
            <a:fld id="{5A39F29F-F1C8-4C66-BB01-7444C9BA804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78414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For the SHA-1 part, we leverage packet-level parallelism, because data blocks from different packets can be processed in parallel.</a:t>
            </a:r>
          </a:p>
          <a:p>
            <a:r>
              <a:rPr lang="en-US" altLang="zh-CN" baseline="0" dirty="0"/>
              <a:t>The </a:t>
            </a:r>
            <a:r>
              <a:rPr lang="en-US" altLang="zh-CN" baseline="0" dirty="0" err="1"/>
              <a:t>reservo</a:t>
            </a:r>
            <a:r>
              <a:rPr lang="en-US" altLang="zh-CN" baseline="0" dirty="0"/>
              <a:t> element buffers all the packets and schedules independent data blocks to the SHA-1 element.</a:t>
            </a:r>
          </a:p>
          <a:p>
            <a:endParaRPr lang="en-US" altLang="zh-CN" baseline="0" dirty="0"/>
          </a:p>
          <a:p>
            <a:r>
              <a:rPr lang="en-US" altLang="zh-CN" baseline="0" dirty="0"/>
              <a:t>Another subtle problem is packet out-of-order.</a:t>
            </a:r>
          </a:p>
          <a:p>
            <a:r>
              <a:rPr lang="en-US" altLang="zh-CN" baseline="0" dirty="0"/>
              <a:t>Because larger packets have more data blocks and have higher processing latency, the output packets </a:t>
            </a:r>
            <a:r>
              <a:rPr lang="en-US" altLang="zh-CN" baseline="0" dirty="0" smtClean="0"/>
              <a:t>from the </a:t>
            </a:r>
            <a:r>
              <a:rPr lang="en-US" altLang="zh-CN" baseline="0" dirty="0" err="1" smtClean="0"/>
              <a:t>Reservo</a:t>
            </a:r>
            <a:r>
              <a:rPr lang="en-US" altLang="zh-CN" baseline="0" dirty="0" smtClean="0"/>
              <a:t> element may </a:t>
            </a:r>
            <a:r>
              <a:rPr lang="en-US" altLang="zh-CN" baseline="0" dirty="0"/>
              <a:t>get out of order.</a:t>
            </a:r>
          </a:p>
          <a:p>
            <a:r>
              <a:rPr lang="en-US" altLang="zh-CN" baseline="0" dirty="0" smtClean="0"/>
              <a:t>So we add a </a:t>
            </a:r>
            <a:r>
              <a:rPr lang="en-US" altLang="zh-CN" baseline="0" dirty="0"/>
              <a:t>reorder buffer element </a:t>
            </a:r>
            <a:r>
              <a:rPr lang="en-US" altLang="zh-CN" baseline="0" dirty="0" smtClean="0"/>
              <a:t>to recover </a:t>
            </a:r>
            <a:r>
              <a:rPr lang="en-US" altLang="zh-CN" baseline="0" dirty="0"/>
              <a:t>the original packet ordering according to packet sequence number.</a:t>
            </a:r>
          </a:p>
          <a:p>
            <a:r>
              <a:rPr lang="en-US" altLang="zh-CN" baseline="0" dirty="0"/>
              <a:t>The </a:t>
            </a:r>
            <a:r>
              <a:rPr lang="en-US" altLang="zh-CN" baseline="0" dirty="0" err="1"/>
              <a:t>reservo</a:t>
            </a:r>
            <a:r>
              <a:rPr lang="en-US" altLang="zh-CN" baseline="0" dirty="0"/>
              <a:t> buffer size and reorder buffer size are less than 100 kilobytes.</a:t>
            </a:r>
          </a:p>
        </p:txBody>
      </p:sp>
      <p:sp>
        <p:nvSpPr>
          <p:cNvPr id="4" name="Date Placeholder 3"/>
          <p:cNvSpPr>
            <a:spLocks noGrp="1"/>
          </p:cNvSpPr>
          <p:nvPr>
            <p:ph type="dt" idx="10"/>
          </p:nvPr>
        </p:nvSpPr>
        <p:spPr/>
        <p:txBody>
          <a:bodyPr/>
          <a:lstStyle/>
          <a:p>
            <a:fld id="{5A39F29F-F1C8-4C66-BB01-7444C9BA804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76466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Due to the flexibility of </a:t>
            </a:r>
            <a:r>
              <a:rPr lang="en-US" altLang="zh-CN" baseline="0" dirty="0" err="1"/>
              <a:t>ClickNP</a:t>
            </a:r>
            <a:r>
              <a:rPr lang="en-US" altLang="zh-CN" baseline="0" dirty="0"/>
              <a:t>, </a:t>
            </a:r>
            <a:r>
              <a:rPr lang="en-US" altLang="zh-CN" baseline="0" dirty="0" smtClean="0"/>
              <a:t>leveraging data </a:t>
            </a:r>
            <a:r>
              <a:rPr lang="en-US" altLang="zh-CN" baseline="0" dirty="0"/>
              <a:t>and packet-level parallelism is pretty easy.</a:t>
            </a:r>
          </a:p>
          <a:p>
            <a:r>
              <a:rPr lang="en-US" altLang="zh-CN" baseline="0" dirty="0"/>
              <a:t>With C language and </a:t>
            </a:r>
            <a:r>
              <a:rPr lang="en-US" altLang="zh-CN" baseline="0" dirty="0" err="1"/>
              <a:t>ClickNP</a:t>
            </a:r>
            <a:r>
              <a:rPr lang="en-US" altLang="zh-CN" baseline="0" dirty="0"/>
              <a:t> framework, the three elements require less than five hundred lines of code and the development only takes one week.</a:t>
            </a:r>
          </a:p>
          <a:p>
            <a:r>
              <a:rPr lang="en-US" altLang="zh-CN" baseline="0" dirty="0"/>
              <a:t>However, if we use Verilog, it may require several thousand line of code and the development may take several weeks or </a:t>
            </a:r>
            <a:r>
              <a:rPr lang="en-US" altLang="zh-CN" baseline="0"/>
              <a:t>even </a:t>
            </a:r>
            <a:r>
              <a:rPr lang="en-US" altLang="zh-CN" baseline="0" smtClean="0"/>
              <a:t>several months</a:t>
            </a:r>
            <a:r>
              <a:rPr lang="en-US" altLang="zh-CN" baseline="0" dirty="0"/>
              <a:t>, if you are unlucky.</a:t>
            </a:r>
          </a:p>
        </p:txBody>
      </p:sp>
      <p:sp>
        <p:nvSpPr>
          <p:cNvPr id="4" name="Date Placeholder 3"/>
          <p:cNvSpPr>
            <a:spLocks noGrp="1"/>
          </p:cNvSpPr>
          <p:nvPr>
            <p:ph type="dt" idx="10"/>
          </p:nvPr>
        </p:nvSpPr>
        <p:spPr/>
        <p:txBody>
          <a:bodyPr/>
          <a:lstStyle/>
          <a:p>
            <a:fld id="{5A39F29F-F1C8-4C66-BB01-7444C9BA804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99624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We evaluate the single-tunnel performance of </a:t>
            </a:r>
            <a:r>
              <a:rPr lang="en-US" altLang="zh-CN" baseline="0" dirty="0" err="1"/>
              <a:t>ClickNP</a:t>
            </a:r>
            <a:r>
              <a:rPr lang="en-US" altLang="zh-CN" baseline="0" dirty="0"/>
              <a:t>, compared to a software network function, </a:t>
            </a:r>
            <a:r>
              <a:rPr lang="en-US" altLang="zh-CN" baseline="0" dirty="0" err="1"/>
              <a:t>StrongSwan</a:t>
            </a:r>
            <a:r>
              <a:rPr lang="en-US" altLang="zh-CN" baseline="0" dirty="0"/>
              <a:t> on Linux.</a:t>
            </a:r>
          </a:p>
          <a:p>
            <a:r>
              <a:rPr lang="en-US" altLang="zh-CN" baseline="0" dirty="0"/>
              <a:t>We used </a:t>
            </a:r>
            <a:r>
              <a:rPr lang="en-US" altLang="zh-CN" baseline="0" dirty="0" err="1"/>
              <a:t>StrongSwan</a:t>
            </a:r>
            <a:r>
              <a:rPr lang="en-US" altLang="zh-CN" baseline="0" dirty="0"/>
              <a:t> out of the box and did not try to optimize it.</a:t>
            </a:r>
          </a:p>
          <a:p>
            <a:endParaRPr lang="en-US" altLang="zh-CN" baseline="0" dirty="0"/>
          </a:p>
          <a:p>
            <a:r>
              <a:rPr lang="en-US" altLang="zh-CN" baseline="0" dirty="0"/>
              <a:t>Our </a:t>
            </a:r>
            <a:r>
              <a:rPr lang="en-US" altLang="zh-CN" baseline="0" dirty="0" err="1"/>
              <a:t>IPSec</a:t>
            </a:r>
            <a:r>
              <a:rPr lang="en-US" altLang="zh-CN" baseline="0" dirty="0"/>
              <a:t> gateway </a:t>
            </a:r>
            <a:r>
              <a:rPr lang="en-US" altLang="zh-CN" b="0" baseline="0" dirty="0"/>
              <a:t>implementation</a:t>
            </a:r>
            <a:r>
              <a:rPr lang="en-US" altLang="zh-CN" baseline="0" dirty="0"/>
              <a:t> on FPGA achieves 40 </a:t>
            </a:r>
            <a:r>
              <a:rPr lang="en-US" altLang="zh-CN" baseline="0" dirty="0" err="1"/>
              <a:t>Gbps</a:t>
            </a:r>
            <a:r>
              <a:rPr lang="en-US" altLang="zh-CN" baseline="0" dirty="0"/>
              <a:t> line-rate for any packet size.</a:t>
            </a:r>
          </a:p>
          <a:p>
            <a:endParaRPr lang="en-US" altLang="zh-CN" baseline="0" dirty="0"/>
          </a:p>
          <a:p>
            <a:r>
              <a:rPr lang="en-US" altLang="zh-CN" baseline="0" dirty="0"/>
              <a:t>The latency of our </a:t>
            </a:r>
            <a:r>
              <a:rPr lang="en-US" altLang="zh-CN" baseline="0" dirty="0" err="1"/>
              <a:t>IPSec</a:t>
            </a:r>
            <a:r>
              <a:rPr lang="en-US" altLang="zh-CN" baseline="0" dirty="0"/>
              <a:t> gateway is also much lower and much more stable than the CPU counterpart. </a:t>
            </a:r>
          </a:p>
          <a:p>
            <a:r>
              <a:rPr lang="en-US" altLang="zh-CN" baseline="0" dirty="0"/>
              <a:t>When the load factor is high, The latency of Linux will grow quickly.</a:t>
            </a:r>
          </a:p>
        </p:txBody>
      </p:sp>
      <p:sp>
        <p:nvSpPr>
          <p:cNvPr id="4" name="Date Placeholder 3"/>
          <p:cNvSpPr>
            <a:spLocks noGrp="1"/>
          </p:cNvSpPr>
          <p:nvPr>
            <p:ph type="dt" idx="10"/>
          </p:nvPr>
        </p:nvSpPr>
        <p:spPr/>
        <p:txBody>
          <a:bodyPr/>
          <a:lstStyle/>
          <a:p>
            <a:fld id="{EB5925D4-885B-4D6D-866F-97F255AF4A9F}"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07146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Second, software network functions have inflated and unstable latency.</a:t>
            </a:r>
          </a:p>
          <a:p>
            <a:r>
              <a:rPr lang="en-US" baseline="0" dirty="0"/>
              <a:t>A software-based network function adds tens of microseconds to milliseconds latency to the data plane.</a:t>
            </a:r>
          </a:p>
          <a:p>
            <a:r>
              <a:rPr lang="en-US" baseline="0" dirty="0"/>
              <a:t>When the load is high, this latency may grow to several milliseconds.</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However, an occasional delay of one millisecond would already violate the service level agreement for delay sensitive applications.</a:t>
            </a:r>
          </a:p>
        </p:txBody>
      </p:sp>
      <p:sp>
        <p:nvSpPr>
          <p:cNvPr id="4" name="Date Placeholder 3"/>
          <p:cNvSpPr>
            <a:spLocks noGrp="1"/>
          </p:cNvSpPr>
          <p:nvPr>
            <p:ph type="dt" idx="10"/>
          </p:nvPr>
        </p:nvSpPr>
        <p:spPr/>
        <p:txBody>
          <a:bodyPr/>
          <a:lstStyle/>
          <a:p>
            <a:fld id="{D3AF86AC-3E2B-435B-A4A3-D6726F3FDB95}"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84830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The second</a:t>
            </a:r>
            <a:r>
              <a:rPr lang="en-US" baseline="0" dirty="0"/>
              <a:t> application I want to show here is a layer-4 load balancer.</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L4 load balancer is a critical network function for Azure data center.</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Every packet going into the data center hits the L4 load balancer.</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So the L4 load balancer requires per-flow states for a large number of flows.</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We maintain per-flow states in off-chip DRAM for 32 million concurrent flows.</a:t>
            </a:r>
          </a:p>
          <a:p>
            <a:r>
              <a:rPr lang="en-US" baseline="0" dirty="0"/>
              <a:t>Because DRAM access is slow, we design a flow cache with 16 thousand entries.</a:t>
            </a:r>
          </a:p>
        </p:txBody>
      </p:sp>
      <p:sp>
        <p:nvSpPr>
          <p:cNvPr id="4" name="Date Placeholder 3"/>
          <p:cNvSpPr>
            <a:spLocks noGrp="1"/>
          </p:cNvSpPr>
          <p:nvPr>
            <p:ph type="dt" idx="10"/>
          </p:nvPr>
        </p:nvSpPr>
        <p:spPr/>
        <p:txBody>
          <a:bodyPr/>
          <a:lstStyle/>
          <a:p>
            <a:fld id="{AE5EE312-197A-48AB-85AD-6D624E131AC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034745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The second requirement is complex </a:t>
            </a:r>
            <a:r>
              <a:rPr lang="en-US" baseline="0" dirty="0" err="1"/>
              <a:t>nexthop</a:t>
            </a:r>
            <a:r>
              <a:rPr lang="en-US" baseline="0" dirty="0"/>
              <a:t> allocation policy.</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This policy is more suitable to run on CPU.</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So we put the </a:t>
            </a:r>
            <a:r>
              <a:rPr lang="en-US" baseline="0" dirty="0" err="1"/>
              <a:t>nexthop</a:t>
            </a:r>
            <a:r>
              <a:rPr lang="en-US" baseline="0" dirty="0"/>
              <a:t> allocation element on CPU, which is an example for joint CPU and FPGA processing.</a:t>
            </a:r>
          </a:p>
        </p:txBody>
      </p:sp>
      <p:sp>
        <p:nvSpPr>
          <p:cNvPr id="4" name="Date Placeholder 3"/>
          <p:cNvSpPr>
            <a:spLocks noGrp="1"/>
          </p:cNvSpPr>
          <p:nvPr>
            <p:ph type="dt" idx="10"/>
          </p:nvPr>
        </p:nvSpPr>
        <p:spPr/>
        <p:txBody>
          <a:bodyPr/>
          <a:lstStyle/>
          <a:p>
            <a:fld id="{AE5EE312-197A-48AB-85AD-6D624E131AC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136004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L4 load balancer can sustain 10 million new connections per second.</a:t>
            </a:r>
          </a:p>
          <a:p>
            <a:r>
              <a:rPr lang="en-US" baseline="0" dirty="0"/>
              <a:t>The bottleneck is DRAM random access, instead of </a:t>
            </a:r>
            <a:r>
              <a:rPr lang="en-US" baseline="0" dirty="0" err="1"/>
              <a:t>PCIe</a:t>
            </a:r>
            <a:r>
              <a:rPr lang="en-US" baseline="0" dirty="0"/>
              <a:t> I/O channel to communicate with the </a:t>
            </a:r>
            <a:r>
              <a:rPr lang="en-US" baseline="0" dirty="0" err="1"/>
              <a:t>nexthop</a:t>
            </a:r>
            <a:r>
              <a:rPr lang="en-US" baseline="0" dirty="0"/>
              <a:t> allocation element on CPU.</a:t>
            </a:r>
          </a:p>
          <a:p>
            <a:endParaRPr lang="en-US" baseline="0" dirty="0"/>
          </a:p>
          <a:p>
            <a:r>
              <a:rPr lang="en-US" baseline="0" dirty="0"/>
              <a:t>When the number of concurrent flows is small, the throughput can achieve 50 million packets per second.</a:t>
            </a:r>
          </a:p>
          <a:p>
            <a:r>
              <a:rPr lang="en-US" baseline="0" dirty="0"/>
              <a:t>When the number of concurrent flows exceed flow cache size, the throughput begins to decrease due to cache miss.</a:t>
            </a:r>
          </a:p>
          <a:p>
            <a:endParaRPr lang="en-US" baseline="0" dirty="0"/>
          </a:p>
          <a:p>
            <a:r>
              <a:rPr lang="en-US" baseline="0" dirty="0"/>
              <a:t>The L4 load balancer also has microsecond-scale stable latency.</a:t>
            </a:r>
          </a:p>
        </p:txBody>
      </p:sp>
      <p:sp>
        <p:nvSpPr>
          <p:cNvPr id="4" name="Date Placeholder 3"/>
          <p:cNvSpPr>
            <a:spLocks noGrp="1"/>
          </p:cNvSpPr>
          <p:nvPr>
            <p:ph type="dt" idx="10"/>
          </p:nvPr>
        </p:nvSpPr>
        <p:spPr/>
        <p:txBody>
          <a:bodyPr/>
          <a:lstStyle/>
          <a:p>
            <a:fld id="{38BA230E-197D-4E23-8F9A-68EB2C6CE54A}"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47482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Finally,</a:t>
            </a:r>
            <a:r>
              <a:rPr lang="en-US" baseline="0" dirty="0"/>
              <a:t> we study the area cost overhead of </a:t>
            </a:r>
            <a:r>
              <a:rPr lang="en-US" baseline="0" dirty="0" err="1"/>
              <a:t>ClickNP</a:t>
            </a:r>
            <a:r>
              <a:rPr lang="en-US" baseline="0" dirty="0"/>
              <a:t> compared to hand-written Verilog.</a:t>
            </a:r>
          </a:p>
          <a:p>
            <a:r>
              <a:rPr lang="en-US" baseline="0" dirty="0"/>
              <a:t>We pick up </a:t>
            </a:r>
            <a:r>
              <a:rPr lang="en-US" baseline="0" dirty="0" err="1"/>
              <a:t>NetFPGA</a:t>
            </a:r>
            <a:r>
              <a:rPr lang="en-US" baseline="0" dirty="0"/>
              <a:t>, which comes from Stanford and has good code quality.</a:t>
            </a:r>
          </a:p>
          <a:p>
            <a:r>
              <a:rPr lang="en-US" baseline="0" dirty="0"/>
              <a:t>For </a:t>
            </a:r>
            <a:r>
              <a:rPr lang="en-US" baseline="0" dirty="0" err="1"/>
              <a:t>ClickNP</a:t>
            </a:r>
            <a:r>
              <a:rPr lang="en-US" baseline="0" dirty="0"/>
              <a:t>, we implement equivalent functionality of several </a:t>
            </a:r>
            <a:r>
              <a:rPr lang="en-US" baseline="0" dirty="0" err="1"/>
              <a:t>NetFPGA</a:t>
            </a:r>
            <a:r>
              <a:rPr lang="en-US" baseline="0" dirty="0"/>
              <a:t> functions.</a:t>
            </a:r>
          </a:p>
          <a:p>
            <a:endParaRPr lang="en-US" baseline="0" dirty="0"/>
          </a:p>
          <a:p>
            <a:r>
              <a:rPr lang="en-US" baseline="0" dirty="0"/>
              <a:t>For most elements, overall the area cost overhead is less than two times.</a:t>
            </a:r>
          </a:p>
        </p:txBody>
      </p:sp>
      <p:sp>
        <p:nvSpPr>
          <p:cNvPr id="4" name="Date Placeholder 3"/>
          <p:cNvSpPr>
            <a:spLocks noGrp="1"/>
          </p:cNvSpPr>
          <p:nvPr>
            <p:ph type="dt" idx="10"/>
          </p:nvPr>
        </p:nvSpPr>
        <p:spPr/>
        <p:txBody>
          <a:bodyPr/>
          <a:lstStyle/>
          <a:p>
            <a:fld id="{9FFCDF64-AECD-4876-983A-7FC0A4EB4CF5}"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293185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For small elements, the overhead is relatively large, but the absolute overhead is small.</a:t>
            </a:r>
          </a:p>
          <a:p>
            <a:r>
              <a:rPr lang="en-US" baseline="0" dirty="0"/>
              <a:t>This is because every element is compiled to a logic block. High-level synthesis tools generate a wrapper with a fixed logic overhead.</a:t>
            </a:r>
          </a:p>
        </p:txBody>
      </p:sp>
      <p:sp>
        <p:nvSpPr>
          <p:cNvPr id="4" name="Date Placeholder 3"/>
          <p:cNvSpPr>
            <a:spLocks noGrp="1"/>
          </p:cNvSpPr>
          <p:nvPr>
            <p:ph type="dt" idx="10"/>
          </p:nvPr>
        </p:nvSpPr>
        <p:spPr/>
        <p:txBody>
          <a:bodyPr/>
          <a:lstStyle/>
          <a:p>
            <a:fld id="{9FFCDF64-AECD-4876-983A-7FC0A4EB4CF5}"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721559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Furthermore, the capacity of FPGA is growing quickly in recent years.</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We believe that the area cost will be less of a concern in the future.</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a:p>
        </p:txBody>
      </p:sp>
      <p:sp>
        <p:nvSpPr>
          <p:cNvPr id="4" name="Date Placeholder 3"/>
          <p:cNvSpPr>
            <a:spLocks noGrp="1"/>
          </p:cNvSpPr>
          <p:nvPr>
            <p:ph type="dt" idx="10"/>
          </p:nvPr>
        </p:nvSpPr>
        <p:spPr/>
        <p:txBody>
          <a:bodyPr/>
          <a:lstStyle/>
          <a:p>
            <a:fld id="{9FFCDF64-AECD-4876-983A-7FC0A4EB4CF5}"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560459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the conclusion.</a:t>
            </a:r>
          </a:p>
          <a:p>
            <a:r>
              <a:rPr lang="en-US" baseline="0" dirty="0"/>
              <a:t>FPGA is fast, general and mature, so we have deployed FPGA at scale in the cloud.</a:t>
            </a:r>
          </a:p>
          <a:p>
            <a:endParaRPr lang="en-US" baseline="0" dirty="0"/>
          </a:p>
          <a:p>
            <a:r>
              <a:rPr lang="en-US" baseline="0" dirty="0"/>
              <a:t>This work presents </a:t>
            </a:r>
            <a:r>
              <a:rPr lang="en-US" baseline="0" dirty="0" err="1"/>
              <a:t>ClickNP</a:t>
            </a:r>
            <a:r>
              <a:rPr lang="en-US" baseline="0" dirty="0"/>
              <a:t>, a network processing platform to enable software developers to program hardware, which is highly flexible, modular, high performance and supports joint CPU/FPGA packet processing.</a:t>
            </a:r>
          </a:p>
          <a:p>
            <a:endParaRPr lang="en-US" baseline="0" dirty="0"/>
          </a:p>
          <a:p>
            <a:r>
              <a:rPr lang="en-US" baseline="0" dirty="0"/>
              <a:t>In addition to network processing, </a:t>
            </a:r>
            <a:r>
              <a:rPr lang="en-US" baseline="0" dirty="0" err="1"/>
              <a:t>ClickNP</a:t>
            </a:r>
            <a:r>
              <a:rPr lang="en-US" baseline="0" dirty="0"/>
              <a:t> is a general framework for programming on FPGA.</a:t>
            </a:r>
          </a:p>
          <a:p>
            <a:r>
              <a:rPr lang="en-US" baseline="0" dirty="0"/>
              <a:t>With </a:t>
            </a:r>
            <a:r>
              <a:rPr lang="en-US" baseline="0" dirty="0" smtClean="0"/>
              <a:t>FPGAs </a:t>
            </a:r>
            <a:r>
              <a:rPr lang="en-US" baseline="0" smtClean="0"/>
              <a:t>in datacenters, </a:t>
            </a:r>
            <a:r>
              <a:rPr lang="en-US" baseline="0" dirty="0"/>
              <a:t>we can go beyond the memory wall and reach a fully programmable world.</a:t>
            </a:r>
          </a:p>
        </p:txBody>
      </p:sp>
      <p:sp>
        <p:nvSpPr>
          <p:cNvPr id="4" name="Date Placeholder 3"/>
          <p:cNvSpPr>
            <a:spLocks noGrp="1"/>
          </p:cNvSpPr>
          <p:nvPr>
            <p:ph type="dt" idx="10"/>
          </p:nvPr>
        </p:nvSpPr>
        <p:spPr/>
        <p:txBody>
          <a:bodyPr/>
          <a:lstStyle/>
          <a:p>
            <a:fld id="{786E4842-4A85-4859-9396-57A7DD1B2294}"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066735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check</a:t>
            </a:r>
            <a:r>
              <a:rPr lang="en-US" baseline="0" dirty="0"/>
              <a:t> out our demo on Thursday.</a:t>
            </a:r>
            <a:endParaRPr lang="en-US" dirty="0"/>
          </a:p>
          <a:p>
            <a:r>
              <a:rPr lang="en-US" dirty="0"/>
              <a:t>Thank</a:t>
            </a:r>
            <a:r>
              <a:rPr lang="en-US" baseline="0" dirty="0"/>
              <a:t> you for listening!</a:t>
            </a:r>
            <a:endParaRPr lang="en-US" dirty="0"/>
          </a:p>
        </p:txBody>
      </p:sp>
      <p:sp>
        <p:nvSpPr>
          <p:cNvPr id="4" name="Date Placeholder 3"/>
          <p:cNvSpPr>
            <a:spLocks noGrp="1"/>
          </p:cNvSpPr>
          <p:nvPr>
            <p:ph type="dt" idx="10"/>
          </p:nvPr>
        </p:nvSpPr>
        <p:spPr/>
        <p:txBody>
          <a:bodyPr/>
          <a:lstStyle/>
          <a:p>
            <a:fld id="{927E3E98-01FD-4031-BFC4-A69BD8C06F14}"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499452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FE3643F9-CF58-437D-AFF2-442A8B0F1441}"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188632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82AD61C-413D-43BE-A958-EFD8F42898E3}"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72432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accelerate</a:t>
            </a:r>
            <a:r>
              <a:rPr lang="en-US" baseline="0" dirty="0"/>
              <a:t> network functions in servers, we have deployed FPGA-based </a:t>
            </a:r>
            <a:r>
              <a:rPr lang="en-US" baseline="0" dirty="0" err="1"/>
              <a:t>SmartNICs</a:t>
            </a:r>
            <a:r>
              <a:rPr lang="en-US" baseline="0" dirty="0"/>
              <a:t> at scale in Microsoft datacenters.</a:t>
            </a:r>
          </a:p>
          <a:p>
            <a:r>
              <a:rPr lang="en-US" dirty="0"/>
              <a:t>The FPGA</a:t>
            </a:r>
            <a:r>
              <a:rPr lang="en-US" baseline="0" dirty="0"/>
              <a:t> performs bump-in-the-wire processing </a:t>
            </a:r>
            <a:r>
              <a:rPr lang="en-US" dirty="0"/>
              <a:t>between</a:t>
            </a:r>
            <a:r>
              <a:rPr lang="en-US" baseline="0" dirty="0"/>
              <a:t> commodity NIC and top-of-rack switch.</a:t>
            </a:r>
          </a:p>
        </p:txBody>
      </p:sp>
      <p:sp>
        <p:nvSpPr>
          <p:cNvPr id="4" name="Date Placeholder 3"/>
          <p:cNvSpPr>
            <a:spLocks noGrp="1"/>
          </p:cNvSpPr>
          <p:nvPr>
            <p:ph type="dt" idx="10"/>
          </p:nvPr>
        </p:nvSpPr>
        <p:spPr/>
        <p:txBody>
          <a:bodyPr/>
          <a:lstStyle/>
          <a:p>
            <a:fld id="{EEB9BA1A-5D0A-42E5-9A12-63D991EF5330}"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22363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accelerate</a:t>
            </a:r>
            <a:r>
              <a:rPr lang="en-US" baseline="0" dirty="0"/>
              <a:t> software network functions, while keeping flexibility, recent works have proposed to offload software network functions to hardware accelerators, including GPU, network processor and FPGA.</a:t>
            </a:r>
          </a:p>
          <a:p>
            <a:endParaRPr lang="en-US" baseline="0" dirty="0"/>
          </a:p>
          <a:p>
            <a:r>
              <a:rPr lang="en-US" baseline="0" dirty="0"/>
              <a:t>Compared to GPU, FPGA has lower latency and is more power efficient.</a:t>
            </a:r>
          </a:p>
          <a:p>
            <a:r>
              <a:rPr lang="en-US" baseline="0" dirty="0"/>
              <a:t>Compared to network processors, FPGA is more flexible and can be programmed for general computing.</a:t>
            </a:r>
            <a:endParaRPr lang="en-US" dirty="0"/>
          </a:p>
        </p:txBody>
      </p:sp>
      <p:sp>
        <p:nvSpPr>
          <p:cNvPr id="4" name="Date Placeholder 3"/>
          <p:cNvSpPr>
            <a:spLocks noGrp="1"/>
          </p:cNvSpPr>
          <p:nvPr>
            <p:ph type="dt" idx="10"/>
          </p:nvPr>
        </p:nvSpPr>
        <p:spPr/>
        <p:txBody>
          <a:bodyPr/>
          <a:lstStyle/>
          <a:p>
            <a:fld id="{0DF30039-08B5-43EC-AE52-636B4FD70F9C}"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314364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377B4A5E-08A7-414D-9B47-DA5CDDEDF130}"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131192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t>
            </a:r>
            <a:r>
              <a:rPr lang="en-US" baseline="0" dirty="0"/>
              <a:t>e have been many high level synthesis tools to compile code in high-level language to hardware description languages, but none of them is suitable for network function processing.</a:t>
            </a:r>
          </a:p>
          <a:p>
            <a:r>
              <a:rPr lang="en-US" dirty="0"/>
              <a:t>Most HLS</a:t>
            </a:r>
            <a:r>
              <a:rPr lang="en-US" baseline="0" dirty="0"/>
              <a:t> tools are only supplementary tools for hardware development toolchains. The generated hardware modules need to be integrated manually to an HDL project, which is an impossible mission for most software programmers.</a:t>
            </a:r>
          </a:p>
          <a:p>
            <a:endParaRPr lang="en-US" baseline="0" dirty="0"/>
          </a:p>
          <a:p>
            <a:pPr defTabSz="950268">
              <a:spcAft>
                <a:spcPts val="346"/>
              </a:spcAft>
            </a:pPr>
            <a:r>
              <a:rPr lang="en-US" baseline="0" dirty="0"/>
              <a:t>Recently there are several frameworks based on </a:t>
            </a:r>
            <a:r>
              <a:rPr lang="en-US" baseline="0" dirty="0" err="1"/>
              <a:t>OpenCL</a:t>
            </a:r>
            <a:r>
              <a:rPr lang="en-US" baseline="0" dirty="0"/>
              <a:t> that treat FPGA as a co-processor of CPU and provides an integrated development environment that resembles GPU programming.</a:t>
            </a:r>
          </a:p>
          <a:p>
            <a:r>
              <a:rPr lang="en-US" baseline="0" dirty="0" err="1"/>
              <a:t>eral</a:t>
            </a:r>
            <a:r>
              <a:rPr lang="en-US" baseline="0" dirty="0"/>
              <a:t> However, the </a:t>
            </a:r>
            <a:r>
              <a:rPr lang="en-US" baseline="0" dirty="0" err="1"/>
              <a:t>OpenCL</a:t>
            </a:r>
            <a:r>
              <a:rPr lang="en-US" baseline="0" dirty="0"/>
              <a:t> programming model is designed for batch processing in GPU, which incurs high latency.</a:t>
            </a:r>
          </a:p>
          <a:p>
            <a:r>
              <a:rPr lang="en-US" baseline="0" dirty="0"/>
              <a:t>Packet processing should use stream processing model, which is more natural for FPGA.</a:t>
            </a:r>
          </a:p>
          <a:p>
            <a:r>
              <a:rPr lang="en-US" dirty="0"/>
              <a:t>Furthermore,</a:t>
            </a:r>
            <a:r>
              <a:rPr lang="en-US" baseline="0" dirty="0"/>
              <a:t> </a:t>
            </a:r>
            <a:r>
              <a:rPr lang="en-US" baseline="0" dirty="0" err="1"/>
              <a:t>OpenCL</a:t>
            </a:r>
            <a:r>
              <a:rPr lang="en-US" baseline="0" dirty="0"/>
              <a:t> does not support joint CPU/FPGA processing well. All communication between FPGA and CPU must go through on-board DRAM and cannot be pipelined, which has very high latency and low throughput.</a:t>
            </a:r>
          </a:p>
          <a:p>
            <a:endParaRPr lang="en-US" baseline="0" dirty="0"/>
          </a:p>
          <a:p>
            <a:r>
              <a:rPr lang="en-US" dirty="0"/>
              <a:t>Click2NetFPGA directly compiles a Click modular router</a:t>
            </a:r>
            <a:r>
              <a:rPr lang="en-US" baseline="0" dirty="0"/>
              <a:t> program into FPGA.</a:t>
            </a:r>
          </a:p>
          <a:p>
            <a:r>
              <a:rPr lang="en-US" baseline="0" dirty="0"/>
              <a:t>But the performance is much lower than </a:t>
            </a:r>
            <a:r>
              <a:rPr lang="en-US" baseline="0" dirty="0" err="1"/>
              <a:t>ClickNP</a:t>
            </a:r>
            <a:r>
              <a:rPr lang="en-US" baseline="0" dirty="0"/>
              <a:t> due to several bottlenecks in the Click program which does not fit FPGA architecture.</a:t>
            </a:r>
          </a:p>
          <a:p>
            <a:r>
              <a:rPr lang="en-US" baseline="0" dirty="0"/>
              <a:t>Click2NetFPGA also does not support joint CPU/FPGA processing. Therefore, we cannot update configuration or read states while data plane is running.</a:t>
            </a:r>
            <a:endParaRPr lang="en-US" dirty="0"/>
          </a:p>
        </p:txBody>
      </p:sp>
      <p:sp>
        <p:nvSpPr>
          <p:cNvPr id="4" name="Date Placeholder 3"/>
          <p:cNvSpPr>
            <a:spLocks noGrp="1"/>
          </p:cNvSpPr>
          <p:nvPr>
            <p:ph type="dt" idx="10"/>
          </p:nvPr>
        </p:nvSpPr>
        <p:spPr/>
        <p:txBody>
          <a:bodyPr/>
          <a:lstStyle/>
          <a:p>
            <a:fld id="{3F896100-7E97-48F5-9EE3-73F52A06D576}"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32807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AF8C06F-5F79-4E4C-9012-A85404863764}"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007309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the last slides, I mentioned that we compile </a:t>
            </a:r>
            <a:r>
              <a:rPr lang="en-US" baseline="0" dirty="0" err="1"/>
              <a:t>ClickNP</a:t>
            </a:r>
            <a:r>
              <a:rPr lang="en-US" baseline="0" dirty="0"/>
              <a:t> to </a:t>
            </a:r>
            <a:r>
              <a:rPr lang="en-US" baseline="0" dirty="0" err="1"/>
              <a:t>OpenCL</a:t>
            </a:r>
            <a:r>
              <a:rPr lang="en-US" baseline="0" dirty="0"/>
              <a:t>, then use an HLS tool to compile </a:t>
            </a:r>
            <a:r>
              <a:rPr lang="en-US" baseline="0" dirty="0" err="1"/>
              <a:t>OpenCL</a:t>
            </a:r>
            <a:r>
              <a:rPr lang="en-US" baseline="0" dirty="0"/>
              <a:t> to Verilog.</a:t>
            </a:r>
          </a:p>
          <a:p>
            <a:r>
              <a:rPr lang="en-US" baseline="0" dirty="0"/>
              <a:t>It is natural to ask, is it possible to directly use </a:t>
            </a:r>
            <a:r>
              <a:rPr lang="en-US" baseline="0" dirty="0" err="1"/>
              <a:t>OpenCL</a:t>
            </a:r>
            <a:r>
              <a:rPr lang="en-US" baseline="0" dirty="0"/>
              <a:t> for network processing?</a:t>
            </a:r>
          </a:p>
          <a:p>
            <a:endParaRPr lang="en-US" baseline="0" dirty="0"/>
          </a:p>
          <a:p>
            <a:r>
              <a:rPr lang="en-US" baseline="0" dirty="0"/>
              <a:t>Our answer is no.</a:t>
            </a:r>
          </a:p>
          <a:p>
            <a:r>
              <a:rPr lang="en-US" baseline="0" dirty="0" err="1"/>
              <a:t>OpenCL</a:t>
            </a:r>
            <a:r>
              <a:rPr lang="en-US" baseline="0" dirty="0"/>
              <a:t> is designed for batch processing on GPU.</a:t>
            </a:r>
          </a:p>
          <a:p>
            <a:r>
              <a:rPr lang="en-US" baseline="0" dirty="0"/>
              <a:t>The kernels communicate by shared memory, which corresponds to the on-board DRAM.</a:t>
            </a:r>
          </a:p>
          <a:p>
            <a:r>
              <a:rPr lang="en-US" baseline="0" dirty="0"/>
              <a:t>First, a single shared DRAM has limited throughput, which will be the bottleneck.</a:t>
            </a:r>
          </a:p>
          <a:p>
            <a:r>
              <a:rPr lang="en-US" baseline="0" dirty="0"/>
              <a:t>Second, DRAM random access throughput is much lower than sequential access. So we need to access DRAM in large chunks in order to use it efficiently.</a:t>
            </a:r>
          </a:p>
          <a:p>
            <a:r>
              <a:rPr lang="en-US" baseline="0" dirty="0"/>
              <a:t>This would require processing packets in batches, which would introduce non-trivial latency.</a:t>
            </a:r>
          </a:p>
        </p:txBody>
      </p:sp>
      <p:sp>
        <p:nvSpPr>
          <p:cNvPr id="4" name="Date Placeholder 3"/>
          <p:cNvSpPr>
            <a:spLocks noGrp="1"/>
          </p:cNvSpPr>
          <p:nvPr>
            <p:ph type="dt" idx="10"/>
          </p:nvPr>
        </p:nvSpPr>
        <p:spPr/>
        <p:txBody>
          <a:bodyPr/>
          <a:lstStyle/>
          <a:p>
            <a:fld id="{856B8E82-2F72-481B-8FB2-3A68EE2945B3}"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903476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the other hand, </a:t>
            </a:r>
            <a:r>
              <a:rPr lang="en-US" baseline="0" dirty="0" err="1"/>
              <a:t>ClickNP</a:t>
            </a:r>
            <a:r>
              <a:rPr lang="en-US" baseline="0" dirty="0"/>
              <a:t> is designed for stream processing on FPGA.</a:t>
            </a:r>
          </a:p>
          <a:p>
            <a:r>
              <a:rPr lang="en-US" baseline="0" dirty="0"/>
              <a:t>In the </a:t>
            </a:r>
            <a:r>
              <a:rPr lang="en-US" baseline="0" dirty="0" err="1"/>
              <a:t>ClickNP</a:t>
            </a:r>
            <a:r>
              <a:rPr lang="en-US" baseline="0" dirty="0"/>
              <a:t> programming model, there is no shared memory among elements.</a:t>
            </a:r>
          </a:p>
          <a:p>
            <a:r>
              <a:rPr lang="en-US" baseline="0" dirty="0"/>
              <a:t>We do not communicate by sharing memory; instead, share memory by communicating.</a:t>
            </a:r>
          </a:p>
          <a:p>
            <a:r>
              <a:rPr lang="en-US" baseline="0" dirty="0"/>
              <a:t>Message-based coordination allows more parallelism and is more efficient in FPGA.</a:t>
            </a:r>
          </a:p>
        </p:txBody>
      </p:sp>
      <p:sp>
        <p:nvSpPr>
          <p:cNvPr id="4" name="Date Placeholder 3"/>
          <p:cNvSpPr>
            <a:spLocks noGrp="1"/>
          </p:cNvSpPr>
          <p:nvPr>
            <p:ph type="dt" idx="10"/>
          </p:nvPr>
        </p:nvSpPr>
        <p:spPr/>
        <p:txBody>
          <a:bodyPr/>
          <a:lstStyle/>
          <a:p>
            <a:fld id="{8EC74AD2-F127-4E07-927B-232474C0AB04}"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273373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a:t>
            </a:r>
            <a:r>
              <a:rPr lang="en-US" baseline="0" dirty="0"/>
              <a:t> be also be false memory dependency in an array of packed structures.</a:t>
            </a:r>
          </a:p>
          <a:p>
            <a:r>
              <a:rPr lang="en-US" baseline="0" dirty="0"/>
              <a:t>For example, assume there is an array of keys and counters.</a:t>
            </a:r>
          </a:p>
          <a:p>
            <a:r>
              <a:rPr lang="en-US" baseline="0" dirty="0"/>
              <a:t>In normal memory placement, key and counter will be packed together, so they have to be read and written together.</a:t>
            </a:r>
          </a:p>
          <a:p>
            <a:r>
              <a:rPr lang="en-US" baseline="0" dirty="0"/>
              <a:t>There will be false memory dependency between the increment operation and check key operation, even after data forwarding.</a:t>
            </a:r>
          </a:p>
          <a:p>
            <a:r>
              <a:rPr lang="en-US" baseline="0" dirty="0"/>
              <a:t>To remove such dependency, we scatter an array of structure to several independent arrays. So accesses to key and counter fields will no longer depend on each other.</a:t>
            </a:r>
          </a:p>
        </p:txBody>
      </p:sp>
      <p:sp>
        <p:nvSpPr>
          <p:cNvPr id="4" name="Date Placeholder 3"/>
          <p:cNvSpPr>
            <a:spLocks noGrp="1"/>
          </p:cNvSpPr>
          <p:nvPr>
            <p:ph type="dt" idx="10"/>
          </p:nvPr>
        </p:nvSpPr>
        <p:spPr/>
        <p:txBody>
          <a:bodyPr/>
          <a:lstStyle/>
          <a:p>
            <a:fld id="{7A7FEC78-02B8-488B-B7BE-5812698D7430}"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610223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source of inefficiency in elements is unbalanced pipeline stages.</a:t>
            </a:r>
          </a:p>
          <a:p>
            <a:r>
              <a:rPr lang="en-US" baseline="0" dirty="0"/>
              <a:t>The inner loop is a fat pipeline stage which takes multiple cycles to finish, significantly reducing the throughput of the pipeline.</a:t>
            </a:r>
          </a:p>
          <a:p>
            <a:endParaRPr lang="en-US" baseline="0" dirty="0"/>
          </a:p>
          <a:p>
            <a:r>
              <a:rPr lang="en-US" baseline="0" dirty="0"/>
              <a:t>We unroll the loop because the number of loop iterations can be determined at compilation time.</a:t>
            </a:r>
          </a:p>
          <a:p>
            <a:r>
              <a:rPr lang="en-US" baseline="0" dirty="0"/>
              <a:t>After unroll, the loop breaks into a sequence of small operations.</a:t>
            </a:r>
          </a:p>
          <a:p>
            <a:r>
              <a:rPr lang="en-US" baseline="0" dirty="0"/>
              <a:t>Then the element can be pipelined.</a:t>
            </a:r>
          </a:p>
        </p:txBody>
      </p:sp>
      <p:sp>
        <p:nvSpPr>
          <p:cNvPr id="4" name="Date Placeholder 3"/>
          <p:cNvSpPr>
            <a:spLocks noGrp="1"/>
          </p:cNvSpPr>
          <p:nvPr>
            <p:ph type="dt" idx="10"/>
          </p:nvPr>
        </p:nvSpPr>
        <p:spPr/>
        <p:txBody>
          <a:bodyPr/>
          <a:lstStyle/>
          <a:p>
            <a:fld id="{EB79DCB3-8978-4740-B59F-64E762EE9B2B}"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479185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other fat pipeline stages that cannot be unrolled, we offload the slow path to another element.</a:t>
            </a:r>
          </a:p>
          <a:p>
            <a:r>
              <a:rPr lang="en-US" baseline="0" dirty="0"/>
              <a:t>Before offloading, the throughput is constrained by the slow path.</a:t>
            </a:r>
          </a:p>
          <a:p>
            <a:r>
              <a:rPr lang="en-US" baseline="0" dirty="0"/>
              <a:t>After offloading the slow “else” branch to another element, the fast path is no longer blocked by the slow path and can process packets in pipeline.</a:t>
            </a:r>
          </a:p>
        </p:txBody>
      </p:sp>
      <p:sp>
        <p:nvSpPr>
          <p:cNvPr id="4" name="Date Placeholder 3"/>
          <p:cNvSpPr>
            <a:spLocks noGrp="1"/>
          </p:cNvSpPr>
          <p:nvPr>
            <p:ph type="dt" idx="10"/>
          </p:nvPr>
        </p:nvSpPr>
        <p:spPr/>
        <p:txBody>
          <a:bodyPr/>
          <a:lstStyle/>
          <a:p>
            <a:fld id="{712CDCDA-0EFD-4B6F-9F2A-1363EA798063}"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7554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reasons for choosing FPGA as the accelerator.</a:t>
            </a:r>
            <a:endParaRPr lang="en-US" dirty="0"/>
          </a:p>
          <a:p>
            <a:r>
              <a:rPr lang="en-US" baseline="0" dirty="0"/>
              <a:t>First, FPGA has massive parallelism.</a:t>
            </a:r>
          </a:p>
          <a:p>
            <a:r>
              <a:rPr lang="en-US" baseline="0" dirty="0"/>
              <a:t>It has millions of logic elements, which can build thousands of “cores” running in parallel.</a:t>
            </a:r>
          </a:p>
          <a:p>
            <a:r>
              <a:rPr lang="en-US" baseline="0" dirty="0"/>
              <a:t>FPGA also has thousands of memory blocks, which can produce terabytes per second aggregated memory bandwidth.</a:t>
            </a:r>
          </a:p>
          <a:p>
            <a:r>
              <a:rPr lang="en-US" baseline="0" dirty="0"/>
              <a:t>Second, FPGA has low power utilization.</a:t>
            </a:r>
          </a:p>
          <a:p>
            <a:r>
              <a:rPr lang="en-US" baseline="0" dirty="0"/>
              <a:t>Third, FPGA is a general computing platform to accelerate various cloud services, for example Bing search ranking.</a:t>
            </a:r>
          </a:p>
          <a:p>
            <a:r>
              <a:rPr lang="en-US" baseline="0" dirty="0"/>
              <a:t>Finally, FPGA is a mature technology with reasonable price in recent years.</a:t>
            </a:r>
          </a:p>
        </p:txBody>
      </p:sp>
      <p:sp>
        <p:nvSpPr>
          <p:cNvPr id="4" name="Date Placeholder 3"/>
          <p:cNvSpPr>
            <a:spLocks noGrp="1"/>
          </p:cNvSpPr>
          <p:nvPr>
            <p:ph type="dt" idx="10"/>
          </p:nvPr>
        </p:nvSpPr>
        <p:spPr/>
        <p:txBody>
          <a:bodyPr/>
          <a:lstStyle/>
          <a:p>
            <a:fld id="{EEB9BA1A-5D0A-42E5-9A12-63D991EF5330}"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542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main challenge to use FPGA is programmability.</a:t>
            </a:r>
          </a:p>
          <a:p>
            <a:r>
              <a:rPr lang="en-US" baseline="0" dirty="0"/>
              <a:t>Conventionally, FPGA is programmed with low-level hardware description languages, such as Verilog and VHDL.</a:t>
            </a:r>
          </a:p>
          <a:p>
            <a:r>
              <a:rPr lang="en-US" baseline="0" dirty="0"/>
              <a:t>This example shows a HelloWorld program in Verilog.</a:t>
            </a:r>
          </a:p>
          <a:p>
            <a:r>
              <a:rPr lang="en-US" baseline="0" dirty="0"/>
              <a:t>To print a HelloWorld string on the screen, we first need to translate the string into ASCII codes.</a:t>
            </a:r>
          </a:p>
          <a:p>
            <a:r>
              <a:rPr lang="en-US" baseline="0" dirty="0"/>
              <a:t>In order to send the codes to the host memory, we need to write a DMA engine.</a:t>
            </a:r>
          </a:p>
          <a:p>
            <a:r>
              <a:rPr lang="en-US" baseline="0" dirty="0"/>
              <a:t>The DMA engine needs to call a PCI express IP core, which requires reading three hundred pages of manual to understand the interface.</a:t>
            </a:r>
          </a:p>
          <a:p>
            <a:r>
              <a:rPr lang="en-US" baseline="0" dirty="0"/>
              <a:t>The difficulty of hardware description languages have pushed many software developers away for years.</a:t>
            </a:r>
          </a:p>
        </p:txBody>
      </p:sp>
      <p:sp>
        <p:nvSpPr>
          <p:cNvPr id="4" name="Date Placeholder 3"/>
          <p:cNvSpPr>
            <a:spLocks noGrp="1"/>
          </p:cNvSpPr>
          <p:nvPr>
            <p:ph type="dt" idx="10"/>
          </p:nvPr>
        </p:nvSpPr>
        <p:spPr/>
        <p:txBody>
          <a:bodyPr/>
          <a:lstStyle/>
          <a:p>
            <a:fld id="{9E768879-75E5-4C67-90B2-F679EB0E8958}"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82044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a:t>
            </a:r>
            <a:r>
              <a:rPr lang="en-US" baseline="0" dirty="0"/>
              <a:t> we present </a:t>
            </a:r>
            <a:r>
              <a:rPr lang="en-US" baseline="0" dirty="0" err="1"/>
              <a:t>ClickNP</a:t>
            </a:r>
            <a:r>
              <a:rPr lang="en-US" baseline="0" dirty="0"/>
              <a:t>, a platform to make FPGA accessible to software developers.</a:t>
            </a:r>
          </a:p>
          <a:p>
            <a:r>
              <a:rPr lang="en-US" baseline="0" dirty="0"/>
              <a:t>We have several design goals.</a:t>
            </a:r>
          </a:p>
          <a:p>
            <a:r>
              <a:rPr lang="en-US" baseline="0" dirty="0"/>
              <a:t>First, the platform should be fully programmable using high-level languages.</a:t>
            </a:r>
          </a:p>
          <a:p>
            <a:r>
              <a:rPr lang="en-US" baseline="0" dirty="0"/>
              <a:t>Second, the platform should have a modular architecture familiar to software developers. In particular, we choose abstractions similar to the Click modular router for easy code reuse.</a:t>
            </a:r>
          </a:p>
          <a:p>
            <a:r>
              <a:rPr lang="en-US" baseline="0" dirty="0"/>
              <a:t>Third, the platform should provide high performance, both in terms of throughput and latency.</a:t>
            </a:r>
          </a:p>
          <a:p>
            <a:r>
              <a:rPr lang="en-US" baseline="0" dirty="0"/>
              <a:t>Finally, the platform should support joint CPU and FPGA packet processing. That’s because FPGA is not suitable for every kind of workload. We should support fine-grained processing separation between CPU and FPGA. This requires high performance and low latency communication between CPU and FPGA.</a:t>
            </a:r>
            <a:endParaRPr lang="en-US" dirty="0"/>
          </a:p>
        </p:txBody>
      </p:sp>
      <p:sp>
        <p:nvSpPr>
          <p:cNvPr id="4" name="Date Placeholder 3"/>
          <p:cNvSpPr>
            <a:spLocks noGrp="1"/>
          </p:cNvSpPr>
          <p:nvPr>
            <p:ph type="dt" idx="10"/>
          </p:nvPr>
        </p:nvSpPr>
        <p:spPr/>
        <p:txBody>
          <a:bodyPr/>
          <a:lstStyle/>
          <a:p>
            <a:fld id="{30DC98B7-9419-4802-8FDD-327312E2E272}"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58626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ClickNP</a:t>
            </a:r>
            <a:r>
              <a:rPr lang="en-US" baseline="0" dirty="0"/>
              <a:t> provides a modular </a:t>
            </a:r>
            <a:r>
              <a:rPr lang="en-US" baseline="0" dirty="0" smtClean="0"/>
              <a:t>programming model </a:t>
            </a:r>
            <a:r>
              <a:rPr lang="en-US" baseline="0" dirty="0"/>
              <a:t>similar to the Click modular router.</a:t>
            </a:r>
          </a:p>
          <a:p>
            <a:r>
              <a:rPr lang="en-US" baseline="0" dirty="0"/>
              <a:t>Therefore, programming in </a:t>
            </a:r>
            <a:r>
              <a:rPr lang="en-US" baseline="0" dirty="0" err="1"/>
              <a:t>ClickNP</a:t>
            </a:r>
            <a:r>
              <a:rPr lang="en-US" baseline="0" dirty="0"/>
              <a:t> is much like programming on a multi-core processor.</a:t>
            </a:r>
          </a:p>
          <a:p>
            <a:endParaRPr lang="en-US" baseline="0" dirty="0"/>
          </a:p>
          <a:p>
            <a:r>
              <a:rPr lang="en-US" baseline="0" dirty="0"/>
              <a:t>There is one important difference, though.</a:t>
            </a:r>
          </a:p>
          <a:p>
            <a:r>
              <a:rPr lang="en-US" baseline="0" dirty="0"/>
              <a:t>In conventional multi-core processing, threads communicate via shared memory.</a:t>
            </a:r>
          </a:p>
          <a:p>
            <a:r>
              <a:rPr lang="en-US" baseline="0" dirty="0"/>
              <a:t>However, In </a:t>
            </a:r>
            <a:r>
              <a:rPr lang="en-US" baseline="0" dirty="0" err="1"/>
              <a:t>ClickNP</a:t>
            </a:r>
            <a:r>
              <a:rPr lang="en-US" baseline="0" dirty="0"/>
              <a:t>, the cores communicate via channels instead of shared memory.</a:t>
            </a:r>
          </a:p>
          <a:p>
            <a:r>
              <a:rPr lang="en-US" baseline="0" dirty="0"/>
              <a:t>Channel-based communication is more efficient in FPGA compared to shared global memory, because the shared global memory would be the bottleneck.</a:t>
            </a:r>
          </a:p>
        </p:txBody>
      </p:sp>
      <p:sp>
        <p:nvSpPr>
          <p:cNvPr id="4" name="Date Placeholder 3"/>
          <p:cNvSpPr>
            <a:spLocks noGrp="1"/>
          </p:cNvSpPr>
          <p:nvPr>
            <p:ph type="dt" idx="10"/>
          </p:nvPr>
        </p:nvSpPr>
        <p:spPr/>
        <p:txBody>
          <a:bodyPr/>
          <a:lstStyle/>
          <a:p>
            <a:fld id="{1F32AA75-E64E-446F-A644-571D97B5588A}" type="datetime8">
              <a:rPr lang="en-US" altLang="zh-CN" smtClean="0"/>
              <a:t>8/22/2016 10:38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6947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6355" y="0"/>
            <a:ext cx="9332917" cy="6994525"/>
          </a:xfrm>
          <a:prstGeom prst="rect">
            <a:avLst/>
          </a:prstGeom>
        </p:spPr>
      </p:pic>
      <p:pic>
        <p:nvPicPr>
          <p:cNvPr id="4" name="Picture 3"/>
          <p:cNvPicPr>
            <a:picLocks noChangeAspect="1"/>
          </p:cNvPicPr>
          <p:nvPr userDrawn="1"/>
        </p:nvPicPr>
        <p:blipFill>
          <a:blip r:embed="rId3"/>
          <a:stretch>
            <a:fillRect/>
          </a:stretch>
        </p:blipFill>
        <p:spPr>
          <a:xfrm>
            <a:off x="457200" y="2399994"/>
            <a:ext cx="4754715" cy="46972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74638" y="1214439"/>
            <a:ext cx="8777288" cy="17173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alkin">
    <p:spTree>
      <p:nvGrpSpPr>
        <p:cNvPr id="1" name=""/>
        <p:cNvGrpSpPr/>
        <p:nvPr/>
      </p:nvGrpSpPr>
      <p:grpSpPr>
        <a:xfrm>
          <a:off x="0" y="0"/>
          <a:ext cx="0" cy="0"/>
          <a:chOff x="0" y="0"/>
          <a:chExt cx="0" cy="0"/>
        </a:xfrm>
      </p:grpSpPr>
      <p:sp>
        <p:nvSpPr>
          <p:cNvPr id="7" name="Freeform 6"/>
          <p:cNvSpPr/>
          <p:nvPr userDrawn="1"/>
        </p:nvSpPr>
        <p:spPr bwMode="gray">
          <a:xfrm rot="20468000">
            <a:off x="1341447" y="6439944"/>
            <a:ext cx="58994" cy="579692"/>
          </a:xfrm>
          <a:custGeom>
            <a:avLst/>
            <a:gdLst>
              <a:gd name="connsiteX0" fmla="*/ 58994 w 58994"/>
              <a:gd name="connsiteY0" fmla="*/ 0 h 579692"/>
              <a:gd name="connsiteX1" fmla="*/ 58994 w 58994"/>
              <a:gd name="connsiteY1" fmla="*/ 579692 h 579692"/>
              <a:gd name="connsiteX2" fmla="*/ 0 w 58994"/>
              <a:gd name="connsiteY2" fmla="*/ 559532 h 579692"/>
              <a:gd name="connsiteX3" fmla="*/ 0 w 58994"/>
              <a:gd name="connsiteY3" fmla="*/ 10005 h 579692"/>
            </a:gdLst>
            <a:ahLst/>
            <a:cxnLst>
              <a:cxn ang="0">
                <a:pos x="connsiteX0" y="connsiteY0"/>
              </a:cxn>
              <a:cxn ang="0">
                <a:pos x="connsiteX1" y="connsiteY1"/>
              </a:cxn>
              <a:cxn ang="0">
                <a:pos x="connsiteX2" y="connsiteY2"/>
              </a:cxn>
              <a:cxn ang="0">
                <a:pos x="connsiteX3" y="connsiteY3"/>
              </a:cxn>
            </a:cxnLst>
            <a:rect l="l" t="t" r="r" b="b"/>
            <a:pathLst>
              <a:path w="58994" h="579692">
                <a:moveTo>
                  <a:pt x="58994" y="0"/>
                </a:moveTo>
                <a:lnTo>
                  <a:pt x="58994" y="579692"/>
                </a:lnTo>
                <a:lnTo>
                  <a:pt x="0" y="559532"/>
                </a:lnTo>
                <a:lnTo>
                  <a:pt x="0" y="10005"/>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l="24228" t="23161"/>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5"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307104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E92D2-DDA8-4EFE-949C-990FF1492B0E}" type="slidenum">
              <a:rPr lang="en-US" smtClean="0"/>
              <a:t>‹#›</a:t>
            </a:fld>
            <a:endParaRPr lang="en-US"/>
          </a:p>
        </p:txBody>
      </p:sp>
    </p:spTree>
    <p:extLst>
      <p:ext uri="{BB962C8B-B14F-4D97-AF65-F5344CB8AC3E}">
        <p14:creationId xmlns:p14="http://schemas.microsoft.com/office/powerpoint/2010/main" val="450119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1" y="4762"/>
            <a:ext cx="9326563" cy="6989763"/>
          </a:xfrm>
          <a:prstGeom prst="rect">
            <a:avLst/>
          </a:prstGeom>
        </p:spPr>
      </p:pic>
      <p:pic>
        <p:nvPicPr>
          <p:cNvPr id="3" name="Picture 2"/>
          <p:cNvPicPr>
            <a:picLocks noChangeAspect="1"/>
          </p:cNvPicPr>
          <p:nvPr userDrawn="1"/>
        </p:nvPicPr>
        <p:blipFill>
          <a:blip r:embed="rId3"/>
          <a:stretch>
            <a:fillRect/>
          </a:stretch>
        </p:blipFill>
        <p:spPr>
          <a:xfrm>
            <a:off x="457200" y="2399994"/>
            <a:ext cx="4754715" cy="46972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81194184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Walkin">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4"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p:nvPr userDrawn="1"/>
        </p:nvSpPr>
        <p:spPr bwMode="black">
          <a:xfrm rot="20468000">
            <a:off x="1349796" y="6438037"/>
            <a:ext cx="58994" cy="641895"/>
          </a:xfrm>
          <a:custGeom>
            <a:avLst/>
            <a:gdLst>
              <a:gd name="connsiteX0" fmla="*/ 58994 w 58994"/>
              <a:gd name="connsiteY0" fmla="*/ 0 h 641895"/>
              <a:gd name="connsiteX1" fmla="*/ 58994 w 58994"/>
              <a:gd name="connsiteY1" fmla="*/ 641895 h 641895"/>
              <a:gd name="connsiteX2" fmla="*/ 0 w 58994"/>
              <a:gd name="connsiteY2" fmla="*/ 641895 h 641895"/>
              <a:gd name="connsiteX3" fmla="*/ 0 w 58994"/>
              <a:gd name="connsiteY3" fmla="*/ 8892 h 641895"/>
              <a:gd name="connsiteX4" fmla="*/ 52427 w 58994"/>
              <a:gd name="connsiteY4" fmla="*/ 0 h 64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4" h="641895">
                <a:moveTo>
                  <a:pt x="58994" y="0"/>
                </a:moveTo>
                <a:lnTo>
                  <a:pt x="58994" y="641895"/>
                </a:lnTo>
                <a:lnTo>
                  <a:pt x="0" y="641895"/>
                </a:lnTo>
                <a:lnTo>
                  <a:pt x="0" y="8892"/>
                </a:lnTo>
                <a:lnTo>
                  <a:pt x="52427"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l="24228" t="23161"/>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spTree>
    <p:extLst>
      <p:ext uri="{BB962C8B-B14F-4D97-AF65-F5344CB8AC3E}">
        <p14:creationId xmlns:p14="http://schemas.microsoft.com/office/powerpoint/2010/main" val="12396936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bwMode="gray">
          <a:xfrm rot="5400000" flipH="1">
            <a:off x="1163331" y="-1166020"/>
            <a:ext cx="6994525" cy="9326563"/>
          </a:xfrm>
          <a:prstGeom prst="rect">
            <a:avLst/>
          </a:prstGeom>
        </p:spPr>
      </p:pic>
      <p:sp>
        <p:nvSpPr>
          <p:cNvPr id="4" name="Rectangle 3"/>
          <p:cNvSpPr/>
          <p:nvPr userDrawn="1"/>
        </p:nvSpPr>
        <p:spPr bwMode="auto">
          <a:xfrm>
            <a:off x="274638" y="2125663"/>
            <a:ext cx="6400800"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4867275"/>
            <a:ext cx="64008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25677"/>
            <a:ext cx="6400800"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10" name="Picture 9"/>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3323368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l="11934" t="56389"/>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0" name="Freeform 9"/>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11" name="Freeform 10"/>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27" name="Picture 26"/>
          <p:cNvPicPr>
            <a:picLocks noChangeAspect="1"/>
          </p:cNvPicPr>
          <p:nvPr userDrawn="1"/>
        </p:nvPicPr>
        <p:blipFill>
          <a:blip r:embed="rId5"/>
          <a:stretch>
            <a:fillRect/>
          </a:stretch>
        </p:blipFill>
        <p:spPr>
          <a:xfrm>
            <a:off x="274638" y="294094"/>
            <a:ext cx="1834337" cy="1834337"/>
          </a:xfrm>
          <a:prstGeom prst="rect">
            <a:avLst/>
          </a:prstGeom>
        </p:spPr>
      </p:pic>
      <p:sp>
        <p:nvSpPr>
          <p:cNvPr id="24" name="Rectangle 2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2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6"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spTree>
    <p:extLst>
      <p:ext uri="{BB962C8B-B14F-4D97-AF65-F5344CB8AC3E}">
        <p14:creationId xmlns:p14="http://schemas.microsoft.com/office/powerpoint/2010/main" val="3599892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a:xfrm rot="5400000" flipH="1">
            <a:off x="1163331" y="-1166020"/>
            <a:ext cx="6994525" cy="9326563"/>
          </a:xfrm>
          <a:prstGeom prst="rect">
            <a:avLst/>
          </a:prstGeom>
        </p:spPr>
      </p:pic>
      <p:sp>
        <p:nvSpPr>
          <p:cNvPr id="8" name="Rectangle 7"/>
          <p:cNvSpPr/>
          <p:nvPr userDrawn="1"/>
        </p:nvSpPr>
        <p:spPr bwMode="auto">
          <a:xfrm>
            <a:off x="274638" y="2125663"/>
            <a:ext cx="6403975"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10" name="Text Placeholder 4"/>
          <p:cNvSpPr>
            <a:spLocks noGrp="1"/>
          </p:cNvSpPr>
          <p:nvPr>
            <p:ph type="body" sz="quarter" idx="12" hasCustomPrompt="1"/>
          </p:nvPr>
        </p:nvSpPr>
        <p:spPr>
          <a:xfrm>
            <a:off x="274638" y="4867275"/>
            <a:ext cx="6403975"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11" name="Title 1"/>
          <p:cNvSpPr>
            <a:spLocks noGrp="1"/>
          </p:cNvSpPr>
          <p:nvPr>
            <p:ph type="title" hasCustomPrompt="1"/>
          </p:nvPr>
        </p:nvSpPr>
        <p:spPr>
          <a:xfrm>
            <a:off x="274638" y="2125677"/>
            <a:ext cx="6403975"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9" name="Picture 8"/>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844570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18" name="Rectangle 17"/>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19"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0"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22" name="Picture 21"/>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623002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12158"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529564"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8" name="Rectangle 7"/>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9" name="Title 1"/>
          <p:cNvSpPr txBox="1">
            <a:spLocks/>
          </p:cNvSpPr>
          <p:nvPr userDrawn="1"/>
        </p:nvSpPr>
        <p:spPr>
          <a:xfrm>
            <a:off x="274638" y="1211287"/>
            <a:ext cx="6400800" cy="2309599"/>
          </a:xfrm>
          <a:prstGeom prst="rect">
            <a:avLst/>
          </a:prstGeom>
          <a:noFill/>
        </p:spPr>
        <p:txBody>
          <a:bodyPr vert="horz" wrap="square" lIns="146304" tIns="91440" rIns="146304" bIns="91440" rtlCol="0" anchor="t" anchorCtr="0">
            <a:noAutofit/>
          </a:bodyPr>
          <a:lstStyle>
            <a:lvl1pPr algn="l" defTabSz="699463" rtl="0" eaLnBrk="1" latinLnBrk="0" hangingPunct="1">
              <a:lnSpc>
                <a:spcPct val="90000"/>
              </a:lnSpc>
              <a:spcBef>
                <a:spcPct val="0"/>
              </a:spcBef>
              <a:buNone/>
              <a:defRPr lang="en-US" sz="5399" b="0" kern="1200" cap="none" spc="-75" baseline="0">
                <a:ln w="3175">
                  <a:noFill/>
                </a:ln>
                <a:gradFill>
                  <a:gsLst>
                    <a:gs pos="100000">
                      <a:schemeClr val="bg1"/>
                    </a:gs>
                    <a:gs pos="0">
                      <a:schemeClr val="bg1"/>
                    </a:gs>
                  </a:gsLst>
                  <a:lin ang="5400000" scaled="0"/>
                </a:gradFill>
                <a:effectLst/>
                <a:latin typeface="+mj-lt"/>
                <a:ea typeface="+mn-ea"/>
                <a:cs typeface="Segoe UI" pitchFamily="34" charset="0"/>
              </a:defRPr>
            </a:lvl1pPr>
          </a:lstStyle>
          <a:p>
            <a:endParaRPr lang="en-US">
              <a:gradFill>
                <a:gsLst>
                  <a:gs pos="100000">
                    <a:schemeClr val="tx1"/>
                  </a:gs>
                  <a:gs pos="0">
                    <a:schemeClr val="tx1"/>
                  </a:gs>
                </a:gsLst>
                <a:lin ang="5400000" scaled="0"/>
              </a:gradFill>
            </a:endParaRPr>
          </a:p>
        </p:txBody>
      </p:sp>
      <p:sp>
        <p:nvSpPr>
          <p:cNvPr id="10" name="Text Placeholder 4"/>
          <p:cNvSpPr>
            <a:spLocks noGrp="1"/>
          </p:cNvSpPr>
          <p:nvPr>
            <p:ph type="body" sz="quarter" idx="13"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5" name="Text Placeholder 4"/>
          <p:cNvSpPr>
            <a:spLocks noGrp="1"/>
          </p:cNvSpPr>
          <p:nvPr>
            <p:ph type="body" sz="quarter" idx="14" hasCustomPrompt="1"/>
          </p:nvPr>
        </p:nvSpPr>
        <p:spPr>
          <a:xfrm>
            <a:off x="274638" y="1211263"/>
            <a:ext cx="6400800" cy="2309623"/>
          </a:xfrm>
        </p:spPr>
        <p:txBody>
          <a:bodyPr/>
          <a:lstStyle>
            <a:lvl1pPr marL="0" indent="0">
              <a:buNone/>
              <a:defRPr sz="5400"/>
            </a:lvl1pPr>
          </a:lstStyle>
          <a:p>
            <a:pPr lvl="0"/>
            <a:r>
              <a:rPr lang="en-US" dirty="0"/>
              <a:t>Demo title</a:t>
            </a:r>
          </a:p>
        </p:txBody>
      </p:sp>
    </p:spTree>
    <p:extLst>
      <p:ext uri="{BB962C8B-B14F-4D97-AF65-F5344CB8AC3E}">
        <p14:creationId xmlns:p14="http://schemas.microsoft.com/office/powerpoint/2010/main" val="295816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t="7253" r="13759" b="7253"/>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6" name="Rectangle 5"/>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hasCustomPrompt="1"/>
          </p:nvPr>
        </p:nvSpPr>
        <p:spPr>
          <a:xfrm>
            <a:off x="274638" y="2125663"/>
            <a:ext cx="5486400" cy="2743200"/>
          </a:xfrm>
        </p:spPr>
        <p:txBody>
          <a:bodyPr/>
          <a:lstStyle>
            <a:lvl1pPr marL="0" indent="0">
              <a:buNone/>
              <a:defRPr sz="5400">
                <a:gradFill>
                  <a:gsLst>
                    <a:gs pos="1250">
                      <a:schemeClr val="bg2">
                        <a:lumMod val="50000"/>
                      </a:schemeClr>
                    </a:gs>
                    <a:gs pos="100000">
                      <a:schemeClr val="bg2">
                        <a:lumMod val="50000"/>
                      </a:schemeClr>
                    </a:gs>
                  </a:gsLst>
                  <a:lin ang="5400000" scaled="0"/>
                </a:gradFill>
              </a:defRPr>
            </a:lvl1pPr>
          </a:lstStyle>
          <a:p>
            <a:pPr lvl="0"/>
            <a:r>
              <a:rPr lang="en-US" dirty="0"/>
              <a:t>Video</a:t>
            </a:r>
          </a:p>
        </p:txBody>
      </p:sp>
    </p:spTree>
    <p:extLst>
      <p:ext uri="{BB962C8B-B14F-4D97-AF65-F5344CB8AC3E}">
        <p14:creationId xmlns:p14="http://schemas.microsoft.com/office/powerpoint/2010/main" val="377918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0696289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3266122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8113112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8931958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9962479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4" name="Rectangle 3"/>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8" name="Picture 7"/>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524975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74638" y="1214439"/>
            <a:ext cx="8777288" cy="17173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9068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1525574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2897538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69724313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687691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46353486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092291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98800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762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8020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8645" t="6399"/>
          <a:stretch>
            <a:fillRect/>
          </a:stretch>
        </p:blipFill>
        <p:spPr>
          <a:xfrm rot="3585093" flipH="1">
            <a:off x="5578671" y="2862170"/>
            <a:ext cx="3394223" cy="6727334"/>
          </a:xfrm>
          <a:custGeom>
            <a:avLst/>
            <a:gdLst>
              <a:gd name="connsiteX0" fmla="*/ 3394223 w 3394223"/>
              <a:gd name="connsiteY0" fmla="*/ 0 h 6727334"/>
              <a:gd name="connsiteX1" fmla="*/ 0 w 3394223"/>
              <a:gd name="connsiteY1" fmla="*/ 1979329 h 6727334"/>
              <a:gd name="connsiteX2" fmla="*/ 2768783 w 3394223"/>
              <a:gd name="connsiteY2" fmla="*/ 6727334 h 6727334"/>
              <a:gd name="connsiteX3" fmla="*/ 3394223 w 3394223"/>
              <a:gd name="connsiteY3" fmla="*/ 6727334 h 6727334"/>
            </a:gdLst>
            <a:ahLst/>
            <a:cxnLst>
              <a:cxn ang="0">
                <a:pos x="connsiteX0" y="connsiteY0"/>
              </a:cxn>
              <a:cxn ang="0">
                <a:pos x="connsiteX1" y="connsiteY1"/>
              </a:cxn>
              <a:cxn ang="0">
                <a:pos x="connsiteX2" y="connsiteY2"/>
              </a:cxn>
              <a:cxn ang="0">
                <a:pos x="connsiteX3" y="connsiteY3"/>
              </a:cxn>
            </a:cxnLst>
            <a:rect l="l" t="t" r="r" b="b"/>
            <a:pathLst>
              <a:path w="3394223" h="6727334">
                <a:moveTo>
                  <a:pt x="3394223" y="0"/>
                </a:moveTo>
                <a:lnTo>
                  <a:pt x="0" y="1979329"/>
                </a:lnTo>
                <a:lnTo>
                  <a:pt x="2768783" y="6727334"/>
                </a:lnTo>
                <a:lnTo>
                  <a:pt x="3394223" y="6727334"/>
                </a:lnTo>
                <a:close/>
              </a:path>
            </a:pathLst>
          </a:custGeom>
        </p:spPr>
      </p:pic>
      <p:sp>
        <p:nvSpPr>
          <p:cNvPr id="4" name="Rectangle 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2" name="Freeform 11"/>
          <p:cNvSpPr/>
          <p:nvPr userDrawn="1"/>
        </p:nvSpPr>
        <p:spPr bwMode="black">
          <a:xfrm rot="20468000">
            <a:off x="1481065" y="-18429"/>
            <a:ext cx="58994" cy="330952"/>
          </a:xfrm>
          <a:custGeom>
            <a:avLst/>
            <a:gdLst>
              <a:gd name="connsiteX0" fmla="*/ 0 w 58994"/>
              <a:gd name="connsiteY0" fmla="*/ 0 h 330952"/>
              <a:gd name="connsiteX1" fmla="*/ 58994 w 58994"/>
              <a:gd name="connsiteY1" fmla="*/ 20160 h 330952"/>
              <a:gd name="connsiteX2" fmla="*/ 58994 w 58994"/>
              <a:gd name="connsiteY2" fmla="*/ 330952 h 330952"/>
              <a:gd name="connsiteX3" fmla="*/ 0 w 58994"/>
              <a:gd name="connsiteY3" fmla="*/ 310792 h 330952"/>
            </a:gdLst>
            <a:ahLst/>
            <a:cxnLst>
              <a:cxn ang="0">
                <a:pos x="connsiteX0" y="connsiteY0"/>
              </a:cxn>
              <a:cxn ang="0">
                <a:pos x="connsiteX1" y="connsiteY1"/>
              </a:cxn>
              <a:cxn ang="0">
                <a:pos x="connsiteX2" y="connsiteY2"/>
              </a:cxn>
              <a:cxn ang="0">
                <a:pos x="connsiteX3" y="connsiteY3"/>
              </a:cxn>
            </a:cxnLst>
            <a:rect l="l" t="t" r="r" b="b"/>
            <a:pathLst>
              <a:path w="58994" h="330952">
                <a:moveTo>
                  <a:pt x="0" y="0"/>
                </a:moveTo>
                <a:lnTo>
                  <a:pt x="58994" y="20160"/>
                </a:lnTo>
                <a:lnTo>
                  <a:pt x="58994" y="330952"/>
                </a:lnTo>
                <a:lnTo>
                  <a:pt x="0" y="310792"/>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18" name="Freeform 17"/>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8" name="Picture 7"/>
          <p:cNvPicPr>
            <a:picLocks noChangeAspect="1"/>
          </p:cNvPicPr>
          <p:nvPr userDrawn="1"/>
        </p:nvPicPr>
        <p:blipFill>
          <a:blip r:embed="rId5"/>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461778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123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bg2">
                        <a:lumMod val="75000"/>
                      </a:schemeClr>
                    </a:gs>
                    <a:gs pos="100000">
                      <a:schemeClr val="bg2">
                        <a:lumMod val="75000"/>
                      </a:schemeClr>
                    </a:gs>
                  </a:gsLst>
                  <a:lin ang="5400000" scaled="0"/>
                </a:gradFill>
              </a:rPr>
              <a:t>Microsoft Confidential</a:t>
            </a:r>
          </a:p>
        </p:txBody>
      </p:sp>
    </p:spTree>
    <p:extLst>
      <p:ext uri="{BB962C8B-B14F-4D97-AF65-F5344CB8AC3E}">
        <p14:creationId xmlns:p14="http://schemas.microsoft.com/office/powerpoint/2010/main" val="87486333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49010199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2407" b="31351"/>
          <a:stretch/>
        </p:blipFill>
        <p:spPr>
          <a:xfrm>
            <a:off x="0" y="0"/>
            <a:ext cx="9326563" cy="6994526"/>
          </a:xfrm>
          <a:prstGeom prst="rect">
            <a:avLst/>
          </a:prstGeom>
          <a:noFill/>
          <a:ln>
            <a:noFill/>
          </a:ln>
        </p:spPr>
      </p:pic>
      <p:pic>
        <p:nvPicPr>
          <p:cNvPr id="15" name="Picture 14"/>
          <p:cNvPicPr>
            <a:picLocks noChangeAspect="1"/>
          </p:cNvPicPr>
          <p:nvPr userDrawn="1"/>
        </p:nvPicPr>
        <p:blipFill>
          <a:blip r:embed="rId3"/>
          <a:stretch>
            <a:fillRect/>
          </a:stretch>
        </p:blipFill>
        <p:spPr>
          <a:xfrm>
            <a:off x="371444" y="2488813"/>
            <a:ext cx="4184645" cy="55125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749120" y="6163074"/>
            <a:ext cx="1232401" cy="352027"/>
          </a:xfrm>
          <a:prstGeom prst="rect">
            <a:avLst/>
          </a:prstGeom>
        </p:spPr>
      </p:pic>
    </p:spTree>
    <p:extLst>
      <p:ext uri="{BB962C8B-B14F-4D97-AF65-F5344CB8AC3E}">
        <p14:creationId xmlns:p14="http://schemas.microsoft.com/office/powerpoint/2010/main" val="4200666210"/>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
        <p:nvSpPr>
          <p:cNvPr id="16" name="Freeform 5"/>
          <p:cNvSpPr>
            <a:spLocks noEditPoints="1"/>
          </p:cNvSpPr>
          <p:nvPr userDrawn="1"/>
        </p:nvSpPr>
        <p:spPr bwMode="auto">
          <a:xfrm>
            <a:off x="3634670" y="2622117"/>
            <a:ext cx="4969147" cy="650876"/>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68574" tIns="34287" rIns="68574" bIns="34287" numCol="1" anchor="t" anchorCtr="0" compatLnSpc="1">
            <a:prstTxWarp prst="textNoShape">
              <a:avLst/>
            </a:prstTxWarp>
          </a:bodyPr>
          <a:lstStyle/>
          <a:p>
            <a:endParaRPr lang="en-US" sz="1350">
              <a:solidFill>
                <a:srgbClr val="525051"/>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t="15586"/>
          <a:stretch>
            <a:fillRect/>
          </a:stretch>
        </p:blipFill>
        <p:spPr>
          <a:xfrm>
            <a:off x="-357924" y="0"/>
            <a:ext cx="4929535" cy="8093442"/>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22881570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5" name="Freeform 14"/>
          <p:cNvSpPr/>
          <p:nvPr userDrawn="1"/>
        </p:nvSpPr>
        <p:spPr bwMode="auto">
          <a:xfrm rot="17875525">
            <a:off x="4134538" y="-191415"/>
            <a:ext cx="36576" cy="933413"/>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b="1344"/>
          <a:stretch>
            <a:fillRect/>
          </a:stretch>
        </p:blipFill>
        <p:spPr>
          <a:xfrm rot="20396706" flipH="1" flipV="1">
            <a:off x="1560893" y="-1125216"/>
            <a:ext cx="3984840"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4028253" y="4077205"/>
            <a:ext cx="4850350" cy="5495917"/>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22" name="Rectangle 21"/>
          <p:cNvSpPr/>
          <p:nvPr userDrawn="1"/>
        </p:nvSpPr>
        <p:spPr bwMode="auto">
          <a:xfrm>
            <a:off x="205961" y="2124081"/>
            <a:ext cx="5485933"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a:gradFill>
                <a:gsLst>
                  <a:gs pos="5833">
                    <a:srgbClr val="525051"/>
                  </a:gs>
                  <a:gs pos="100000">
                    <a:srgbClr val="525051"/>
                  </a:gs>
                </a:gsLst>
                <a:lin ang="5400000" scaled="0"/>
              </a:gradFill>
            </a:endParaRPr>
          </a:p>
        </p:txBody>
      </p:sp>
      <p:sp>
        <p:nvSpPr>
          <p:cNvPr id="23" name="Text Placeholder 4"/>
          <p:cNvSpPr>
            <a:spLocks noGrp="1"/>
          </p:cNvSpPr>
          <p:nvPr userDrawn="1">
            <p:ph type="body" sz="quarter" idx="12" hasCustomPrompt="1"/>
          </p:nvPr>
        </p:nvSpPr>
        <p:spPr bwMode="white">
          <a:xfrm>
            <a:off x="205961" y="3954457"/>
            <a:ext cx="5485933" cy="1830388"/>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05961" y="2125677"/>
            <a:ext cx="5485933" cy="1828800"/>
          </a:xfrm>
          <a:noFill/>
        </p:spPr>
        <p:txBody>
          <a:bodyPr lIns="146304" tIns="91440" rIns="146304" bIns="91440" anchor="t" anchorCtr="0"/>
          <a:lstStyle>
            <a:lvl1pPr>
              <a:defRPr sz="4049" spc="-56"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05961" y="294095"/>
            <a:ext cx="1375636" cy="1834337"/>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Tree>
    <p:extLst>
      <p:ext uri="{BB962C8B-B14F-4D97-AF65-F5344CB8AC3E}">
        <p14:creationId xmlns:p14="http://schemas.microsoft.com/office/powerpoint/2010/main" val="3288969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Walkin">
    <p:bg bwMode="ltGray">
      <p:bgPr>
        <a:solidFill>
          <a:schemeClr val="bg1"/>
        </a:solidFill>
        <a:effectLst/>
      </p:bgPr>
    </p:bg>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886603" y="479495"/>
            <a:ext cx="1097090" cy="313376"/>
          </a:xfrm>
          <a:prstGeom prst="rect">
            <a:avLst/>
          </a:prstGeom>
        </p:spPr>
      </p:pic>
      <p:pic>
        <p:nvPicPr>
          <p:cNvPr id="12" name="Picture 11"/>
          <p:cNvPicPr>
            <a:picLocks noChangeAspect="1"/>
          </p:cNvPicPr>
          <p:nvPr userDrawn="1"/>
        </p:nvPicPr>
        <p:blipFill>
          <a:blip r:embed="rId4"/>
          <a:stretch>
            <a:fillRect/>
          </a:stretch>
        </p:blipFill>
        <p:spPr>
          <a:xfrm>
            <a:off x="385591" y="2387257"/>
            <a:ext cx="3565733" cy="469720"/>
          </a:xfrm>
          <a:prstGeom prst="rect">
            <a:avLst/>
          </a:prstGeom>
        </p:spPr>
      </p:pic>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l="46433" t="50908"/>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Tree>
    <p:extLst>
      <p:ext uri="{BB962C8B-B14F-4D97-AF65-F5344CB8AC3E}">
        <p14:creationId xmlns:p14="http://schemas.microsoft.com/office/powerpoint/2010/main" val="2004409517"/>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46433" t="50908"/>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6" name="Rectangle 5"/>
          <p:cNvSpPr/>
          <p:nvPr userDrawn="1"/>
        </p:nvSpPr>
        <p:spPr bwMode="auto">
          <a:xfrm>
            <a:off x="205961" y="2125663"/>
            <a:ext cx="7543158" cy="3657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7" y="4238626"/>
            <a:ext cx="7541732" cy="1556525"/>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06010" y="2140319"/>
            <a:ext cx="7543110" cy="2098307"/>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749120" y="479426"/>
            <a:ext cx="1232401" cy="352027"/>
          </a:xfrm>
          <a:prstGeom prst="rect">
            <a:avLst/>
          </a:prstGeom>
        </p:spPr>
      </p:pic>
      <p:pic>
        <p:nvPicPr>
          <p:cNvPr id="11" name="Picture 10"/>
          <p:cNvPicPr>
            <a:picLocks noChangeAspect="1"/>
          </p:cNvPicPr>
          <p:nvPr userDrawn="1"/>
        </p:nvPicPr>
        <p:blipFill>
          <a:blip r:embed="rId5"/>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2373599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6880" r="6878"/>
          <a:stretch/>
        </p:blipFill>
        <p:spPr>
          <a:xfrm rot="16200000" flipH="1" flipV="1">
            <a:off x="1166020" y="-1166020"/>
            <a:ext cx="6994524" cy="9326563"/>
          </a:xfrm>
          <a:prstGeom prst="rect">
            <a:avLst/>
          </a:prstGeom>
        </p:spPr>
      </p:pic>
      <p:sp>
        <p:nvSpPr>
          <p:cNvPr id="6" name="Rectangle 5"/>
          <p:cNvSpPr/>
          <p:nvPr userDrawn="1"/>
        </p:nvSpPr>
        <p:spPr bwMode="auto">
          <a:xfrm>
            <a:off x="205961" y="2128431"/>
            <a:ext cx="6857417" cy="456923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8" y="4546765"/>
            <a:ext cx="6855990" cy="2150898"/>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06010" y="2140319"/>
            <a:ext cx="6857368" cy="2390775"/>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749120" y="479426"/>
            <a:ext cx="1232401" cy="352027"/>
          </a:xfrm>
          <a:prstGeom prst="rect">
            <a:avLst/>
          </a:prstGeom>
        </p:spPr>
      </p:pic>
      <p:pic>
        <p:nvPicPr>
          <p:cNvPr id="11" name="Picture 10"/>
          <p:cNvPicPr>
            <a:picLocks noChangeAspect="1"/>
          </p:cNvPicPr>
          <p:nvPr userDrawn="1"/>
        </p:nvPicPr>
        <p:blipFill>
          <a:blip r:embed="rId4"/>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3376269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3582710" y="2327495"/>
            <a:ext cx="5626174" cy="11335270"/>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411425" y="-1373184"/>
            <a:ext cx="3948402"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7" name="Rectangle 6"/>
          <p:cNvSpPr/>
          <p:nvPr userDrawn="1"/>
        </p:nvSpPr>
        <p:spPr bwMode="auto">
          <a:xfrm>
            <a:off x="205961" y="1211263"/>
            <a:ext cx="5485933"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a:gradFill>
                <a:gsLst>
                  <a:gs pos="5833">
                    <a:srgbClr val="FFFFFF">
                      <a:lumMod val="50000"/>
                    </a:srgbClr>
                  </a:gs>
                  <a:gs pos="100000">
                    <a:srgbClr val="FFFFFF">
                      <a:lumMod val="50000"/>
                    </a:srgbClr>
                  </a:gs>
                </a:gsLst>
                <a:lin ang="5400000" scaled="0"/>
              </a:gradFill>
            </a:endParaRPr>
          </a:p>
        </p:txBody>
      </p:sp>
      <p:sp>
        <p:nvSpPr>
          <p:cNvPr id="8" name="Title 1"/>
          <p:cNvSpPr>
            <a:spLocks noGrp="1"/>
          </p:cNvSpPr>
          <p:nvPr>
            <p:ph type="title" hasCustomPrompt="1"/>
          </p:nvPr>
        </p:nvSpPr>
        <p:spPr>
          <a:xfrm>
            <a:off x="205961" y="1211288"/>
            <a:ext cx="5485933" cy="2309599"/>
          </a:xfrm>
          <a:noFill/>
        </p:spPr>
        <p:txBody>
          <a:bodyPr tIns="91440" bIns="91440" anchor="t" anchorCtr="0"/>
          <a:lstStyle>
            <a:lvl1pPr>
              <a:defRPr sz="4049" spc="-56" baseline="0">
                <a:gradFill>
                  <a:gsLst>
                    <a:gs pos="100000">
                      <a:schemeClr val="tx1"/>
                    </a:gs>
                    <a:gs pos="0">
                      <a:schemeClr val="tx1"/>
                    </a:gs>
                  </a:gsLst>
                  <a:lin ang="5400000" scaled="0"/>
                </a:gradFill>
              </a:defRPr>
            </a:lvl1pPr>
          </a:lstStyle>
          <a:p>
            <a:r>
              <a:rPr lang="en-US" dirty="0"/>
              <a:t>Demo title</a:t>
            </a:r>
          </a:p>
        </p:txBody>
      </p:sp>
      <p:sp>
        <p:nvSpPr>
          <p:cNvPr id="9" name="Text Placeholder 4"/>
          <p:cNvSpPr>
            <a:spLocks noGrp="1"/>
          </p:cNvSpPr>
          <p:nvPr>
            <p:ph type="body" sz="quarter" idx="12" hasCustomPrompt="1"/>
          </p:nvPr>
        </p:nvSpPr>
        <p:spPr>
          <a:xfrm>
            <a:off x="205961" y="3520887"/>
            <a:ext cx="5485934" cy="1347977"/>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623368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l="11934" t="56389"/>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6" name="Freeform 15"/>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17" name="Freeform 16"/>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19" name="Picture 18"/>
          <p:cNvPicPr>
            <a:picLocks noChangeAspect="1"/>
          </p:cNvPicPr>
          <p:nvPr userDrawn="1"/>
        </p:nvPicPr>
        <p:blipFill>
          <a:blip r:embed="rId5"/>
          <a:stretch>
            <a:fillRect/>
          </a:stretch>
        </p:blipFill>
        <p:spPr>
          <a:xfrm>
            <a:off x="274638" y="294094"/>
            <a:ext cx="1834337" cy="1834337"/>
          </a:xfrm>
          <a:prstGeom prst="rect">
            <a:avLst/>
          </a:prstGeom>
        </p:spPr>
      </p:pic>
      <p:sp>
        <p:nvSpPr>
          <p:cNvPr id="20" name="Rectangle 19"/>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21"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2"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75475" y="877956"/>
            <a:ext cx="1053010" cy="1053010"/>
          </a:xfrm>
          <a:prstGeom prst="rect">
            <a:avLst/>
          </a:prstGeom>
        </p:spPr>
      </p:pic>
    </p:spTree>
    <p:extLst>
      <p:ext uri="{BB962C8B-B14F-4D97-AF65-F5344CB8AC3E}">
        <p14:creationId xmlns:p14="http://schemas.microsoft.com/office/powerpoint/2010/main" val="3299720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t="11922" r="9441" b="11244"/>
          <a:stretch>
            <a:fillRect/>
          </a:stretch>
        </p:blipFill>
        <p:spPr>
          <a:xfrm rot="10800000" flipH="1" flipV="1">
            <a:off x="5234733" y="-1"/>
            <a:ext cx="4091829" cy="6994526"/>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5" name="Rectangle 4"/>
          <p:cNvSpPr/>
          <p:nvPr userDrawn="1"/>
        </p:nvSpPr>
        <p:spPr bwMode="auto">
          <a:xfrm>
            <a:off x="205961" y="1209973"/>
            <a:ext cx="5485933" cy="275169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05962" y="1209973"/>
            <a:ext cx="5485933" cy="2751698"/>
          </a:xfrm>
          <a:noFill/>
        </p:spPr>
        <p:txBody>
          <a:bodyPr tIns="91440" bIns="91440" anchor="t" anchorCtr="0"/>
          <a:lstStyle>
            <a:lvl1pPr>
              <a:defRPr sz="5399" spc="-75"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76639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783849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766238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1860569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2"/>
                    </a:gs>
                    <a:gs pos="99000">
                      <a:schemeClr val="tx2"/>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188805819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1"/>
                    </a:gs>
                    <a:gs pos="99000">
                      <a:schemeClr val="tx1"/>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216252118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05961" y="1214439"/>
            <a:ext cx="8914642" cy="17173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49252182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5961" y="1212850"/>
            <a:ext cx="8914642" cy="1717393"/>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10412085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76657067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49"/>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37572023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31207"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3" name="Rectangle 2"/>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2" name="Title 1"/>
          <p:cNvSpPr>
            <a:spLocks noGrp="1"/>
          </p:cNvSpPr>
          <p:nvPr>
            <p:ph type="title" hasCustomPrompt="1"/>
          </p:nvPr>
        </p:nvSpPr>
        <p:spPr>
          <a:xfrm>
            <a:off x="274638" y="1211287"/>
            <a:ext cx="6400800" cy="2309599"/>
          </a:xfrm>
          <a:noFill/>
        </p:spPr>
        <p:txBody>
          <a:bodyPr tIns="91440" bIns="91440" anchor="t" anchorCtr="0"/>
          <a:lstStyle>
            <a:lvl1pPr>
              <a:defRPr sz="5399" spc="-75" baseline="0">
                <a:gradFill>
                  <a:gsLst>
                    <a:gs pos="100000">
                      <a:schemeClr val="bg1"/>
                    </a:gs>
                    <a:gs pos="0">
                      <a:schemeClr val="bg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bg1"/>
                    </a:gs>
                    <a:gs pos="0">
                      <a:schemeClr val="bg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915818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78935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370027692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3269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67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538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0347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5961" y="1216153"/>
            <a:ext cx="8914641" cy="1644681"/>
          </a:xfrm>
        </p:spPr>
        <p:txBody>
          <a:bodyPr/>
          <a:lstStyle>
            <a:lvl1pPr marL="0" indent="0">
              <a:buNone/>
              <a:defRPr sz="247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53865615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5961" y="1212850"/>
            <a:ext cx="8914642" cy="1878976"/>
          </a:xfrm>
          <a:prstGeom prst="rect">
            <a:avLst/>
          </a:prstGeom>
        </p:spPr>
        <p:txBody>
          <a:bodyPr/>
          <a:lstStyle>
            <a:lvl1pPr marL="217856" indent="-217856">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0688822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o slide">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t="7253" r="13759" b="7253"/>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4" name="Rectangle 3"/>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5" y="2125663"/>
            <a:ext cx="5486403" cy="2743200"/>
          </a:xfrm>
          <a:solidFill>
            <a:schemeClr val="tx2"/>
          </a:solidFill>
        </p:spPr>
        <p:txBody>
          <a:bodyPr tIns="91440" bIns="91440" anchor="t" anchorCtr="0"/>
          <a:lstStyle>
            <a:lvl1pPr>
              <a:defRPr sz="5399" spc="-75" baseline="0">
                <a:gradFill>
                  <a:gsLst>
                    <a:gs pos="5833">
                      <a:schemeClr val="tx1">
                        <a:lumMod val="50000"/>
                      </a:schemeClr>
                    </a:gs>
                    <a:gs pos="100000">
                      <a:schemeClr val="tx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88169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6586538" y="6483350"/>
            <a:ext cx="2098675"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368F0CB9-5443-48E8-ADD3-3F8A68C2523D}" type="slidenum">
              <a:rPr lang="en-US" smtClean="0"/>
              <a:t>‹#›</a:t>
            </a:fld>
            <a:endParaRPr lang="en-US"/>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3" r:id="rId1"/>
    <p:sldLayoutId id="2147484245" r:id="rId2"/>
    <p:sldLayoutId id="2147484184" r:id="rId3"/>
    <p:sldLayoutId id="2147484243" r:id="rId4"/>
    <p:sldLayoutId id="2147484246" r:id="rId5"/>
    <p:sldLayoutId id="2147484280" r:id="rId6"/>
    <p:sldLayoutId id="2147484105" r:id="rId7"/>
    <p:sldLayoutId id="2147484248" r:id="rId8"/>
    <p:sldLayoutId id="2147484130" r:id="rId9"/>
    <p:sldLayoutId id="2147484101" r:id="rId10"/>
    <p:sldLayoutId id="2147484102" r:id="rId11"/>
    <p:sldLayoutId id="2147484087" r:id="rId12"/>
    <p:sldLayoutId id="2147484098" r:id="rId13"/>
    <p:sldLayoutId id="2147484086" r:id="rId14"/>
    <p:sldLayoutId id="2147484107" r:id="rId15"/>
    <p:sldLayoutId id="2147484099" r:id="rId16"/>
    <p:sldLayoutId id="2147484100" r:id="rId17"/>
    <p:sldLayoutId id="2147484089" r:id="rId18"/>
    <p:sldLayoutId id="2147484106" r:id="rId19"/>
    <p:sldLayoutId id="2147484092" r:id="rId20"/>
    <p:sldLayoutId id="2147484093" r:id="rId21"/>
    <p:sldLayoutId id="2147484127" r:id="rId22"/>
    <p:sldLayoutId id="2147484128" r:id="rId23"/>
    <p:sldLayoutId id="2147484129" r:id="rId24"/>
    <p:sldLayoutId id="2147484094" r:id="rId25"/>
    <p:sldLayoutId id="2147484096" r:id="rId26"/>
    <p:sldLayoutId id="2147484281" r:id="rId27"/>
  </p:sldLayoutIdLst>
  <p:transition>
    <p:fade/>
  </p:transition>
  <p:hf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3" pos="1906" userDrawn="1">
          <p15:clr>
            <a:srgbClr val="A4A3A4"/>
          </p15:clr>
        </p15:guide>
        <p15:guide id="14" pos="2477" userDrawn="1">
          <p15:clr>
            <a:srgbClr val="A4A3A4"/>
          </p15:clr>
        </p15:guide>
        <p15:guide id="15" pos="3053" userDrawn="1">
          <p15:clr>
            <a:srgbClr val="A4A3A4"/>
          </p15:clr>
        </p15:guide>
        <p15:guide id="17" pos="3629" userDrawn="1">
          <p15:clr>
            <a:srgbClr val="A4A3A4"/>
          </p15:clr>
        </p15:guide>
        <p15:guide id="18" pos="4205" userDrawn="1">
          <p15:clr>
            <a:srgbClr val="A4A3A4"/>
          </p15:clr>
        </p15:guide>
        <p15:guide id="19" pos="4781" userDrawn="1">
          <p15:clr>
            <a:srgbClr val="A4A3A4"/>
          </p15:clr>
        </p15:guide>
        <p15:guide id="21" pos="5357" userDrawn="1">
          <p15:clr>
            <a:srgbClr val="A4A3A4"/>
          </p15:clr>
        </p15:guide>
        <p15:guide id="22" pos="570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056156"/>
      </p:ext>
    </p:extLst>
  </p:cSld>
  <p:clrMap bg1="dk1" tx1="lt1" bg2="dk2" tx2="lt2" accent1="accent1" accent2="accent2" accent3="accent3" accent4="accent4" accent5="accent5" accent6="accent6" hlink="hlink" folHlink="folHlink"/>
  <p:sldLayoutIdLst>
    <p:sldLayoutId id="2147484216" r:id="rId1"/>
    <p:sldLayoutId id="2147484250" r:id="rId2"/>
    <p:sldLayoutId id="2147484219" r:id="rId3"/>
    <p:sldLayoutId id="2147484252" r:id="rId4"/>
    <p:sldLayoutId id="2147484251" r:id="rId5"/>
    <p:sldLayoutId id="2147484221" r:id="rId6"/>
    <p:sldLayoutId id="2147484223"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Lst>
  <p:transition>
    <p:fade/>
  </p:transition>
  <p:hf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51" userDrawn="1">
          <p15:clr>
            <a:srgbClr val="A4A3A4"/>
          </p15:clr>
        </p15:guide>
        <p15:guide id="11" pos="1327" userDrawn="1">
          <p15:clr>
            <a:srgbClr val="A4A3A4"/>
          </p15:clr>
        </p15:guide>
        <p15:guide id="12" pos="1903" userDrawn="1">
          <p15:clr>
            <a:srgbClr val="A4A3A4"/>
          </p15:clr>
        </p15:guide>
        <p15:guide id="13" pos="2479" userDrawn="1">
          <p15:clr>
            <a:srgbClr val="A4A3A4"/>
          </p15:clr>
        </p15:guide>
        <p15:guide id="14" pos="3055" userDrawn="1">
          <p15:clr>
            <a:srgbClr val="A4A3A4"/>
          </p15:clr>
        </p15:guide>
        <p15:guide id="15" pos="3631" userDrawn="1">
          <p15:clr>
            <a:srgbClr val="A4A3A4"/>
          </p15:clr>
        </p15:guide>
        <p15:guide id="16" pos="4207" userDrawn="1">
          <p15:clr>
            <a:srgbClr val="A4A3A4"/>
          </p15:clr>
        </p15:guide>
        <p15:guide id="17" pos="4788" userDrawn="1">
          <p15:clr>
            <a:srgbClr val="A4A3A4"/>
          </p15:clr>
        </p15:guide>
        <p15:guide id="18" pos="5359" userDrawn="1">
          <p15:clr>
            <a:srgbClr val="A4A3A4"/>
          </p15:clr>
        </p15:guide>
        <p15:guide id="19" pos="570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22" y="296898"/>
            <a:ext cx="8916415"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05963" y="1212851"/>
            <a:ext cx="8914640" cy="1717393"/>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832162"/>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 id="2147484276" r:id="rId23"/>
    <p:sldLayoutId id="2147484277" r:id="rId24"/>
    <p:sldLayoutId id="2147484278" r:id="rId25"/>
    <p:sldLayoutId id="2147484279" r:id="rId26"/>
  </p:sldLayoutIdLst>
  <p:transition>
    <p:fade/>
  </p:transition>
  <p:hf hdr="0" ftr="0" dt="0"/>
  <p:txStyles>
    <p:titleStyle>
      <a:lvl1pPr algn="l" defTabSz="699463" rtl="0" eaLnBrk="1" latinLnBrk="0" hangingPunct="1">
        <a:lnSpc>
          <a:spcPct val="90000"/>
        </a:lnSpc>
        <a:spcBef>
          <a:spcPct val="0"/>
        </a:spcBef>
        <a:buNone/>
        <a:defRPr lang="en-US" sz="4049"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0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emf"/></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75438" y="2125677"/>
            <a:ext cx="2237068" cy="4571986"/>
          </a:xfrm>
          <a:prstGeom prst="rect">
            <a:avLst/>
          </a:prstGeom>
          <a:solidFill>
            <a:srgbClr val="00188F"/>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 name="Text Placeholder 1"/>
          <p:cNvSpPr>
            <a:spLocks noGrp="1"/>
          </p:cNvSpPr>
          <p:nvPr>
            <p:ph type="body" sz="quarter" idx="12"/>
          </p:nvPr>
        </p:nvSpPr>
        <p:spPr>
          <a:xfrm>
            <a:off x="274638" y="4763475"/>
            <a:ext cx="6400800" cy="1830388"/>
          </a:xfrm>
        </p:spPr>
        <p:txBody>
          <a:bodyPr/>
          <a:lstStyle/>
          <a:p>
            <a:r>
              <a:rPr lang="en-US" altLang="zh-CN" sz="2400" b="1" dirty="0">
                <a:latin typeface="+mn-lt"/>
              </a:rPr>
              <a:t>Bojie Li</a:t>
            </a:r>
            <a:r>
              <a:rPr lang="en-US" altLang="zh-CN" sz="2400" b="1" baseline="30000" dirty="0"/>
              <a:t>1,2</a:t>
            </a:r>
            <a:r>
              <a:rPr lang="en-US" altLang="zh-CN" sz="2400" b="1" dirty="0"/>
              <a:t>, Kun Tan</a:t>
            </a:r>
            <a:r>
              <a:rPr lang="en-US" altLang="zh-CN" sz="2400" b="1" baseline="30000" dirty="0"/>
              <a:t>1</a:t>
            </a:r>
            <a:r>
              <a:rPr lang="en-US" altLang="zh-CN" sz="2400" b="1" dirty="0"/>
              <a:t>, </a:t>
            </a:r>
            <a:r>
              <a:rPr lang="en-US" altLang="zh-CN" sz="2400" b="1" dirty="0" err="1"/>
              <a:t>Layong</a:t>
            </a:r>
            <a:r>
              <a:rPr lang="en-US" altLang="zh-CN" sz="2400" b="1" dirty="0"/>
              <a:t> (Larry) Luo</a:t>
            </a:r>
            <a:r>
              <a:rPr lang="en-US" altLang="zh-CN" sz="2400" b="1" baseline="30000" dirty="0"/>
              <a:t>1</a:t>
            </a:r>
            <a:r>
              <a:rPr lang="en-US" altLang="zh-CN" sz="2400" b="1" dirty="0"/>
              <a:t>, Yanqing Peng</a:t>
            </a:r>
            <a:r>
              <a:rPr lang="en-US" altLang="zh-CN" sz="2400" b="1" baseline="30000" dirty="0"/>
              <a:t>1,3</a:t>
            </a:r>
            <a:r>
              <a:rPr lang="en-US" altLang="zh-CN" sz="2400" b="1" dirty="0"/>
              <a:t>, Renqian Luo</a:t>
            </a:r>
            <a:r>
              <a:rPr lang="en-US" altLang="zh-CN" sz="2400" b="1" baseline="30000" dirty="0"/>
              <a:t>1,2</a:t>
            </a:r>
            <a:r>
              <a:rPr lang="en-US" altLang="zh-CN" sz="2400" b="1" dirty="0"/>
              <a:t>, Ningyi Xu</a:t>
            </a:r>
            <a:r>
              <a:rPr lang="en-US" altLang="zh-CN" sz="2400" b="1" baseline="30000" dirty="0"/>
              <a:t>1</a:t>
            </a:r>
            <a:r>
              <a:rPr lang="en-US" altLang="zh-CN" sz="2400" b="1" dirty="0"/>
              <a:t>, Yongqiang Xiong</a:t>
            </a:r>
            <a:r>
              <a:rPr lang="en-US" altLang="zh-CN" sz="2400" b="1" baseline="30000" dirty="0"/>
              <a:t>1</a:t>
            </a:r>
            <a:r>
              <a:rPr lang="en-US" altLang="zh-CN" sz="2400" b="1" dirty="0"/>
              <a:t>, Peng Cheng</a:t>
            </a:r>
            <a:r>
              <a:rPr lang="en-US" altLang="zh-CN" sz="2400" b="1" baseline="30000" dirty="0"/>
              <a:t>1</a:t>
            </a:r>
            <a:r>
              <a:rPr lang="en-US" altLang="zh-CN" sz="2400" b="1" dirty="0"/>
              <a:t>, </a:t>
            </a:r>
            <a:r>
              <a:rPr lang="en-US" altLang="zh-CN" sz="2400" b="1" dirty="0" err="1"/>
              <a:t>Enhong</a:t>
            </a:r>
            <a:r>
              <a:rPr lang="en-US" altLang="zh-CN" sz="2400" b="1" dirty="0"/>
              <a:t> Chen</a:t>
            </a:r>
            <a:r>
              <a:rPr lang="en-US" altLang="zh-CN" sz="2400" b="1" baseline="30000" dirty="0"/>
              <a:t>2</a:t>
            </a:r>
          </a:p>
          <a:p>
            <a:endParaRPr lang="en-US" altLang="zh-CN" sz="2400" b="1" dirty="0"/>
          </a:p>
          <a:p>
            <a:r>
              <a:rPr lang="en-US" altLang="zh-CN" sz="2400" b="1" baseline="30000" dirty="0"/>
              <a:t>1</a:t>
            </a:r>
            <a:r>
              <a:rPr lang="en-US" altLang="zh-CN" sz="2400" b="1" dirty="0"/>
              <a:t>Microsoft Research, </a:t>
            </a:r>
            <a:r>
              <a:rPr lang="en-US" altLang="zh-CN" sz="2400" b="1" baseline="30000" dirty="0"/>
              <a:t>2</a:t>
            </a:r>
            <a:r>
              <a:rPr lang="en-US" altLang="zh-CN" sz="2400" b="1" dirty="0"/>
              <a:t>USTC, </a:t>
            </a:r>
            <a:r>
              <a:rPr lang="en-US" altLang="zh-CN" sz="2400" b="1" baseline="30000" dirty="0"/>
              <a:t>3</a:t>
            </a:r>
            <a:r>
              <a:rPr lang="en-US" altLang="zh-CN" sz="2400" b="1" dirty="0"/>
              <a:t>SJTU</a:t>
            </a:r>
          </a:p>
          <a:p>
            <a:endParaRPr lang="en-US" sz="2400" dirty="0"/>
          </a:p>
        </p:txBody>
      </p:sp>
      <p:sp>
        <p:nvSpPr>
          <p:cNvPr id="3" name="Title 2"/>
          <p:cNvSpPr>
            <a:spLocks noGrp="1"/>
          </p:cNvSpPr>
          <p:nvPr>
            <p:ph type="title"/>
          </p:nvPr>
        </p:nvSpPr>
        <p:spPr>
          <a:xfrm>
            <a:off x="274637" y="2125677"/>
            <a:ext cx="6265049" cy="2741598"/>
          </a:xfrm>
        </p:spPr>
        <p:txBody>
          <a:bodyPr/>
          <a:lstStyle/>
          <a:p>
            <a:r>
              <a:rPr lang="en-US" sz="4000" b="1" dirty="0" err="1"/>
              <a:t>ClickNP</a:t>
            </a:r>
            <a:r>
              <a:rPr lang="en-US" sz="4000" b="1" dirty="0"/>
              <a:t>: Highly Flexible and High Performance Network Processing with Reconfigurable Hardware</a:t>
            </a:r>
            <a:endParaRPr lang="en-US" sz="4000" dirty="0"/>
          </a:p>
        </p:txBody>
      </p:sp>
      <p:pic>
        <p:nvPicPr>
          <p:cNvPr id="4" name="Picture 3"/>
          <p:cNvPicPr>
            <a:picLocks noChangeAspect="1"/>
          </p:cNvPicPr>
          <p:nvPr/>
        </p:nvPicPr>
        <p:blipFill>
          <a:blip r:embed="rId3"/>
          <a:stretch>
            <a:fillRect/>
          </a:stretch>
        </p:blipFill>
        <p:spPr>
          <a:xfrm>
            <a:off x="6470407" y="2333277"/>
            <a:ext cx="2306347" cy="2326398"/>
          </a:xfrm>
          <a:prstGeom prst="rect">
            <a:avLst/>
          </a:prstGeom>
        </p:spPr>
      </p:pic>
    </p:spTree>
    <p:extLst>
      <p:ext uri="{BB962C8B-B14F-4D97-AF65-F5344CB8AC3E}">
        <p14:creationId xmlns:p14="http://schemas.microsoft.com/office/powerpoint/2010/main" val="3837184397"/>
      </p:ext>
    </p:extLst>
  </p:cSld>
  <p:clrMapOvr>
    <a:masterClrMapping/>
  </p:clrMapOvr>
  <mc:AlternateContent xmlns:mc="http://schemas.openxmlformats.org/markup-compatibility/2006" xmlns:p14="http://schemas.microsoft.com/office/powerpoint/2010/main">
    <mc:Choice Requires="p14">
      <p:transition spd="slow" p14:dur="3400" advTm="32140">
        <p14:reveal/>
      </p:transition>
    </mc:Choice>
    <mc:Fallback xmlns="">
      <p:transition spd="slow" advTm="3214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single-threaded core</a:t>
            </a:r>
          </a:p>
        </p:txBody>
      </p:sp>
      <p:sp>
        <p:nvSpPr>
          <p:cNvPr id="4" name="Rounded Rectangle 3"/>
          <p:cNvSpPr/>
          <p:nvPr/>
        </p:nvSpPr>
        <p:spPr bwMode="auto">
          <a:xfrm>
            <a:off x="2822916" y="1554603"/>
            <a:ext cx="3392186" cy="3382964"/>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cxnSp>
        <p:nvCxnSpPr>
          <p:cNvPr id="8" name="Straight Arrow Connector 7"/>
          <p:cNvCxnSpPr/>
          <p:nvPr/>
        </p:nvCxnSpPr>
        <p:spPr>
          <a:xfrm>
            <a:off x="1834791" y="283583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34791" y="333381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0933" y="2753620"/>
            <a:ext cx="2353850"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input channels</a:t>
            </a:r>
            <a:endParaRPr lang="en-US" sz="2400" dirty="0">
              <a:gradFill>
                <a:gsLst>
                  <a:gs pos="2917">
                    <a:schemeClr val="tx1"/>
                  </a:gs>
                  <a:gs pos="30000">
                    <a:schemeClr val="tx1"/>
                  </a:gs>
                </a:gsLst>
                <a:lin ang="5400000" scaled="0"/>
              </a:gradFill>
            </a:endParaRPr>
          </a:p>
        </p:txBody>
      </p:sp>
      <p:sp>
        <p:nvSpPr>
          <p:cNvPr id="11" name="Rectangle 10"/>
          <p:cNvSpPr/>
          <p:nvPr/>
        </p:nvSpPr>
        <p:spPr bwMode="auto">
          <a:xfrm>
            <a:off x="3197247" y="2602589"/>
            <a:ext cx="2732105" cy="98515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3437402" y="2534370"/>
            <a:ext cx="2444836"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Process handler</a:t>
            </a:r>
          </a:p>
        </p:txBody>
      </p:sp>
      <p:cxnSp>
        <p:nvCxnSpPr>
          <p:cNvPr id="14" name="Elbow Connector 13"/>
          <p:cNvCxnSpPr>
            <a:endCxn id="19" idx="2"/>
          </p:cNvCxnSpPr>
          <p:nvPr/>
        </p:nvCxnSpPr>
        <p:spPr>
          <a:xfrm rot="10800000">
            <a:off x="4561908" y="4640486"/>
            <a:ext cx="2200813" cy="1083992"/>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16030" y="5205111"/>
            <a:ext cx="36506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signal/c</a:t>
            </a:r>
            <a:r>
              <a:rPr lang="en-US" altLang="zh-CN" sz="2400" dirty="0">
                <a:gradFill>
                  <a:gsLst>
                    <a:gs pos="2917">
                      <a:schemeClr val="tx1"/>
                    </a:gs>
                    <a:gs pos="30000">
                      <a:schemeClr val="tx1"/>
                    </a:gs>
                  </a:gsLst>
                  <a:lin ang="5400000" scaled="0"/>
                </a:gradFill>
              </a:rPr>
              <a:t>on</a:t>
            </a:r>
            <a:r>
              <a:rPr lang="en-US" sz="2400" dirty="0">
                <a:gradFill>
                  <a:gsLst>
                    <a:gs pos="2917">
                      <a:schemeClr val="tx1"/>
                    </a:gs>
                    <a:gs pos="30000">
                      <a:schemeClr val="tx1"/>
                    </a:gs>
                  </a:gsLst>
                  <a:lin ang="5400000" scaled="0"/>
                </a:gradFill>
              </a:rPr>
              <a:t>trol from host</a:t>
            </a:r>
          </a:p>
        </p:txBody>
      </p:sp>
      <p:cxnSp>
        <p:nvCxnSpPr>
          <p:cNvPr id="16" name="Straight Arrow Connector 15"/>
          <p:cNvCxnSpPr/>
          <p:nvPr/>
        </p:nvCxnSpPr>
        <p:spPr>
          <a:xfrm>
            <a:off x="5926567" y="2787350"/>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926567" y="3289796"/>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2720" y="2731219"/>
            <a:ext cx="2563843"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output channels</a:t>
            </a:r>
            <a:endParaRPr lang="en-US" sz="2400" dirty="0">
              <a:gradFill>
                <a:gsLst>
                  <a:gs pos="2917">
                    <a:schemeClr val="tx1"/>
                  </a:gs>
                  <a:gs pos="30000">
                    <a:schemeClr val="tx1"/>
                  </a:gs>
                </a:gsLst>
                <a:lin ang="5400000" scaled="0"/>
              </a:gradFill>
            </a:endParaRPr>
          </a:p>
        </p:txBody>
      </p:sp>
      <p:sp>
        <p:nvSpPr>
          <p:cNvPr id="7" name="Rounded Rectangle 6"/>
          <p:cNvSpPr/>
          <p:nvPr/>
        </p:nvSpPr>
        <p:spPr bwMode="auto">
          <a:xfrm>
            <a:off x="3159147" y="1689031"/>
            <a:ext cx="2732105" cy="783471"/>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5" name="TextBox 4"/>
          <p:cNvSpPr txBox="1"/>
          <p:nvPr/>
        </p:nvSpPr>
        <p:spPr>
          <a:xfrm>
            <a:off x="3957755" y="1620900"/>
            <a:ext cx="1198708" cy="627864"/>
          </a:xfrm>
          <a:prstGeom prst="rect">
            <a:avLst/>
          </a:prstGeom>
          <a:noFill/>
        </p:spPr>
        <p:txBody>
          <a:bodyPr wrap="squar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states</a:t>
            </a:r>
          </a:p>
        </p:txBody>
      </p:sp>
      <p:sp>
        <p:nvSpPr>
          <p:cNvPr id="19" name="Rectangle 18"/>
          <p:cNvSpPr/>
          <p:nvPr/>
        </p:nvSpPr>
        <p:spPr bwMode="auto">
          <a:xfrm>
            <a:off x="3197247" y="3745202"/>
            <a:ext cx="2729320" cy="89528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0" name="TextBox 19"/>
          <p:cNvSpPr txBox="1"/>
          <p:nvPr/>
        </p:nvSpPr>
        <p:spPr>
          <a:xfrm>
            <a:off x="3420965" y="3682635"/>
            <a:ext cx="2546877" cy="627864"/>
          </a:xfrm>
          <a:prstGeom prst="rect">
            <a:avLst/>
          </a:prstGeom>
          <a:noFill/>
        </p:spPr>
        <p:txBody>
          <a:bodyPr wrap="squar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Signal handler</a:t>
            </a:r>
          </a:p>
        </p:txBody>
      </p:sp>
      <p:sp>
        <p:nvSpPr>
          <p:cNvPr id="22" name="TextBox 21"/>
          <p:cNvSpPr txBox="1"/>
          <p:nvPr/>
        </p:nvSpPr>
        <p:spPr>
          <a:xfrm>
            <a:off x="6567527" y="5588329"/>
            <a:ext cx="1742272"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(interrupt)</a:t>
            </a:r>
            <a:endParaRPr lang="zh-CN" altLang="en-US" sz="2400" dirty="0" err="1">
              <a:solidFill>
                <a:srgbClr val="C00000"/>
              </a:solidFill>
            </a:endParaRPr>
          </a:p>
        </p:txBody>
      </p:sp>
      <p:sp>
        <p:nvSpPr>
          <p:cNvPr id="23" name="TextBox 22"/>
          <p:cNvSpPr txBox="1"/>
          <p:nvPr/>
        </p:nvSpPr>
        <p:spPr>
          <a:xfrm>
            <a:off x="7456386" y="3093189"/>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4" name="TextBox 23"/>
          <p:cNvSpPr txBox="1"/>
          <p:nvPr/>
        </p:nvSpPr>
        <p:spPr>
          <a:xfrm>
            <a:off x="853010" y="3083050"/>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5" name="TextBox 24"/>
          <p:cNvSpPr txBox="1"/>
          <p:nvPr/>
        </p:nvSpPr>
        <p:spPr>
          <a:xfrm>
            <a:off x="3662630" y="1910022"/>
            <a:ext cx="1809598"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a:t>
            </a:r>
            <a:r>
              <a:rPr lang="en-US" altLang="zh-CN" sz="2400" dirty="0" err="1">
                <a:solidFill>
                  <a:srgbClr val="C00000"/>
                </a:solidFill>
              </a:rPr>
              <a:t>reg</a:t>
            </a:r>
            <a:r>
              <a:rPr lang="en-US" altLang="zh-CN" sz="2400" dirty="0">
                <a:solidFill>
                  <a:srgbClr val="C00000"/>
                </a:solidFill>
              </a:rPr>
              <a:t>/mem)</a:t>
            </a:r>
            <a:endParaRPr lang="zh-CN" altLang="en-US" sz="2400" dirty="0" err="1">
              <a:solidFill>
                <a:srgbClr val="C00000"/>
              </a:solidFill>
            </a:endParaRPr>
          </a:p>
        </p:txBody>
      </p:sp>
      <p:sp>
        <p:nvSpPr>
          <p:cNvPr id="26" name="TextBox 25"/>
          <p:cNvSpPr txBox="1"/>
          <p:nvPr/>
        </p:nvSpPr>
        <p:spPr>
          <a:xfrm>
            <a:off x="3460042" y="2928630"/>
            <a:ext cx="2192716"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(main thread)</a:t>
            </a:r>
            <a:endParaRPr lang="zh-CN" altLang="en-US" sz="2400" dirty="0" err="1">
              <a:solidFill>
                <a:srgbClr val="C00000"/>
              </a:solidFill>
            </a:endParaRPr>
          </a:p>
        </p:txBody>
      </p:sp>
      <p:sp>
        <p:nvSpPr>
          <p:cNvPr id="29" name="TextBox 28"/>
          <p:cNvSpPr txBox="1"/>
          <p:nvPr/>
        </p:nvSpPr>
        <p:spPr>
          <a:xfrm>
            <a:off x="4026566" y="4060815"/>
            <a:ext cx="98488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(ISR)</a:t>
            </a:r>
            <a:endParaRPr lang="zh-CN" altLang="en-US" sz="2400" dirty="0" err="1">
              <a:solidFill>
                <a:srgbClr val="C00000"/>
              </a:solidFill>
            </a:endParaRPr>
          </a:p>
        </p:txBody>
      </p:sp>
      <p:sp>
        <p:nvSpPr>
          <p:cNvPr id="3" name="Slide Number Placeholder 2"/>
          <p:cNvSpPr>
            <a:spLocks noGrp="1"/>
          </p:cNvSpPr>
          <p:nvPr>
            <p:ph type="sldNum" sz="quarter" idx="11"/>
          </p:nvPr>
        </p:nvSpPr>
        <p:spPr/>
        <p:txBody>
          <a:bodyPr/>
          <a:lstStyle/>
          <a:p>
            <a:fld id="{368F0CB9-5443-48E8-ADD3-3F8A68C2523D}" type="slidenum">
              <a:rPr lang="en-US" smtClean="0"/>
              <a:t>10</a:t>
            </a:fld>
            <a:endParaRPr lang="en-US"/>
          </a:p>
        </p:txBody>
      </p:sp>
    </p:spTree>
    <p:extLst>
      <p:ext uri="{BB962C8B-B14F-4D97-AF65-F5344CB8AC3E}">
        <p14:creationId xmlns:p14="http://schemas.microsoft.com/office/powerpoint/2010/main" val="926017473"/>
      </p:ext>
    </p:extLst>
  </p:cSld>
  <p:clrMapOvr>
    <a:masterClrMapping/>
  </p:clrMapOvr>
  <p:transition advTm="4378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Extension 1: CPU element</a:t>
            </a:r>
            <a:br>
              <a:rPr lang="en-US" altLang="zh-CN" dirty="0"/>
            </a:br>
            <a:endParaRPr lang="en-US" dirty="0"/>
          </a:p>
        </p:txBody>
      </p:sp>
      <p:sp>
        <p:nvSpPr>
          <p:cNvPr id="3" name="Text Placeholder 2"/>
          <p:cNvSpPr>
            <a:spLocks noGrp="1"/>
          </p:cNvSpPr>
          <p:nvPr>
            <p:ph type="body" sz="quarter" idx="10"/>
          </p:nvPr>
        </p:nvSpPr>
        <p:spPr>
          <a:xfrm>
            <a:off x="274637" y="1212851"/>
            <a:ext cx="9193454" cy="5558445"/>
          </a:xfrm>
        </p:spPr>
        <p:txBody>
          <a:bodyPr/>
          <a:lstStyle/>
          <a:p>
            <a:pPr lvl="1"/>
            <a:r>
              <a:rPr lang="en-US" altLang="zh-CN" sz="3600" dirty="0">
                <a:gradFill>
                  <a:gsLst>
                    <a:gs pos="1250">
                      <a:schemeClr val="tx2"/>
                    </a:gs>
                    <a:gs pos="99000">
                      <a:schemeClr val="tx2"/>
                    </a:gs>
                  </a:gsLst>
                  <a:lin ang="5400000" scaled="0"/>
                </a:gradFill>
                <a:latin typeface="+mj-lt"/>
              </a:rPr>
              <a:t>Write once, run on both FPGA and CPU</a:t>
            </a:r>
          </a:p>
          <a:p>
            <a:pPr lvl="1"/>
            <a:r>
              <a:rPr lang="en-US" altLang="zh-CN" sz="2400" dirty="0">
                <a:gradFill>
                  <a:gsLst>
                    <a:gs pos="2917">
                      <a:schemeClr val="tx1"/>
                    </a:gs>
                    <a:gs pos="30000">
                      <a:schemeClr val="tx1"/>
                    </a:gs>
                  </a:gsLst>
                  <a:lin ang="5400000" scaled="0"/>
                </a:gradFill>
              </a:rPr>
              <a:t>Compile to a logic block on FPGA or a binary running on CPU</a:t>
            </a:r>
          </a:p>
          <a:p>
            <a:pPr lvl="1"/>
            <a:r>
              <a:rPr lang="en-US" altLang="zh-CN" sz="2400" dirty="0">
                <a:gradFill>
                  <a:gsLst>
                    <a:gs pos="2917">
                      <a:schemeClr val="tx1"/>
                    </a:gs>
                    <a:gs pos="30000">
                      <a:schemeClr val="tx1"/>
                    </a:gs>
                  </a:gsLst>
                  <a:lin ang="5400000" scaled="0"/>
                </a:gradFill>
              </a:rPr>
              <a:t>Enable joint CPU/FPGA programming</a:t>
            </a:r>
          </a:p>
          <a:p>
            <a:pPr lvl="1"/>
            <a:r>
              <a:rPr lang="en-US" altLang="zh-CN" sz="2400" dirty="0">
                <a:gradFill>
                  <a:gsLst>
                    <a:gs pos="2917">
                      <a:schemeClr val="tx1"/>
                    </a:gs>
                    <a:gs pos="30000">
                      <a:schemeClr val="tx1"/>
                    </a:gs>
                  </a:gsLst>
                  <a:lin ang="5400000" scaled="0"/>
                </a:gradFill>
              </a:rPr>
              <a:t>Simplify debugging</a:t>
            </a:r>
          </a:p>
          <a:p>
            <a:pPr lvl="1"/>
            <a:endParaRPr lang="en-US" altLang="zh-CN" sz="2400" dirty="0">
              <a:gradFill>
                <a:gsLst>
                  <a:gs pos="2917">
                    <a:schemeClr val="tx1"/>
                  </a:gs>
                  <a:gs pos="30000">
                    <a:schemeClr val="tx1"/>
                  </a:gs>
                </a:gsLst>
                <a:lin ang="5400000" scaled="0"/>
              </a:gradFill>
            </a:endParaRPr>
          </a:p>
          <a:p>
            <a:pPr lvl="1"/>
            <a:endParaRPr lang="en-US" altLang="zh-CN" sz="2400" dirty="0">
              <a:gradFill>
                <a:gsLst>
                  <a:gs pos="2917">
                    <a:schemeClr val="tx1"/>
                  </a:gs>
                  <a:gs pos="30000">
                    <a:schemeClr val="tx1"/>
                  </a:gs>
                </a:gsLst>
                <a:lin ang="5400000" scaled="0"/>
              </a:gradFill>
            </a:endParaRPr>
          </a:p>
          <a:p>
            <a:pPr lvl="1"/>
            <a:endParaRPr lang="en-US" altLang="zh-CN" sz="2400" dirty="0">
              <a:gradFill>
                <a:gsLst>
                  <a:gs pos="2917">
                    <a:schemeClr val="tx1"/>
                  </a:gs>
                  <a:gs pos="30000">
                    <a:schemeClr val="tx1"/>
                  </a:gs>
                </a:gsLst>
                <a:lin ang="5400000" scaled="0"/>
              </a:gradFill>
            </a:endParaRPr>
          </a:p>
          <a:p>
            <a:pPr lvl="1"/>
            <a:endParaRPr lang="en-US" altLang="zh-CN" sz="3600" dirty="0">
              <a:gradFill>
                <a:gsLst>
                  <a:gs pos="1250">
                    <a:schemeClr val="tx2"/>
                  </a:gs>
                  <a:gs pos="99000">
                    <a:schemeClr val="tx2"/>
                  </a:gs>
                </a:gsLst>
                <a:lin ang="5400000" scaled="0"/>
              </a:gradFill>
              <a:latin typeface="+mj-lt"/>
            </a:endParaRPr>
          </a:p>
          <a:p>
            <a:pPr lvl="1"/>
            <a:r>
              <a:rPr lang="en-US" altLang="zh-CN" sz="3600" dirty="0" err="1">
                <a:gradFill>
                  <a:gsLst>
                    <a:gs pos="1250">
                      <a:schemeClr val="tx2"/>
                    </a:gs>
                    <a:gs pos="99000">
                      <a:schemeClr val="tx2"/>
                    </a:gs>
                  </a:gsLst>
                  <a:lin ang="5400000" scaled="0"/>
                </a:gradFill>
                <a:latin typeface="+mj-lt"/>
              </a:rPr>
              <a:t>PCIe</a:t>
            </a:r>
            <a:r>
              <a:rPr lang="en-US" altLang="zh-CN" sz="3600" dirty="0">
                <a:gradFill>
                  <a:gsLst>
                    <a:gs pos="1250">
                      <a:schemeClr val="tx2"/>
                    </a:gs>
                    <a:gs pos="99000">
                      <a:schemeClr val="tx2"/>
                    </a:gs>
                  </a:gsLst>
                  <a:lin ang="5400000" scaled="0"/>
                </a:gradFill>
                <a:latin typeface="+mj-lt"/>
              </a:rPr>
              <a:t> I/O channel</a:t>
            </a:r>
          </a:p>
          <a:p>
            <a:pPr lvl="1"/>
            <a:r>
              <a:rPr lang="en-US" altLang="zh-CN" sz="2400" dirty="0">
                <a:gradFill>
                  <a:gsLst>
                    <a:gs pos="2917">
                      <a:schemeClr val="tx1"/>
                    </a:gs>
                    <a:gs pos="30000">
                      <a:schemeClr val="tx1"/>
                    </a:gs>
                  </a:gsLst>
                  <a:lin ang="5400000" scaled="0"/>
                </a:gradFill>
              </a:rPr>
              <a:t>Enable fast communication between elements on FPGA and CPU</a:t>
            </a:r>
          </a:p>
          <a:p>
            <a:pPr lvl="1"/>
            <a:r>
              <a:rPr lang="en-US" altLang="zh-CN" sz="2400" dirty="0">
                <a:gradFill>
                  <a:gsLst>
                    <a:gs pos="2917">
                      <a:schemeClr val="tx1"/>
                    </a:gs>
                    <a:gs pos="30000">
                      <a:schemeClr val="tx1"/>
                    </a:gs>
                  </a:gsLst>
                  <a:lin ang="5400000" scaled="0"/>
                </a:gradFill>
              </a:rPr>
              <a:t>	Low latency: 1 </a:t>
            </a:r>
            <a:r>
              <a:rPr lang="en-US" altLang="zh-CN" sz="2400" dirty="0" err="1">
                <a:gradFill>
                  <a:gsLst>
                    <a:gs pos="2917">
                      <a:schemeClr val="tx1"/>
                    </a:gs>
                    <a:gs pos="30000">
                      <a:schemeClr val="tx1"/>
                    </a:gs>
                  </a:gsLst>
                  <a:lin ang="5400000" scaled="0"/>
                </a:gradFill>
              </a:rPr>
              <a:t>μs</a:t>
            </a:r>
            <a:endParaRPr lang="en-US" altLang="zh-CN" sz="2400" dirty="0">
              <a:gradFill>
                <a:gsLst>
                  <a:gs pos="2917">
                    <a:schemeClr val="tx1"/>
                  </a:gs>
                  <a:gs pos="30000">
                    <a:schemeClr val="tx1"/>
                  </a:gs>
                </a:gsLst>
                <a:lin ang="5400000" scaled="0"/>
              </a:gradFill>
            </a:endParaRPr>
          </a:p>
          <a:p>
            <a:pPr lvl="1"/>
            <a:r>
              <a:rPr lang="en-US" altLang="zh-CN" sz="2400" dirty="0">
                <a:gradFill>
                  <a:gsLst>
                    <a:gs pos="2917">
                      <a:schemeClr val="tx1"/>
                    </a:gs>
                    <a:gs pos="30000">
                      <a:schemeClr val="tx1"/>
                    </a:gs>
                  </a:gsLst>
                  <a:lin ang="5400000" scaled="0"/>
                </a:gradFill>
              </a:rPr>
              <a:t>	High throughput: 25.6 </a:t>
            </a:r>
            <a:r>
              <a:rPr lang="en-US" altLang="zh-CN" sz="2400" dirty="0" err="1">
                <a:gradFill>
                  <a:gsLst>
                    <a:gs pos="2917">
                      <a:schemeClr val="tx1"/>
                    </a:gs>
                    <a:gs pos="30000">
                      <a:schemeClr val="tx1"/>
                    </a:gs>
                  </a:gsLst>
                  <a:lin ang="5400000" scaled="0"/>
                </a:gradFill>
              </a:rPr>
              <a:t>Gbps</a:t>
            </a:r>
            <a:r>
              <a:rPr lang="en-US" altLang="zh-CN" sz="2400" dirty="0">
                <a:gradFill>
                  <a:gsLst>
                    <a:gs pos="2917">
                      <a:schemeClr val="tx1"/>
                    </a:gs>
                    <a:gs pos="30000">
                      <a:schemeClr val="tx1"/>
                    </a:gs>
                  </a:gsLst>
                  <a:lin ang="5400000" scaled="0"/>
                </a:gradFill>
              </a:rPr>
              <a:t> (</a:t>
            </a:r>
            <a:r>
              <a:rPr lang="en-US" altLang="zh-CN" sz="2400" dirty="0" err="1">
                <a:gradFill>
                  <a:gsLst>
                    <a:gs pos="2917">
                      <a:schemeClr val="tx1"/>
                    </a:gs>
                    <a:gs pos="30000">
                      <a:schemeClr val="tx1"/>
                    </a:gs>
                  </a:gsLst>
                  <a:lin ang="5400000" scaled="0"/>
                </a:gradFill>
              </a:rPr>
              <a:t>PCIe</a:t>
            </a:r>
            <a:r>
              <a:rPr lang="en-US" altLang="zh-CN" sz="2400" dirty="0">
                <a:gradFill>
                  <a:gsLst>
                    <a:gs pos="2917">
                      <a:schemeClr val="tx1"/>
                    </a:gs>
                    <a:gs pos="30000">
                      <a:schemeClr val="tx1"/>
                    </a:gs>
                  </a:gsLst>
                  <a:lin ang="5400000" scaled="0"/>
                </a:gradFill>
              </a:rPr>
              <a:t> Gen2 x8)</a:t>
            </a:r>
          </a:p>
        </p:txBody>
      </p:sp>
      <p:grpSp>
        <p:nvGrpSpPr>
          <p:cNvPr id="4" name="Group 3"/>
          <p:cNvGrpSpPr/>
          <p:nvPr/>
        </p:nvGrpSpPr>
        <p:grpSpPr>
          <a:xfrm>
            <a:off x="873090" y="3166169"/>
            <a:ext cx="7272055" cy="1706649"/>
            <a:chOff x="4355906" y="2619388"/>
            <a:chExt cx="4814174" cy="1156340"/>
          </a:xfrm>
        </p:grpSpPr>
        <p:sp>
          <p:nvSpPr>
            <p:cNvPr id="5" name="AutoShape 5"/>
            <p:cNvSpPr>
              <a:spLocks noChangeArrowheads="1"/>
            </p:cNvSpPr>
            <p:nvPr/>
          </p:nvSpPr>
          <p:spPr bwMode="auto">
            <a:xfrm>
              <a:off x="4355906" y="2619388"/>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rgbClr val="061922"/>
                </a:solidFill>
              </a:endParaRPr>
            </a:p>
          </p:txBody>
        </p:sp>
        <p:grpSp>
          <p:nvGrpSpPr>
            <p:cNvPr id="6" name="Group 5"/>
            <p:cNvGrpSpPr/>
            <p:nvPr/>
          </p:nvGrpSpPr>
          <p:grpSpPr>
            <a:xfrm>
              <a:off x="4674303" y="3023743"/>
              <a:ext cx="572421" cy="576071"/>
              <a:chOff x="7143492" y="3343896"/>
              <a:chExt cx="572421" cy="576071"/>
            </a:xfrm>
          </p:grpSpPr>
          <p:sp>
            <p:nvSpPr>
              <p:cNvPr id="26" name="Oval 25"/>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27" name="Oval 26"/>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28" name="Oval 27"/>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29" name="Oval 28"/>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30" name="Curved Connector 29"/>
              <p:cNvCxnSpPr>
                <a:stCxn id="27" idx="2"/>
                <a:endCxn id="29"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27" idx="6"/>
                <a:endCxn id="28"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9" idx="4"/>
                <a:endCxn id="28"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5356730" y="2743984"/>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56730" y="2896388"/>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5462255" y="3150841"/>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0" name="TextBox 9"/>
            <p:cNvSpPr txBox="1"/>
            <p:nvPr/>
          </p:nvSpPr>
          <p:spPr>
            <a:xfrm>
              <a:off x="5309730" y="3130256"/>
              <a:ext cx="840898" cy="425410"/>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   </a:t>
              </a:r>
              <a:r>
                <a:rPr lang="en-US" sz="2400" dirty="0">
                  <a:gradFill>
                    <a:gsLst>
                      <a:gs pos="2917">
                        <a:schemeClr val="tx1"/>
                      </a:gs>
                      <a:gs pos="30000">
                        <a:schemeClr val="tx1"/>
                      </a:gs>
                    </a:gsLst>
                    <a:lin ang="5400000" scaled="0"/>
                  </a:gradFill>
                </a:rPr>
                <a:t>mem</a:t>
              </a:r>
            </a:p>
          </p:txBody>
        </p:sp>
        <p:sp>
          <p:nvSpPr>
            <p:cNvPr id="11" name="AutoShape 5"/>
            <p:cNvSpPr>
              <a:spLocks noChangeArrowheads="1"/>
            </p:cNvSpPr>
            <p:nvPr/>
          </p:nvSpPr>
          <p:spPr bwMode="auto">
            <a:xfrm>
              <a:off x="7117310" y="2619388"/>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grpSp>
          <p:nvGrpSpPr>
            <p:cNvPr id="12" name="Group 11"/>
            <p:cNvGrpSpPr/>
            <p:nvPr/>
          </p:nvGrpSpPr>
          <p:grpSpPr>
            <a:xfrm>
              <a:off x="7435707" y="3023743"/>
              <a:ext cx="572421" cy="576071"/>
              <a:chOff x="7143492" y="3343896"/>
              <a:chExt cx="572421" cy="576071"/>
            </a:xfrm>
          </p:grpSpPr>
          <p:sp>
            <p:nvSpPr>
              <p:cNvPr id="19" name="Oval 1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20" name="Oval 1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21" name="Oval 2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22" name="Oval 2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23" name="Curved Connector 22"/>
              <p:cNvCxnSpPr>
                <a:stCxn id="20" idx="2"/>
                <a:endCxn id="2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0" idx="6"/>
                <a:endCxn id="2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22" idx="4"/>
                <a:endCxn id="2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8223659" y="2743984"/>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23659" y="2896388"/>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8223659" y="3150841"/>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6" name="TextBox 15"/>
            <p:cNvSpPr txBox="1"/>
            <p:nvPr/>
          </p:nvSpPr>
          <p:spPr>
            <a:xfrm>
              <a:off x="8064095" y="3127225"/>
              <a:ext cx="869551" cy="425410"/>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   mem</a:t>
              </a:r>
            </a:p>
          </p:txBody>
        </p:sp>
        <p:sp>
          <p:nvSpPr>
            <p:cNvPr id="17" name="Right Arrow 16"/>
            <p:cNvSpPr/>
            <p:nvPr/>
          </p:nvSpPr>
          <p:spPr bwMode="auto">
            <a:xfrm>
              <a:off x="6301471" y="3023743"/>
              <a:ext cx="946791" cy="328575"/>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18" name="TextBox 17"/>
            <p:cNvSpPr txBox="1"/>
            <p:nvPr/>
          </p:nvSpPr>
          <p:spPr>
            <a:xfrm>
              <a:off x="6363736" y="3237710"/>
              <a:ext cx="801634" cy="538018"/>
            </a:xfrm>
            <a:prstGeom prst="rect">
              <a:avLst/>
            </a:prstGeom>
            <a:noFill/>
          </p:spPr>
          <p:txBody>
            <a:bodyPr wrap="none" lIns="182880" tIns="146304" rIns="182880" bIns="146304" rtlCol="0">
              <a:spAutoFit/>
            </a:bodyPr>
            <a:lstStyle/>
            <a:p>
              <a:pPr>
                <a:lnSpc>
                  <a:spcPct val="90000"/>
                </a:lnSpc>
                <a:spcAft>
                  <a:spcPts val="600"/>
                </a:spcAft>
              </a:pPr>
              <a:r>
                <a:rPr lang="en-US" altLang="zh-CN" dirty="0" err="1">
                  <a:solidFill>
                    <a:srgbClr val="C00000"/>
                  </a:solidFill>
                </a:rPr>
                <a:t>PCIe</a:t>
              </a:r>
              <a:r>
                <a:rPr lang="en-US" altLang="zh-CN" dirty="0">
                  <a:solidFill>
                    <a:srgbClr val="C00000"/>
                  </a:solidFill>
                </a:rPr>
                <a:t> I/O</a:t>
              </a:r>
              <a:br>
                <a:rPr lang="en-US" altLang="zh-CN" dirty="0">
                  <a:solidFill>
                    <a:srgbClr val="C00000"/>
                  </a:solidFill>
                </a:rPr>
              </a:br>
              <a:r>
                <a:rPr lang="en-US" altLang="zh-CN" dirty="0">
                  <a:solidFill>
                    <a:srgbClr val="C00000"/>
                  </a:solidFill>
                </a:rPr>
                <a:t>channel</a:t>
              </a:r>
            </a:p>
          </p:txBody>
        </p:sp>
      </p:grpSp>
      <p:sp>
        <p:nvSpPr>
          <p:cNvPr id="33" name="TextBox 32"/>
          <p:cNvSpPr txBox="1"/>
          <p:nvPr/>
        </p:nvSpPr>
        <p:spPr>
          <a:xfrm>
            <a:off x="855143" y="3055478"/>
            <a:ext cx="1549673"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a:solidFill>
                  <a:srgbClr val="C00000"/>
                </a:solidFill>
              </a:rPr>
              <a:t>Element A</a:t>
            </a:r>
            <a:br>
              <a:rPr lang="en-US" sz="2000" dirty="0">
                <a:solidFill>
                  <a:srgbClr val="C00000"/>
                </a:solidFill>
              </a:rPr>
            </a:br>
            <a:r>
              <a:rPr lang="en-US" sz="2000" dirty="0">
                <a:solidFill>
                  <a:srgbClr val="C00000"/>
                </a:solidFill>
              </a:rPr>
              <a:t>(FPGA)</a:t>
            </a:r>
          </a:p>
        </p:txBody>
      </p:sp>
      <p:sp>
        <p:nvSpPr>
          <p:cNvPr id="34" name="TextBox 33"/>
          <p:cNvSpPr txBox="1"/>
          <p:nvPr/>
        </p:nvSpPr>
        <p:spPr>
          <a:xfrm>
            <a:off x="5053047" y="3049561"/>
            <a:ext cx="1502655" cy="849463"/>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C00000"/>
                </a:solidFill>
              </a:rPr>
              <a:t>Element B</a:t>
            </a:r>
            <a:br>
              <a:rPr lang="en-US" sz="2000" dirty="0">
                <a:solidFill>
                  <a:srgbClr val="C00000"/>
                </a:solidFill>
              </a:rPr>
            </a:br>
            <a:r>
              <a:rPr lang="en-US" sz="2000" dirty="0">
                <a:solidFill>
                  <a:srgbClr val="C00000"/>
                </a:solidFill>
              </a:rPr>
              <a:t>(CPU)</a:t>
            </a:r>
          </a:p>
        </p:txBody>
      </p:sp>
      <p:sp>
        <p:nvSpPr>
          <p:cNvPr id="35" name="Slide Number Placeholder 34"/>
          <p:cNvSpPr>
            <a:spLocks noGrp="1"/>
          </p:cNvSpPr>
          <p:nvPr>
            <p:ph type="sldNum" sz="quarter" idx="11"/>
          </p:nvPr>
        </p:nvSpPr>
        <p:spPr/>
        <p:txBody>
          <a:bodyPr/>
          <a:lstStyle/>
          <a:p>
            <a:fld id="{368F0CB9-5443-48E8-ADD3-3F8A68C2523D}" type="slidenum">
              <a:rPr lang="en-US" smtClean="0"/>
              <a:t>11</a:t>
            </a:fld>
            <a:endParaRPr lang="en-US"/>
          </a:p>
        </p:txBody>
      </p:sp>
    </p:spTree>
    <p:extLst>
      <p:ext uri="{BB962C8B-B14F-4D97-AF65-F5344CB8AC3E}">
        <p14:creationId xmlns:p14="http://schemas.microsoft.com/office/powerpoint/2010/main" val="2831084476"/>
      </p:ext>
    </p:extLst>
  </p:cSld>
  <p:clrMapOvr>
    <a:masterClrMapping/>
  </p:clrMapOvr>
  <p:transition advTm="33433">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Extension 2: Verilog Element</a:t>
            </a:r>
            <a:endParaRPr lang="zh-CN" altLang="en-US" dirty="0"/>
          </a:p>
        </p:txBody>
      </p:sp>
      <p:sp>
        <p:nvSpPr>
          <p:cNvPr id="3" name="Text Placeholder 2"/>
          <p:cNvSpPr>
            <a:spLocks noGrp="1"/>
          </p:cNvSpPr>
          <p:nvPr>
            <p:ph type="body" sz="quarter" idx="10"/>
          </p:nvPr>
        </p:nvSpPr>
        <p:spPr>
          <a:xfrm>
            <a:off x="274638" y="1212851"/>
            <a:ext cx="8777288" cy="1994392"/>
          </a:xfrm>
        </p:spPr>
        <p:txBody>
          <a:bodyPr/>
          <a:lstStyle/>
          <a:p>
            <a:pPr lvl="1"/>
            <a:r>
              <a:rPr lang="en-US" altLang="zh-CN" sz="3600" dirty="0">
                <a:gradFill>
                  <a:gsLst>
                    <a:gs pos="1250">
                      <a:schemeClr val="tx2"/>
                    </a:gs>
                    <a:gs pos="99000">
                      <a:schemeClr val="tx2"/>
                    </a:gs>
                  </a:gsLst>
                  <a:lin ang="5400000" scaled="0"/>
                </a:gradFill>
                <a:latin typeface="+mj-lt"/>
              </a:rPr>
              <a:t>Embedding native Verilog code in </a:t>
            </a:r>
            <a:r>
              <a:rPr lang="en-US" altLang="zh-CN" sz="3600" dirty="0" err="1">
                <a:gradFill>
                  <a:gsLst>
                    <a:gs pos="1250">
                      <a:schemeClr val="tx2"/>
                    </a:gs>
                    <a:gs pos="99000">
                      <a:schemeClr val="tx2"/>
                    </a:gs>
                  </a:gsLst>
                  <a:lin ang="5400000" scaled="0"/>
                </a:gradFill>
                <a:latin typeface="+mj-lt"/>
              </a:rPr>
              <a:t>ClickNP</a:t>
            </a:r>
            <a:r>
              <a:rPr lang="en-US" altLang="zh-CN" sz="3600" dirty="0">
                <a:gradFill>
                  <a:gsLst>
                    <a:gs pos="1250">
                      <a:schemeClr val="tx2"/>
                    </a:gs>
                    <a:gs pos="99000">
                      <a:schemeClr val="tx2"/>
                    </a:gs>
                  </a:gsLst>
                  <a:lin ang="5400000" scaled="0"/>
                </a:gradFill>
                <a:latin typeface="+mj-lt"/>
              </a:rPr>
              <a:t> element</a:t>
            </a:r>
          </a:p>
          <a:p>
            <a:pPr lvl="1"/>
            <a:r>
              <a:rPr lang="en-US" altLang="zh-CN" sz="2400" dirty="0">
                <a:gradFill>
                  <a:gsLst>
                    <a:gs pos="2917">
                      <a:schemeClr val="tx1"/>
                    </a:gs>
                    <a:gs pos="30000">
                      <a:schemeClr val="tx1"/>
                    </a:gs>
                  </a:gsLst>
                  <a:lin ang="5400000" scaled="0"/>
                </a:gradFill>
              </a:rPr>
              <a:t>Enable hybrid C/Verilog programming</a:t>
            </a:r>
          </a:p>
          <a:p>
            <a:pPr lvl="1"/>
            <a:r>
              <a:rPr lang="en-US" altLang="zh-CN" sz="2400" dirty="0">
                <a:gradFill>
                  <a:gsLst>
                    <a:gs pos="2917">
                      <a:schemeClr val="tx1"/>
                    </a:gs>
                    <a:gs pos="30000">
                      <a:schemeClr val="tx1"/>
                    </a:gs>
                  </a:gsLst>
                  <a:lin ang="5400000" scaled="0"/>
                </a:gradFill>
              </a:rPr>
              <a:t>(analog to C/ASM in CPU world)</a:t>
            </a:r>
            <a:endParaRPr lang="en-US" altLang="zh-CN" sz="3600" dirty="0">
              <a:gradFill>
                <a:gsLst>
                  <a:gs pos="1250">
                    <a:schemeClr val="tx2"/>
                  </a:gs>
                  <a:gs pos="99000">
                    <a:schemeClr val="tx2"/>
                  </a:gs>
                </a:gsLst>
                <a:lin ang="5400000" scaled="0"/>
              </a:gradFill>
              <a:latin typeface="+mj-lt"/>
            </a:endParaRPr>
          </a:p>
        </p:txBody>
      </p:sp>
      <p:pic>
        <p:nvPicPr>
          <p:cNvPr id="57" name="Picture 56"/>
          <p:cNvPicPr>
            <a:picLocks noChangeAspect="1"/>
          </p:cNvPicPr>
          <p:nvPr/>
        </p:nvPicPr>
        <p:blipFill>
          <a:blip r:embed="rId3"/>
          <a:stretch>
            <a:fillRect/>
          </a:stretch>
        </p:blipFill>
        <p:spPr>
          <a:xfrm>
            <a:off x="960147" y="3450310"/>
            <a:ext cx="7406268" cy="2591673"/>
          </a:xfrm>
          <a:prstGeom prst="rect">
            <a:avLst/>
          </a:prstGeom>
        </p:spPr>
      </p:pic>
      <p:sp>
        <p:nvSpPr>
          <p:cNvPr id="4" name="Slide Number Placeholder 3"/>
          <p:cNvSpPr>
            <a:spLocks noGrp="1"/>
          </p:cNvSpPr>
          <p:nvPr>
            <p:ph type="sldNum" sz="quarter" idx="11"/>
          </p:nvPr>
        </p:nvSpPr>
        <p:spPr/>
        <p:txBody>
          <a:bodyPr/>
          <a:lstStyle/>
          <a:p>
            <a:fld id="{368F0CB9-5443-48E8-ADD3-3F8A68C2523D}" type="slidenum">
              <a:rPr lang="en-US" smtClean="0"/>
              <a:t>12</a:t>
            </a:fld>
            <a:endParaRPr lang="en-US"/>
          </a:p>
        </p:txBody>
      </p:sp>
    </p:spTree>
    <p:extLst>
      <p:ext uri="{BB962C8B-B14F-4D97-AF65-F5344CB8AC3E}">
        <p14:creationId xmlns:p14="http://schemas.microsoft.com/office/powerpoint/2010/main" val="2902053861"/>
      </p:ext>
    </p:extLst>
  </p:cSld>
  <p:clrMapOvr>
    <a:masterClrMapping/>
  </p:clrMapOvr>
  <p:transition advTm="17952">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13</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ClickNP</a:t>
            </a:r>
            <a:r>
              <a:rPr lang="en-US" dirty="0">
                <a:solidFill>
                  <a:schemeClr val="tx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99" name="Rectangle 98"/>
          <p:cNvSpPr/>
          <p:nvPr/>
        </p:nvSpPr>
        <p:spPr bwMode="auto">
          <a:xfrm>
            <a:off x="723651" y="1045832"/>
            <a:ext cx="4566140" cy="5069711"/>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3" name="文本框 2"/>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58365052"/>
      </p:ext>
    </p:extLst>
  </p:cSld>
  <p:clrMapOvr>
    <a:masterClrMapping/>
  </p:clrMapOvr>
  <p:transition advTm="10745">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14</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99" name="Rectangle 98"/>
          <p:cNvSpPr/>
          <p:nvPr/>
        </p:nvSpPr>
        <p:spPr bwMode="auto">
          <a:xfrm>
            <a:off x="723651" y="1045832"/>
            <a:ext cx="4566140" cy="5069711"/>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2" name="文本框 51"/>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1129278915"/>
      </p:ext>
    </p:extLst>
  </p:cSld>
  <p:clrMapOvr>
    <a:masterClrMapping/>
  </p:clrMapOvr>
  <p:transition advTm="10745">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15</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1902795190"/>
      </p:ext>
    </p:extLst>
  </p:cSld>
  <p:clrMapOvr>
    <a:masterClrMapping/>
  </p:clrMapOvr>
  <p:transition advTm="10745">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16</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4102839944"/>
      </p:ext>
    </p:extLst>
  </p:cSld>
  <p:clrMapOvr>
    <a:masterClrMapping/>
  </p:clrMapOvr>
  <p:transition advTm="10745">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17</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host process</a:t>
            </a:r>
          </a:p>
        </p:txBody>
      </p:sp>
      <p:sp>
        <p:nvSpPr>
          <p:cNvPr id="67" name="Rounded Rectangle 66"/>
          <p:cNvSpPr/>
          <p:nvPr/>
        </p:nvSpPr>
        <p:spPr>
          <a:xfrm>
            <a:off x="1527371" y="1590071"/>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solidFill>
                  <a:schemeClr val="bg1"/>
                </a:solidFill>
              </a:rPr>
              <a:t>Mgr</a:t>
            </a:r>
            <a:r>
              <a:rPr lang="en-US" sz="1600" dirty="0">
                <a:solidFill>
                  <a:schemeClr val="bg1"/>
                </a:solidFill>
              </a:rPr>
              <a:t> </a:t>
            </a:r>
            <a:r>
              <a:rPr lang="en-US" sz="1600" dirty="0" err="1">
                <a:solidFill>
                  <a:schemeClr val="bg1"/>
                </a:solidFill>
              </a:rPr>
              <a:t>thrd</a:t>
            </a:r>
            <a:endParaRPr lang="en-US" sz="1600" dirty="0">
              <a:solidFill>
                <a:schemeClr val="bg1"/>
              </a:solidFill>
            </a:endParaRPr>
          </a:p>
        </p:txBody>
      </p:sp>
      <p:sp>
        <p:nvSpPr>
          <p:cNvPr id="69" name="Rounded Rectangle 68"/>
          <p:cNvSpPr/>
          <p:nvPr/>
        </p:nvSpPr>
        <p:spPr>
          <a:xfrm>
            <a:off x="2749568" y="1593530"/>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solidFill>
                  <a:schemeClr val="bg1"/>
                </a:solidFill>
              </a:rPr>
              <a:t>Worker </a:t>
            </a:r>
            <a:r>
              <a:rPr lang="en-US" sz="1400" dirty="0" err="1">
                <a:solidFill>
                  <a:schemeClr val="bg1"/>
                </a:solidFill>
              </a:rPr>
              <a:t>thrd</a:t>
            </a:r>
            <a:endParaRPr lang="en-US" sz="1400" dirty="0">
              <a:solidFill>
                <a:schemeClr val="bg1"/>
              </a:solidFill>
            </a:endParaRPr>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3456509261"/>
      </p:ext>
    </p:extLst>
  </p:cSld>
  <p:clrMapOvr>
    <a:masterClrMapping/>
  </p:clrMapOvr>
  <p:transition advTm="10745">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5" name="Rectangle 4"/>
          <p:cNvSpPr/>
          <p:nvPr/>
        </p:nvSpPr>
        <p:spPr>
          <a:xfrm>
            <a:off x="1403059" y="3712817"/>
            <a:ext cx="3221372" cy="1518407"/>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 name="Rectangle 5"/>
          <p:cNvSpPr/>
          <p:nvPr/>
        </p:nvSpPr>
        <p:spPr>
          <a:xfrm>
            <a:off x="1702966" y="4114539"/>
            <a:ext cx="2873230" cy="1061207"/>
          </a:xfrm>
          <a:prstGeom prst="rect">
            <a:avLst/>
          </a:prstGeom>
          <a:solidFill>
            <a:srgbClr val="006EB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 name="TextBox 6"/>
          <p:cNvSpPr txBox="1"/>
          <p:nvPr/>
        </p:nvSpPr>
        <p:spPr>
          <a:xfrm>
            <a:off x="1391555" y="3711919"/>
            <a:ext cx="1563248" cy="369332"/>
          </a:xfrm>
          <a:prstGeom prst="rect">
            <a:avLst/>
          </a:prstGeom>
          <a:noFill/>
        </p:spPr>
        <p:txBody>
          <a:bodyPr wrap="none" rtlCol="0">
            <a:spAutoFit/>
          </a:bodyPr>
          <a:lstStyle/>
          <a:p>
            <a:r>
              <a:rPr lang="en-US" dirty="0">
                <a:solidFill>
                  <a:schemeClr val="bg1"/>
                </a:solidFill>
              </a:rPr>
              <a:t>Catapult shell</a:t>
            </a:r>
          </a:p>
        </p:txBody>
      </p:sp>
      <p:sp>
        <p:nvSpPr>
          <p:cNvPr id="8" name="TextBox 7"/>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9" name="Straight Connector 8"/>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11" name="TextBox 10"/>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12" name="Rectangle 11"/>
          <p:cNvSpPr/>
          <p:nvPr/>
        </p:nvSpPr>
        <p:spPr>
          <a:xfrm>
            <a:off x="1429225" y="2978725"/>
            <a:ext cx="2889007" cy="411167"/>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3" name="TextBox 12"/>
          <p:cNvSpPr txBox="1"/>
          <p:nvPr/>
        </p:nvSpPr>
        <p:spPr>
          <a:xfrm>
            <a:off x="1816302" y="3012062"/>
            <a:ext cx="2227148" cy="369332"/>
          </a:xfrm>
          <a:prstGeom prst="rect">
            <a:avLst/>
          </a:prstGeom>
          <a:noFill/>
        </p:spPr>
        <p:txBody>
          <a:bodyPr wrap="none" rtlCol="0">
            <a:spAutoFit/>
          </a:bodyPr>
          <a:lstStyle/>
          <a:p>
            <a:r>
              <a:rPr lang="en-US" dirty="0">
                <a:solidFill>
                  <a:schemeClr val="bg1"/>
                </a:solidFill>
              </a:rPr>
              <a:t>Catapult </a:t>
            </a:r>
            <a:r>
              <a:rPr lang="en-US" dirty="0" err="1">
                <a:solidFill>
                  <a:schemeClr val="bg1"/>
                </a:solidFill>
              </a:rPr>
              <a:t>PCIe</a:t>
            </a:r>
            <a:r>
              <a:rPr lang="en-US" dirty="0">
                <a:solidFill>
                  <a:schemeClr val="bg1"/>
                </a:solidFill>
              </a:rPr>
              <a:t> Driver</a:t>
            </a:r>
          </a:p>
        </p:txBody>
      </p:sp>
      <p:sp>
        <p:nvSpPr>
          <p:cNvPr id="14" name="Rectangle 13"/>
          <p:cNvSpPr/>
          <p:nvPr/>
        </p:nvSpPr>
        <p:spPr>
          <a:xfrm>
            <a:off x="1431999" y="2118362"/>
            <a:ext cx="2886234" cy="726819"/>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5" name="TextBox 14"/>
          <p:cNvSpPr txBox="1"/>
          <p:nvPr/>
        </p:nvSpPr>
        <p:spPr>
          <a:xfrm>
            <a:off x="1429226" y="2146845"/>
            <a:ext cx="1675074"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library</a:t>
            </a:r>
          </a:p>
        </p:txBody>
      </p:sp>
      <p:sp>
        <p:nvSpPr>
          <p:cNvPr id="16" name="Rectangle 15"/>
          <p:cNvSpPr/>
          <p:nvPr/>
        </p:nvSpPr>
        <p:spPr>
          <a:xfrm>
            <a:off x="1429226" y="1250102"/>
            <a:ext cx="2889007" cy="86836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7" name="TextBox 16"/>
          <p:cNvSpPr txBox="1"/>
          <p:nvPr/>
        </p:nvSpPr>
        <p:spPr>
          <a:xfrm>
            <a:off x="1429225" y="1248006"/>
            <a:ext cx="2302425"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host process</a:t>
            </a:r>
          </a:p>
        </p:txBody>
      </p:sp>
      <p:sp>
        <p:nvSpPr>
          <p:cNvPr id="18" name="Rounded Rectangle 17"/>
          <p:cNvSpPr/>
          <p:nvPr/>
        </p:nvSpPr>
        <p:spPr>
          <a:xfrm>
            <a:off x="1527371" y="1590071"/>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9" name="TextBox 18"/>
          <p:cNvSpPr txBox="1"/>
          <p:nvPr/>
        </p:nvSpPr>
        <p:spPr>
          <a:xfrm>
            <a:off x="1559195" y="1645981"/>
            <a:ext cx="991490" cy="338554"/>
          </a:xfrm>
          <a:prstGeom prst="rect">
            <a:avLst/>
          </a:prstGeom>
          <a:noFill/>
        </p:spPr>
        <p:txBody>
          <a:bodyPr wrap="none" rtlCol="0">
            <a:spAutoFit/>
          </a:bodyPr>
          <a:lstStyle/>
          <a:p>
            <a:r>
              <a:rPr lang="en-US" sz="1600" dirty="0" err="1">
                <a:solidFill>
                  <a:schemeClr val="bg1"/>
                </a:solidFill>
              </a:rPr>
              <a:t>Mgr</a:t>
            </a:r>
            <a:r>
              <a:rPr lang="en-US" sz="1600" dirty="0">
                <a:solidFill>
                  <a:schemeClr val="bg1"/>
                </a:solidFill>
              </a:rPr>
              <a:t> </a:t>
            </a:r>
            <a:r>
              <a:rPr lang="en-US" sz="1600" dirty="0" err="1">
                <a:solidFill>
                  <a:schemeClr val="bg1"/>
                </a:solidFill>
              </a:rPr>
              <a:t>thrd</a:t>
            </a:r>
            <a:endParaRPr lang="en-US" sz="1600" dirty="0">
              <a:solidFill>
                <a:schemeClr val="bg1"/>
              </a:solidFill>
            </a:endParaRPr>
          </a:p>
        </p:txBody>
      </p:sp>
      <p:sp>
        <p:nvSpPr>
          <p:cNvPr id="20" name="Rounded Rectangle 19"/>
          <p:cNvSpPr/>
          <p:nvPr/>
        </p:nvSpPr>
        <p:spPr>
          <a:xfrm>
            <a:off x="2749568" y="1593530"/>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1" name="TextBox 20"/>
          <p:cNvSpPr txBox="1"/>
          <p:nvPr/>
        </p:nvSpPr>
        <p:spPr>
          <a:xfrm>
            <a:off x="2714998" y="1667183"/>
            <a:ext cx="1137812" cy="307777"/>
          </a:xfrm>
          <a:prstGeom prst="rect">
            <a:avLst/>
          </a:prstGeom>
          <a:noFill/>
        </p:spPr>
        <p:txBody>
          <a:bodyPr wrap="none" rtlCol="0">
            <a:spAutoFit/>
          </a:bodyPr>
          <a:lstStyle/>
          <a:p>
            <a:r>
              <a:rPr lang="en-US" sz="1400" dirty="0">
                <a:solidFill>
                  <a:schemeClr val="bg1"/>
                </a:solidFill>
              </a:rPr>
              <a:t>Worker </a:t>
            </a:r>
            <a:r>
              <a:rPr lang="en-US" sz="1400" dirty="0" err="1">
                <a:solidFill>
                  <a:schemeClr val="bg1"/>
                </a:solidFill>
              </a:rPr>
              <a:t>thrd</a:t>
            </a:r>
            <a:endParaRPr lang="en-US" sz="1400" dirty="0">
              <a:solidFill>
                <a:schemeClr val="bg1"/>
              </a:solidFill>
            </a:endParaRPr>
          </a:p>
        </p:txBody>
      </p:sp>
      <p:sp>
        <p:nvSpPr>
          <p:cNvPr id="22" name="Up-Down Arrow 21"/>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3" name="Up-Down Arrow 22"/>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4" name="Snip Single Corner Rectangle 23"/>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5" name="Snip Single Corner Rectangle 24"/>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6" name="Snip Single Corner Rectangle 25"/>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7" name="TextBox 26"/>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28" name="Rounded Rectangle 27"/>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0" name="Rounded Rectangle 29"/>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1" name="TextBox 30"/>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32" name="Rectangle 31"/>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33" name="Straight Arrow Connector 32"/>
          <p:cNvCxnSpPr>
            <a:endCxn id="28"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endCxn id="32"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7" name="Left Arrow 36"/>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8" name="Rectangle 37"/>
          <p:cNvSpPr/>
          <p:nvPr/>
        </p:nvSpPr>
        <p:spPr>
          <a:xfrm>
            <a:off x="3118256" y="2440185"/>
            <a:ext cx="1145025" cy="358903"/>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9" name="TextBox 38"/>
          <p:cNvSpPr txBox="1"/>
          <p:nvPr/>
        </p:nvSpPr>
        <p:spPr>
          <a:xfrm>
            <a:off x="3075299" y="2461897"/>
            <a:ext cx="1234121" cy="276999"/>
          </a:xfrm>
          <a:prstGeom prst="rect">
            <a:avLst/>
          </a:prstGeom>
          <a:noFill/>
        </p:spPr>
        <p:txBody>
          <a:bodyPr wrap="square" rtlCol="0">
            <a:spAutoFit/>
          </a:bodyPr>
          <a:lstStyle/>
          <a:p>
            <a:pPr algn="ctr"/>
            <a:r>
              <a:rPr lang="en-US" sz="1200" dirty="0"/>
              <a:t> </a:t>
            </a:r>
            <a:r>
              <a:rPr lang="en-US" sz="1200" dirty="0">
                <a:solidFill>
                  <a:schemeClr val="bg1"/>
                </a:solidFill>
              </a:rPr>
              <a:t>vendor libs</a:t>
            </a:r>
          </a:p>
        </p:txBody>
      </p:sp>
      <p:sp>
        <p:nvSpPr>
          <p:cNvPr id="40" name="Rectangle 39"/>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41" name="Straight Arrow Connector 40"/>
          <p:cNvCxnSpPr>
            <a:stCxn id="32" idx="2"/>
            <a:endCxn id="40"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44" name="Left Arrow 43"/>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5" name="Rectangle 44"/>
          <p:cNvSpPr/>
          <p:nvPr/>
        </p:nvSpPr>
        <p:spPr>
          <a:xfrm>
            <a:off x="1751201" y="2458438"/>
            <a:ext cx="1170315" cy="337021"/>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6" name="TextBox 45"/>
          <p:cNvSpPr txBox="1"/>
          <p:nvPr/>
        </p:nvSpPr>
        <p:spPr>
          <a:xfrm>
            <a:off x="1752807" y="2515394"/>
            <a:ext cx="1220206" cy="261610"/>
          </a:xfrm>
          <a:prstGeom prst="rect">
            <a:avLst/>
          </a:prstGeom>
          <a:noFill/>
        </p:spPr>
        <p:txBody>
          <a:bodyPr wrap="none" rtlCol="0">
            <a:spAutoFit/>
          </a:bodyPr>
          <a:lstStyle/>
          <a:p>
            <a:r>
              <a:rPr lang="en-US" sz="1100" dirty="0" err="1">
                <a:solidFill>
                  <a:schemeClr val="bg1"/>
                </a:solidFill>
              </a:rPr>
              <a:t>PCIe</a:t>
            </a:r>
            <a:r>
              <a:rPr lang="en-US" sz="1100" dirty="0">
                <a:solidFill>
                  <a:schemeClr val="bg1"/>
                </a:solidFill>
              </a:rPr>
              <a:t> I/O channel</a:t>
            </a:r>
          </a:p>
        </p:txBody>
      </p:sp>
      <p:sp>
        <p:nvSpPr>
          <p:cNvPr id="3" name="TextBox 2"/>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47" name="TextBox 46"/>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48" name="Rounded Rectangle 47"/>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9" name="TextBox 48"/>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4" name="Slide Number Placeholder 3"/>
          <p:cNvSpPr>
            <a:spLocks noGrp="1"/>
          </p:cNvSpPr>
          <p:nvPr>
            <p:ph type="sldNum" sz="quarter" idx="11"/>
          </p:nvPr>
        </p:nvSpPr>
        <p:spPr/>
        <p:txBody>
          <a:bodyPr/>
          <a:lstStyle/>
          <a:p>
            <a:fld id="{368F0CB9-5443-48E8-ADD3-3F8A68C2523D}" type="slidenum">
              <a:rPr lang="en-US" smtClean="0"/>
              <a:t>18</a:t>
            </a:fld>
            <a:endParaRPr lang="en-US"/>
          </a:p>
        </p:txBody>
      </p:sp>
      <p:sp>
        <p:nvSpPr>
          <p:cNvPr id="67" name="Rectangle 66"/>
          <p:cNvSpPr/>
          <p:nvPr/>
        </p:nvSpPr>
        <p:spPr>
          <a:xfrm>
            <a:off x="5617395"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 compiler</a:t>
            </a:r>
          </a:p>
        </p:txBody>
      </p:sp>
      <p:cxnSp>
        <p:nvCxnSpPr>
          <p:cNvPr id="77" name="Straight Arrow Connector 76"/>
          <p:cNvCxnSpPr>
            <a:stCxn id="32" idx="2"/>
            <a:endCxn id="67"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2" name="文本框 51"/>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2846038022"/>
      </p:ext>
    </p:extLst>
  </p:cSld>
  <p:clrMapOvr>
    <a:masterClrMapping/>
  </p:clrMapOvr>
  <p:transition advTm="27658">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Packet logger</a:t>
            </a:r>
          </a:p>
        </p:txBody>
      </p:sp>
      <p:pic>
        <p:nvPicPr>
          <p:cNvPr id="21" name="Picture 20"/>
          <p:cNvPicPr>
            <a:picLocks noChangeAspect="1"/>
          </p:cNvPicPr>
          <p:nvPr/>
        </p:nvPicPr>
        <p:blipFill>
          <a:blip r:embed="rId3"/>
          <a:stretch>
            <a:fillRect/>
          </a:stretch>
        </p:blipFill>
        <p:spPr>
          <a:xfrm>
            <a:off x="391454" y="3745327"/>
            <a:ext cx="4324806" cy="1254936"/>
          </a:xfrm>
          <a:prstGeom prst="rect">
            <a:avLst/>
          </a:prstGeom>
        </p:spPr>
      </p:pic>
      <p:sp>
        <p:nvSpPr>
          <p:cNvPr id="22" name="TextBox 21"/>
          <p:cNvSpPr txBox="1"/>
          <p:nvPr/>
        </p:nvSpPr>
        <p:spPr>
          <a:xfrm>
            <a:off x="306887" y="3288013"/>
            <a:ext cx="2475358" cy="369332"/>
          </a:xfrm>
          <a:prstGeom prst="rect">
            <a:avLst/>
          </a:prstGeom>
          <a:noFill/>
        </p:spPr>
        <p:txBody>
          <a:bodyPr wrap="none" rtlCol="0">
            <a:spAutoFit/>
          </a:bodyPr>
          <a:lstStyle/>
          <a:p>
            <a:r>
              <a:rPr lang="en-US" dirty="0" err="1"/>
              <a:t>ClickNP</a:t>
            </a:r>
            <a:r>
              <a:rPr lang="en-US" dirty="0"/>
              <a:t> Configuration:</a:t>
            </a:r>
          </a:p>
        </p:txBody>
      </p:sp>
      <p:sp>
        <p:nvSpPr>
          <p:cNvPr id="4" name="Rectangle 3"/>
          <p:cNvSpPr/>
          <p:nvPr/>
        </p:nvSpPr>
        <p:spPr bwMode="auto">
          <a:xfrm>
            <a:off x="172742" y="1462271"/>
            <a:ext cx="9722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gradFill>
                  <a:gsLst>
                    <a:gs pos="5833">
                      <a:schemeClr val="tx1">
                        <a:lumMod val="50000"/>
                      </a:schemeClr>
                    </a:gs>
                    <a:gs pos="100000">
                      <a:schemeClr val="tx1">
                        <a:lumMod val="50000"/>
                      </a:schemeClr>
                    </a:gs>
                  </a:gsLst>
                  <a:lin ang="5400000" scaled="0"/>
                </a:gradFill>
              </a:rPr>
              <a:t>from_tor</a:t>
            </a:r>
            <a:endParaRPr lang="en-US" dirty="0">
              <a:gradFill>
                <a:gsLst>
                  <a:gs pos="5833">
                    <a:schemeClr val="tx1">
                      <a:lumMod val="50000"/>
                    </a:schemeClr>
                  </a:gs>
                  <a:gs pos="100000">
                    <a:schemeClr val="tx1">
                      <a:lumMod val="50000"/>
                    </a:schemeClr>
                  </a:gs>
                </a:gsLst>
                <a:lin ang="5400000" scaled="0"/>
              </a:gradFill>
            </a:endParaRPr>
          </a:p>
        </p:txBody>
      </p:sp>
      <p:sp>
        <p:nvSpPr>
          <p:cNvPr id="9" name="Rectangle 8"/>
          <p:cNvSpPr/>
          <p:nvPr/>
        </p:nvSpPr>
        <p:spPr bwMode="auto">
          <a:xfrm>
            <a:off x="1486495"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Count</a:t>
            </a:r>
          </a:p>
        </p:txBody>
      </p:sp>
      <p:sp>
        <p:nvSpPr>
          <p:cNvPr id="10" name="Rectangle 9"/>
          <p:cNvSpPr/>
          <p:nvPr/>
        </p:nvSpPr>
        <p:spPr bwMode="auto">
          <a:xfrm>
            <a:off x="2692348"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Tee</a:t>
            </a:r>
          </a:p>
        </p:txBody>
      </p:sp>
      <p:sp>
        <p:nvSpPr>
          <p:cNvPr id="11" name="Rectangle 10"/>
          <p:cNvSpPr/>
          <p:nvPr/>
        </p:nvSpPr>
        <p:spPr bwMode="auto">
          <a:xfrm>
            <a:off x="3894955"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gradFill>
                  <a:gsLst>
                    <a:gs pos="5833">
                      <a:schemeClr val="tx1">
                        <a:lumMod val="50000"/>
                      </a:schemeClr>
                    </a:gs>
                    <a:gs pos="100000">
                      <a:schemeClr val="tx1">
                        <a:lumMod val="50000"/>
                      </a:schemeClr>
                    </a:gs>
                  </a:gsLst>
                  <a:lin ang="5400000" scaled="0"/>
                </a:gradFill>
              </a:rPr>
              <a:t>to_tor</a:t>
            </a:r>
            <a:endParaRPr lang="en-US" dirty="0">
              <a:gradFill>
                <a:gsLst>
                  <a:gs pos="5833">
                    <a:schemeClr val="tx1">
                      <a:lumMod val="50000"/>
                    </a:schemeClr>
                  </a:gs>
                  <a:gs pos="100000">
                    <a:schemeClr val="tx1">
                      <a:lumMod val="50000"/>
                    </a:schemeClr>
                  </a:gs>
                </a:gsLst>
                <a:lin ang="5400000" scaled="0"/>
              </a:gradFill>
            </a:endParaRPr>
          </a:p>
        </p:txBody>
      </p:sp>
      <p:sp>
        <p:nvSpPr>
          <p:cNvPr id="13" name="Rectangle 12"/>
          <p:cNvSpPr/>
          <p:nvPr/>
        </p:nvSpPr>
        <p:spPr bwMode="auto">
          <a:xfrm>
            <a:off x="2692348" y="2507124"/>
            <a:ext cx="864373" cy="482416"/>
          </a:xfrm>
          <a:prstGeom prst="round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logger</a:t>
            </a:r>
          </a:p>
        </p:txBody>
      </p:sp>
      <p:cxnSp>
        <p:nvCxnSpPr>
          <p:cNvPr id="6" name="Straight Connector 5"/>
          <p:cNvCxnSpPr/>
          <p:nvPr/>
        </p:nvCxnSpPr>
        <p:spPr>
          <a:xfrm>
            <a:off x="172742" y="2303501"/>
            <a:ext cx="4647137" cy="0"/>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41009" y="1858671"/>
            <a:ext cx="918008"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FPGA</a:t>
            </a:r>
          </a:p>
        </p:txBody>
      </p:sp>
      <p:sp>
        <p:nvSpPr>
          <p:cNvPr id="16" name="TextBox 15"/>
          <p:cNvSpPr txBox="1"/>
          <p:nvPr/>
        </p:nvSpPr>
        <p:spPr>
          <a:xfrm>
            <a:off x="1841009" y="2219035"/>
            <a:ext cx="800540" cy="544765"/>
          </a:xfrm>
          <a:prstGeom prst="rect">
            <a:avLst/>
          </a:prstGeom>
          <a:noFill/>
        </p:spPr>
        <p:txBody>
          <a:bodyPr wrap="none" lIns="182880" tIns="146304" rIns="182880" bIns="146304" rtlCol="0">
            <a:spAutoFit/>
          </a:bodyPr>
          <a:lstStyle/>
          <a:p>
            <a:pPr>
              <a:lnSpc>
                <a:spcPct val="90000"/>
              </a:lnSpc>
              <a:spcAft>
                <a:spcPts val="600"/>
              </a:spcAft>
            </a:pPr>
            <a:r>
              <a:rPr lang="en-US" dirty="0">
                <a:solidFill>
                  <a:srgbClr val="006EB9"/>
                </a:solidFill>
              </a:rPr>
              <a:t>CPU</a:t>
            </a:r>
          </a:p>
        </p:txBody>
      </p:sp>
      <p:cxnSp>
        <p:nvCxnSpPr>
          <p:cNvPr id="14" name="Straight Arrow Connector 13"/>
          <p:cNvCxnSpPr/>
          <p:nvPr/>
        </p:nvCxnSpPr>
        <p:spPr>
          <a:xfrm>
            <a:off x="1145015" y="1703479"/>
            <a:ext cx="3414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50868" y="1703479"/>
            <a:ext cx="3414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535" y="1944687"/>
            <a:ext cx="0" cy="56243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56721" y="1703479"/>
            <a:ext cx="33823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fld id="{368F0CB9-5443-48E8-ADD3-3F8A68C2523D}" type="slidenum">
              <a:rPr lang="en-US" smtClean="0"/>
              <a:t>19</a:t>
            </a:fld>
            <a:endParaRPr lang="en-US"/>
          </a:p>
        </p:txBody>
      </p:sp>
    </p:spTree>
    <p:extLst>
      <p:ext uri="{BB962C8B-B14F-4D97-AF65-F5344CB8AC3E}">
        <p14:creationId xmlns:p14="http://schemas.microsoft.com/office/powerpoint/2010/main" val="151843726"/>
      </p:ext>
    </p:extLst>
  </p:cSld>
  <p:clrMapOvr>
    <a:masterClrMapping/>
  </p:clrMapOvr>
  <p:transition advTm="7141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www.vmware.com/content/dam/digitalmarketing/vmware/en/files/images/wmrc/VMware_logo_gry_RGB_30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26" y="4152701"/>
            <a:ext cx="1853818" cy="6494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tonebranch.com/common/images/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53" y="2587573"/>
            <a:ext cx="3990975"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638" y="295276"/>
            <a:ext cx="9309200" cy="917575"/>
          </a:xfrm>
        </p:spPr>
        <p:txBody>
          <a:bodyPr/>
          <a:lstStyle/>
          <a:p>
            <a:r>
              <a:rPr lang="en-US" dirty="0"/>
              <a:t>Virtualized network functions</a:t>
            </a:r>
            <a:endParaRPr lang="zh-CN" altLang="en-US" dirty="0"/>
          </a:p>
        </p:txBody>
      </p:sp>
      <p:sp>
        <p:nvSpPr>
          <p:cNvPr id="6" name="Text Placeholder 2"/>
          <p:cNvSpPr>
            <a:spLocks noGrp="1"/>
          </p:cNvSpPr>
          <p:nvPr>
            <p:ph type="body" sz="quarter" idx="10"/>
          </p:nvPr>
        </p:nvSpPr>
        <p:spPr>
          <a:xfrm>
            <a:off x="270214" y="1167888"/>
            <a:ext cx="4206240" cy="1791260"/>
          </a:xfrm>
        </p:spPr>
        <p:txBody>
          <a:bodyPr/>
          <a:lstStyle/>
          <a:p>
            <a:r>
              <a:rPr lang="en-US" altLang="zh-CN" dirty="0"/>
              <a:t>Dedicated hardware NFs are not flexible</a:t>
            </a:r>
          </a:p>
          <a:p>
            <a:endParaRPr lang="en-US" dirty="0"/>
          </a:p>
        </p:txBody>
      </p:sp>
      <p:sp>
        <p:nvSpPr>
          <p:cNvPr id="7" name="Text Placeholder 3"/>
          <p:cNvSpPr txBox="1">
            <a:spLocks/>
          </p:cNvSpPr>
          <p:nvPr/>
        </p:nvSpPr>
        <p:spPr>
          <a:xfrm>
            <a:off x="4846638" y="1212850"/>
            <a:ext cx="4206240" cy="2294474"/>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ltLang="zh-CN" dirty="0">
                <a:gradFill>
                  <a:gsLst>
                    <a:gs pos="1250">
                      <a:schemeClr val="tx2"/>
                    </a:gs>
                    <a:gs pos="99000">
                      <a:schemeClr val="tx2"/>
                    </a:gs>
                  </a:gsLst>
                  <a:lin ang="5400000" scaled="0"/>
                </a:gradFill>
                <a:sym typeface="Wingdings" panose="05000000000000000000" pitchFamily="2" charset="2"/>
              </a:rPr>
              <a:t>Virtualized NFs on servers to maximize flexibility</a:t>
            </a:r>
          </a:p>
        </p:txBody>
      </p:sp>
      <p:pic>
        <p:nvPicPr>
          <p:cNvPr id="9" name="Picture 8"/>
          <p:cNvPicPr>
            <a:picLocks noChangeAspect="1"/>
          </p:cNvPicPr>
          <p:nvPr/>
        </p:nvPicPr>
        <p:blipFill>
          <a:blip r:embed="rId5"/>
          <a:stretch>
            <a:fillRect/>
          </a:stretch>
        </p:blipFill>
        <p:spPr>
          <a:xfrm>
            <a:off x="4670724" y="5085649"/>
            <a:ext cx="752475" cy="695325"/>
          </a:xfrm>
          <a:prstGeom prst="rect">
            <a:avLst/>
          </a:prstGeom>
        </p:spPr>
      </p:pic>
      <p:pic>
        <p:nvPicPr>
          <p:cNvPr id="10" name="Picture 9"/>
          <p:cNvPicPr>
            <a:picLocks noChangeAspect="1"/>
          </p:cNvPicPr>
          <p:nvPr/>
        </p:nvPicPr>
        <p:blipFill>
          <a:blip r:embed="rId6"/>
          <a:stretch>
            <a:fillRect/>
          </a:stretch>
        </p:blipFill>
        <p:spPr>
          <a:xfrm>
            <a:off x="5804688" y="5161849"/>
            <a:ext cx="771525" cy="590550"/>
          </a:xfrm>
          <a:prstGeom prst="rect">
            <a:avLst/>
          </a:prstGeom>
        </p:spPr>
      </p:pic>
      <p:pic>
        <p:nvPicPr>
          <p:cNvPr id="11" name="Picture 10"/>
          <p:cNvPicPr>
            <a:picLocks noChangeAspect="1"/>
          </p:cNvPicPr>
          <p:nvPr/>
        </p:nvPicPr>
        <p:blipFill>
          <a:blip r:embed="rId7"/>
          <a:stretch>
            <a:fillRect/>
          </a:stretch>
        </p:blipFill>
        <p:spPr>
          <a:xfrm>
            <a:off x="8065259" y="5133274"/>
            <a:ext cx="876300" cy="647700"/>
          </a:xfrm>
          <a:prstGeom prst="rect">
            <a:avLst/>
          </a:prstGeom>
        </p:spPr>
      </p:pic>
      <p:sp>
        <p:nvSpPr>
          <p:cNvPr id="12" name="TextBox 11"/>
          <p:cNvSpPr txBox="1"/>
          <p:nvPr/>
        </p:nvSpPr>
        <p:spPr>
          <a:xfrm>
            <a:off x="4479978" y="5631822"/>
            <a:ext cx="1133964" cy="960263"/>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Load</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Balancer</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sp>
        <p:nvSpPr>
          <p:cNvPr id="13" name="TextBox 12"/>
          <p:cNvSpPr txBox="1"/>
          <p:nvPr/>
        </p:nvSpPr>
        <p:spPr>
          <a:xfrm>
            <a:off x="5655392" y="5654602"/>
            <a:ext cx="1049518"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Firewall</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sp>
        <p:nvSpPr>
          <p:cNvPr id="14" name="TextBox 13"/>
          <p:cNvSpPr txBox="1"/>
          <p:nvPr/>
        </p:nvSpPr>
        <p:spPr>
          <a:xfrm>
            <a:off x="7928675" y="5654602"/>
            <a:ext cx="1141979" cy="960263"/>
          </a:xfrm>
          <a:prstGeom prst="rect">
            <a:avLst/>
          </a:prstGeom>
          <a:noFill/>
        </p:spPr>
        <p:txBody>
          <a:bodyPr wrap="none" lIns="182880" tIns="146304" rIns="182880" bIns="146304" rtlCol="0">
            <a:spAutoFit/>
          </a:bodyPr>
          <a:lstStyle/>
          <a:p>
            <a:pPr algn="ctr">
              <a:lnSpc>
                <a:spcPct val="90000"/>
              </a:lnSpc>
              <a:spcAft>
                <a:spcPts val="600"/>
              </a:spcAft>
            </a:pPr>
            <a:r>
              <a:rPr lang="en-US" sz="1600" dirty="0" err="1">
                <a:gradFill>
                  <a:gsLst>
                    <a:gs pos="2917">
                      <a:schemeClr val="tx1"/>
                    </a:gs>
                    <a:gs pos="30000">
                      <a:schemeClr val="tx1"/>
                    </a:gs>
                  </a:gsLst>
                  <a:lin ang="5400000" scaled="0"/>
                </a:gradFill>
              </a:rPr>
              <a:t>IPSec</a:t>
            </a:r>
            <a:r>
              <a:rPr lang="en-US" sz="1600" dirty="0">
                <a:gradFill>
                  <a:gsLst>
                    <a:gs pos="2917">
                      <a:schemeClr val="tx1"/>
                    </a:gs>
                    <a:gs pos="30000">
                      <a:schemeClr val="tx1"/>
                    </a:gs>
                  </a:gsLst>
                  <a:lin ang="5400000" scaled="0"/>
                </a:gradFill>
              </a:rPr>
              <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Gateway</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pic>
        <p:nvPicPr>
          <p:cNvPr id="15" name="Picture 14"/>
          <p:cNvPicPr>
            <a:picLocks noChangeAspect="1"/>
          </p:cNvPicPr>
          <p:nvPr/>
        </p:nvPicPr>
        <p:blipFill>
          <a:blip r:embed="rId8"/>
          <a:stretch>
            <a:fillRect/>
          </a:stretch>
        </p:blipFill>
        <p:spPr>
          <a:xfrm>
            <a:off x="6957702" y="5133218"/>
            <a:ext cx="809625" cy="590550"/>
          </a:xfrm>
          <a:prstGeom prst="rect">
            <a:avLst/>
          </a:prstGeom>
        </p:spPr>
      </p:pic>
      <p:sp>
        <p:nvSpPr>
          <p:cNvPr id="16" name="TextBox 15"/>
          <p:cNvSpPr txBox="1"/>
          <p:nvPr/>
        </p:nvSpPr>
        <p:spPr>
          <a:xfrm>
            <a:off x="6958058" y="5654602"/>
            <a:ext cx="768479"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NAT</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cxnSp>
        <p:nvCxnSpPr>
          <p:cNvPr id="17" name="Straight Connector 16"/>
          <p:cNvCxnSpPr>
            <a:stCxn id="9" idx="0"/>
          </p:cNvCxnSpPr>
          <p:nvPr/>
        </p:nvCxnSpPr>
        <p:spPr>
          <a:xfrm flipV="1">
            <a:off x="5046962" y="4964970"/>
            <a:ext cx="1591879" cy="12067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0"/>
          </p:cNvCxnSpPr>
          <p:nvPr/>
        </p:nvCxnSpPr>
        <p:spPr>
          <a:xfrm flipH="1">
            <a:off x="6190451" y="4964970"/>
            <a:ext cx="448390" cy="19687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5" idx="0"/>
          </p:cNvCxnSpPr>
          <p:nvPr/>
        </p:nvCxnSpPr>
        <p:spPr>
          <a:xfrm>
            <a:off x="6638841" y="4964970"/>
            <a:ext cx="723674" cy="16824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1" idx="0"/>
          </p:cNvCxnSpPr>
          <p:nvPr/>
        </p:nvCxnSpPr>
        <p:spPr>
          <a:xfrm>
            <a:off x="6638841" y="4964970"/>
            <a:ext cx="1864568" cy="16830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20055" y="3018160"/>
            <a:ext cx="614888" cy="575952"/>
          </a:xfrm>
          <a:prstGeom prst="rect">
            <a:avLst/>
          </a:prstGeom>
        </p:spPr>
      </p:pic>
      <p:pic>
        <p:nvPicPr>
          <p:cNvPr id="22" name="Picture 21"/>
          <p:cNvPicPr>
            <a:picLocks noChangeAspect="1"/>
          </p:cNvPicPr>
          <p:nvPr/>
        </p:nvPicPr>
        <p:blipFill>
          <a:blip r:embed="rId6"/>
          <a:stretch>
            <a:fillRect/>
          </a:stretch>
        </p:blipFill>
        <p:spPr>
          <a:xfrm>
            <a:off x="431431" y="4230771"/>
            <a:ext cx="630455" cy="561395"/>
          </a:xfrm>
          <a:prstGeom prst="rect">
            <a:avLst/>
          </a:prstGeom>
        </p:spPr>
      </p:pic>
      <p:pic>
        <p:nvPicPr>
          <p:cNvPr id="23" name="Picture 22"/>
          <p:cNvPicPr>
            <a:picLocks noChangeAspect="1"/>
          </p:cNvPicPr>
          <p:nvPr/>
        </p:nvPicPr>
        <p:blipFill>
          <a:blip r:embed="rId7"/>
          <a:stretch>
            <a:fillRect/>
          </a:stretch>
        </p:blipFill>
        <p:spPr>
          <a:xfrm>
            <a:off x="3452955" y="4243216"/>
            <a:ext cx="716072" cy="536503"/>
          </a:xfrm>
          <a:prstGeom prst="rect">
            <a:avLst/>
          </a:prstGeom>
        </p:spPr>
      </p:pic>
      <p:pic>
        <p:nvPicPr>
          <p:cNvPr id="24" name="Picture 23"/>
          <p:cNvPicPr>
            <a:picLocks noChangeAspect="1"/>
          </p:cNvPicPr>
          <p:nvPr/>
        </p:nvPicPr>
        <p:blipFill>
          <a:blip r:embed="rId9"/>
          <a:stretch>
            <a:fillRect/>
          </a:stretch>
        </p:blipFill>
        <p:spPr>
          <a:xfrm>
            <a:off x="1157818" y="3389634"/>
            <a:ext cx="2053386" cy="1851265"/>
          </a:xfrm>
          <a:prstGeom prst="rect">
            <a:avLst/>
          </a:prstGeom>
        </p:spPr>
      </p:pic>
      <p:cxnSp>
        <p:nvCxnSpPr>
          <p:cNvPr id="25" name="Straight Connector 24"/>
          <p:cNvCxnSpPr>
            <a:stCxn id="21" idx="3"/>
          </p:cNvCxnSpPr>
          <p:nvPr/>
        </p:nvCxnSpPr>
        <p:spPr>
          <a:xfrm>
            <a:off x="1034943" y="3306136"/>
            <a:ext cx="438213" cy="23089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36924" y="4165684"/>
            <a:ext cx="337058" cy="34578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975573" y="4155525"/>
            <a:ext cx="603071" cy="3559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593" y="3469871"/>
            <a:ext cx="1296395"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Load</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Balancer</a:t>
            </a:r>
          </a:p>
        </p:txBody>
      </p:sp>
      <p:sp>
        <p:nvSpPr>
          <p:cNvPr id="29" name="TextBox 28"/>
          <p:cNvSpPr txBox="1"/>
          <p:nvPr/>
        </p:nvSpPr>
        <p:spPr>
          <a:xfrm>
            <a:off x="181031" y="4725059"/>
            <a:ext cx="1049518"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Firewall</a:t>
            </a:r>
          </a:p>
        </p:txBody>
      </p:sp>
      <p:sp>
        <p:nvSpPr>
          <p:cNvPr id="30" name="TextBox 29"/>
          <p:cNvSpPr txBox="1"/>
          <p:nvPr/>
        </p:nvSpPr>
        <p:spPr>
          <a:xfrm>
            <a:off x="3208980" y="4655977"/>
            <a:ext cx="1204022"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err="1">
                <a:gradFill>
                  <a:gsLst>
                    <a:gs pos="2917">
                      <a:schemeClr val="tx1"/>
                    </a:gs>
                    <a:gs pos="30000">
                      <a:schemeClr val="tx1"/>
                    </a:gs>
                  </a:gsLst>
                  <a:lin ang="5400000" scaled="0"/>
                </a:gradFill>
              </a:rPr>
              <a:t>IPSec</a:t>
            </a:r>
            <a:r>
              <a:rPr lang="en-US" sz="1600" dirty="0">
                <a:gradFill>
                  <a:gsLst>
                    <a:gs pos="2917">
                      <a:schemeClr val="tx1"/>
                    </a:gs>
                    <a:gs pos="30000">
                      <a:schemeClr val="tx1"/>
                    </a:gs>
                  </a:gsLst>
                  <a:lin ang="5400000" scaled="0"/>
                </a:gradFill>
              </a:rPr>
              <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Gateway</a:t>
            </a:r>
          </a:p>
        </p:txBody>
      </p:sp>
      <p:pic>
        <p:nvPicPr>
          <p:cNvPr id="31" name="Picture 30"/>
          <p:cNvPicPr>
            <a:picLocks noChangeAspect="1"/>
          </p:cNvPicPr>
          <p:nvPr/>
        </p:nvPicPr>
        <p:blipFill>
          <a:blip r:embed="rId8"/>
          <a:stretch>
            <a:fillRect/>
          </a:stretch>
        </p:blipFill>
        <p:spPr>
          <a:xfrm>
            <a:off x="3507439" y="3018160"/>
            <a:ext cx="661588" cy="489164"/>
          </a:xfrm>
          <a:prstGeom prst="rect">
            <a:avLst/>
          </a:prstGeom>
        </p:spPr>
      </p:pic>
      <p:sp>
        <p:nvSpPr>
          <p:cNvPr id="32" name="TextBox 31"/>
          <p:cNvSpPr txBox="1"/>
          <p:nvPr/>
        </p:nvSpPr>
        <p:spPr>
          <a:xfrm>
            <a:off x="3092705" y="3449978"/>
            <a:ext cx="1387270"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NAT</a:t>
            </a:r>
          </a:p>
        </p:txBody>
      </p:sp>
      <p:cxnSp>
        <p:nvCxnSpPr>
          <p:cNvPr id="33" name="Straight Connector 32"/>
          <p:cNvCxnSpPr/>
          <p:nvPr/>
        </p:nvCxnSpPr>
        <p:spPr>
          <a:xfrm flipH="1">
            <a:off x="2715591" y="3273476"/>
            <a:ext cx="874835" cy="29726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blogs.splunk.com/wp-content/uploads/2016/04/2000px-AmazonWebservices_Logo.svg_.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3325" y="3292894"/>
            <a:ext cx="1220666" cy="488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viewhostingasp.net/wp-content/uploads/Windows-Azu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8897" y="3425440"/>
            <a:ext cx="2238387" cy="1158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holar.google.com/intl/en/scholar/images/1x/googlelogo_color_270x104dp.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8007" y="4208150"/>
            <a:ext cx="1340834" cy="5164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368F0CB9-5443-48E8-ADD3-3F8A68C2523D}" type="slidenum">
              <a:rPr lang="en-US" smtClean="0"/>
              <a:t>2</a:t>
            </a:fld>
            <a:endParaRPr lang="en-US" dirty="0"/>
          </a:p>
        </p:txBody>
      </p:sp>
    </p:spTree>
    <p:extLst>
      <p:ext uri="{BB962C8B-B14F-4D97-AF65-F5344CB8AC3E}">
        <p14:creationId xmlns:p14="http://schemas.microsoft.com/office/powerpoint/2010/main" val="3713085088"/>
      </p:ext>
    </p:extLst>
  </p:cSld>
  <p:clrMapOvr>
    <a:masterClrMapping/>
  </p:clrMapOvr>
  <p:transition advTm="33206">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Packet logger</a:t>
            </a:r>
          </a:p>
        </p:txBody>
      </p:sp>
      <p:pic>
        <p:nvPicPr>
          <p:cNvPr id="21" name="Picture 20"/>
          <p:cNvPicPr>
            <a:picLocks noChangeAspect="1"/>
          </p:cNvPicPr>
          <p:nvPr/>
        </p:nvPicPr>
        <p:blipFill>
          <a:blip r:embed="rId3"/>
          <a:stretch>
            <a:fillRect/>
          </a:stretch>
        </p:blipFill>
        <p:spPr>
          <a:xfrm>
            <a:off x="391454" y="3745327"/>
            <a:ext cx="4324806" cy="1254936"/>
          </a:xfrm>
          <a:prstGeom prst="rect">
            <a:avLst/>
          </a:prstGeom>
        </p:spPr>
      </p:pic>
      <p:sp>
        <p:nvSpPr>
          <p:cNvPr id="22" name="TextBox 21"/>
          <p:cNvSpPr txBox="1"/>
          <p:nvPr/>
        </p:nvSpPr>
        <p:spPr>
          <a:xfrm>
            <a:off x="306887" y="3288013"/>
            <a:ext cx="2475358" cy="369332"/>
          </a:xfrm>
          <a:prstGeom prst="rect">
            <a:avLst/>
          </a:prstGeom>
          <a:noFill/>
        </p:spPr>
        <p:txBody>
          <a:bodyPr wrap="none" rtlCol="0">
            <a:spAutoFit/>
          </a:bodyPr>
          <a:lstStyle/>
          <a:p>
            <a:r>
              <a:rPr lang="en-US" dirty="0" err="1"/>
              <a:t>ClickNP</a:t>
            </a:r>
            <a:r>
              <a:rPr lang="en-US" dirty="0"/>
              <a:t> Configuration:</a:t>
            </a:r>
          </a:p>
        </p:txBody>
      </p:sp>
      <p:sp>
        <p:nvSpPr>
          <p:cNvPr id="23" name="TextBox 22"/>
          <p:cNvSpPr txBox="1"/>
          <p:nvPr/>
        </p:nvSpPr>
        <p:spPr>
          <a:xfrm>
            <a:off x="5013383" y="1462271"/>
            <a:ext cx="1736373" cy="369332"/>
          </a:xfrm>
          <a:prstGeom prst="rect">
            <a:avLst/>
          </a:prstGeom>
          <a:noFill/>
        </p:spPr>
        <p:txBody>
          <a:bodyPr wrap="none" rtlCol="0">
            <a:spAutoFit/>
          </a:bodyPr>
          <a:lstStyle/>
          <a:p>
            <a:r>
              <a:rPr lang="en-US" dirty="0"/>
              <a:t>Count element:</a:t>
            </a:r>
          </a:p>
        </p:txBody>
      </p:sp>
      <p:pic>
        <p:nvPicPr>
          <p:cNvPr id="3" name="Picture 2"/>
          <p:cNvPicPr>
            <a:picLocks noChangeAspect="1"/>
          </p:cNvPicPr>
          <p:nvPr/>
        </p:nvPicPr>
        <p:blipFill>
          <a:blip r:embed="rId4"/>
          <a:stretch>
            <a:fillRect/>
          </a:stretch>
        </p:blipFill>
        <p:spPr>
          <a:xfrm>
            <a:off x="4772673" y="1858671"/>
            <a:ext cx="4553890" cy="4623152"/>
          </a:xfrm>
          <a:prstGeom prst="rect">
            <a:avLst/>
          </a:prstGeom>
        </p:spPr>
      </p:pic>
      <p:sp>
        <p:nvSpPr>
          <p:cNvPr id="4" name="Rectangle 3"/>
          <p:cNvSpPr/>
          <p:nvPr/>
        </p:nvSpPr>
        <p:spPr bwMode="auto">
          <a:xfrm>
            <a:off x="172742" y="1462271"/>
            <a:ext cx="9722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gradFill>
                  <a:gsLst>
                    <a:gs pos="5833">
                      <a:schemeClr val="tx1">
                        <a:lumMod val="50000"/>
                      </a:schemeClr>
                    </a:gs>
                    <a:gs pos="100000">
                      <a:schemeClr val="tx1">
                        <a:lumMod val="50000"/>
                      </a:schemeClr>
                    </a:gs>
                  </a:gsLst>
                  <a:lin ang="5400000" scaled="0"/>
                </a:gradFill>
              </a:rPr>
              <a:t>from_tor</a:t>
            </a:r>
            <a:endParaRPr lang="en-US" dirty="0">
              <a:gradFill>
                <a:gsLst>
                  <a:gs pos="5833">
                    <a:schemeClr val="tx1">
                      <a:lumMod val="50000"/>
                    </a:schemeClr>
                  </a:gs>
                  <a:gs pos="100000">
                    <a:schemeClr val="tx1">
                      <a:lumMod val="50000"/>
                    </a:schemeClr>
                  </a:gs>
                </a:gsLst>
                <a:lin ang="5400000" scaled="0"/>
              </a:gradFill>
            </a:endParaRPr>
          </a:p>
        </p:txBody>
      </p:sp>
      <p:sp>
        <p:nvSpPr>
          <p:cNvPr id="9" name="Rectangle 8"/>
          <p:cNvSpPr/>
          <p:nvPr/>
        </p:nvSpPr>
        <p:spPr bwMode="auto">
          <a:xfrm>
            <a:off x="1486495"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Count</a:t>
            </a:r>
          </a:p>
        </p:txBody>
      </p:sp>
      <p:sp>
        <p:nvSpPr>
          <p:cNvPr id="10" name="Rectangle 9"/>
          <p:cNvSpPr/>
          <p:nvPr/>
        </p:nvSpPr>
        <p:spPr bwMode="auto">
          <a:xfrm>
            <a:off x="2692348"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Tee</a:t>
            </a:r>
          </a:p>
        </p:txBody>
      </p:sp>
      <p:sp>
        <p:nvSpPr>
          <p:cNvPr id="11" name="Rectangle 10"/>
          <p:cNvSpPr/>
          <p:nvPr/>
        </p:nvSpPr>
        <p:spPr bwMode="auto">
          <a:xfrm>
            <a:off x="3894955"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gradFill>
                  <a:gsLst>
                    <a:gs pos="5833">
                      <a:schemeClr val="tx1">
                        <a:lumMod val="50000"/>
                      </a:schemeClr>
                    </a:gs>
                    <a:gs pos="100000">
                      <a:schemeClr val="tx1">
                        <a:lumMod val="50000"/>
                      </a:schemeClr>
                    </a:gs>
                  </a:gsLst>
                  <a:lin ang="5400000" scaled="0"/>
                </a:gradFill>
              </a:rPr>
              <a:t>to_tor</a:t>
            </a:r>
            <a:endParaRPr lang="en-US" dirty="0">
              <a:gradFill>
                <a:gsLst>
                  <a:gs pos="5833">
                    <a:schemeClr val="tx1">
                      <a:lumMod val="50000"/>
                    </a:schemeClr>
                  </a:gs>
                  <a:gs pos="100000">
                    <a:schemeClr val="tx1">
                      <a:lumMod val="50000"/>
                    </a:schemeClr>
                  </a:gs>
                </a:gsLst>
                <a:lin ang="5400000" scaled="0"/>
              </a:gradFill>
            </a:endParaRPr>
          </a:p>
        </p:txBody>
      </p:sp>
      <p:sp>
        <p:nvSpPr>
          <p:cNvPr id="13" name="Rectangle 12"/>
          <p:cNvSpPr/>
          <p:nvPr/>
        </p:nvSpPr>
        <p:spPr bwMode="auto">
          <a:xfrm>
            <a:off x="2692348" y="2507124"/>
            <a:ext cx="864373" cy="482416"/>
          </a:xfrm>
          <a:prstGeom prst="round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logger</a:t>
            </a:r>
          </a:p>
        </p:txBody>
      </p:sp>
      <p:cxnSp>
        <p:nvCxnSpPr>
          <p:cNvPr id="6" name="Straight Connector 5"/>
          <p:cNvCxnSpPr/>
          <p:nvPr/>
        </p:nvCxnSpPr>
        <p:spPr>
          <a:xfrm>
            <a:off x="172742" y="2303501"/>
            <a:ext cx="4647137" cy="0"/>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41009" y="1858671"/>
            <a:ext cx="918008"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FPGA</a:t>
            </a:r>
          </a:p>
        </p:txBody>
      </p:sp>
      <p:sp>
        <p:nvSpPr>
          <p:cNvPr id="16" name="TextBox 15"/>
          <p:cNvSpPr txBox="1"/>
          <p:nvPr/>
        </p:nvSpPr>
        <p:spPr>
          <a:xfrm>
            <a:off x="1841009" y="2219035"/>
            <a:ext cx="800540" cy="544765"/>
          </a:xfrm>
          <a:prstGeom prst="rect">
            <a:avLst/>
          </a:prstGeom>
          <a:noFill/>
        </p:spPr>
        <p:txBody>
          <a:bodyPr wrap="none" lIns="182880" tIns="146304" rIns="182880" bIns="146304" rtlCol="0">
            <a:spAutoFit/>
          </a:bodyPr>
          <a:lstStyle/>
          <a:p>
            <a:pPr>
              <a:lnSpc>
                <a:spcPct val="90000"/>
              </a:lnSpc>
              <a:spcAft>
                <a:spcPts val="600"/>
              </a:spcAft>
            </a:pPr>
            <a:r>
              <a:rPr lang="en-US" dirty="0">
                <a:solidFill>
                  <a:srgbClr val="006EB9"/>
                </a:solidFill>
              </a:rPr>
              <a:t>CPU</a:t>
            </a:r>
          </a:p>
        </p:txBody>
      </p:sp>
      <p:cxnSp>
        <p:nvCxnSpPr>
          <p:cNvPr id="14" name="Straight Arrow Connector 13"/>
          <p:cNvCxnSpPr/>
          <p:nvPr/>
        </p:nvCxnSpPr>
        <p:spPr>
          <a:xfrm>
            <a:off x="1145015" y="1703479"/>
            <a:ext cx="3414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50868" y="1703479"/>
            <a:ext cx="3414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535" y="1944687"/>
            <a:ext cx="0" cy="56243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56721" y="1703479"/>
            <a:ext cx="33823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fld id="{368F0CB9-5443-48E8-ADD3-3F8A68C2523D}" type="slidenum">
              <a:rPr lang="en-US" smtClean="0"/>
              <a:t>20</a:t>
            </a:fld>
            <a:endParaRPr lang="en-US"/>
          </a:p>
        </p:txBody>
      </p:sp>
    </p:spTree>
    <p:extLst>
      <p:ext uri="{BB962C8B-B14F-4D97-AF65-F5344CB8AC3E}">
        <p14:creationId xmlns:p14="http://schemas.microsoft.com/office/powerpoint/2010/main" val="4018751463"/>
      </p:ext>
    </p:extLst>
  </p:cSld>
  <p:clrMapOvr>
    <a:masterClrMapping/>
  </p:clrMapOvr>
  <p:transition advTm="71415">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Parallelizing in FPGA</a:t>
            </a:r>
          </a:p>
        </p:txBody>
      </p:sp>
      <p:sp>
        <p:nvSpPr>
          <p:cNvPr id="3" name="Text Placeholder 2"/>
          <p:cNvSpPr>
            <a:spLocks noGrp="1"/>
          </p:cNvSpPr>
          <p:nvPr>
            <p:ph type="body" sz="quarter" idx="10"/>
          </p:nvPr>
        </p:nvSpPr>
        <p:spPr>
          <a:xfrm>
            <a:off x="274638" y="1212851"/>
            <a:ext cx="8777288" cy="5355312"/>
          </a:xfrm>
        </p:spPr>
        <p:txBody>
          <a:bodyPr/>
          <a:lstStyle/>
          <a:p>
            <a:r>
              <a:rPr lang="en-US" dirty="0"/>
              <a:t>Parallelism across elements</a:t>
            </a:r>
          </a:p>
          <a:p>
            <a:pPr lvl="1"/>
            <a:r>
              <a:rPr lang="en-US" sz="2400" b="1" dirty="0">
                <a:gradFill>
                  <a:gsLst>
                    <a:gs pos="2917">
                      <a:schemeClr val="tx1"/>
                    </a:gs>
                    <a:gs pos="30000">
                      <a:schemeClr val="tx1"/>
                    </a:gs>
                  </a:gsLst>
                  <a:lin ang="5400000" scaled="0"/>
                </a:gradFill>
              </a:rPr>
              <a:t>Pipeline parallelism</a:t>
            </a:r>
          </a:p>
          <a:p>
            <a:pPr lvl="1"/>
            <a:r>
              <a:rPr lang="en-US" sz="2400" b="1" dirty="0">
                <a:gradFill>
                  <a:gsLst>
                    <a:gs pos="2917">
                      <a:schemeClr val="tx1"/>
                    </a:gs>
                    <a:gs pos="30000">
                      <a:schemeClr val="tx1"/>
                    </a:gs>
                  </a:gsLst>
                  <a:lin ang="5400000" scaled="0"/>
                </a:gradFill>
              </a:rPr>
              <a:t>Data parallelism</a:t>
            </a:r>
          </a:p>
          <a:p>
            <a:r>
              <a:rPr lang="en-US" dirty="0"/>
              <a:t>Parallelism inside an element</a:t>
            </a:r>
          </a:p>
          <a:p>
            <a:pPr lvl="1"/>
            <a:r>
              <a:rPr lang="en-US" sz="2400" dirty="0">
                <a:gradFill>
                  <a:gsLst>
                    <a:gs pos="2917">
                      <a:schemeClr val="tx1"/>
                    </a:gs>
                    <a:gs pos="30000">
                      <a:schemeClr val="tx1"/>
                    </a:gs>
                  </a:gsLst>
                  <a:lin ang="5400000" scaled="0"/>
                </a:gradFill>
              </a:rPr>
              <a:t>Minimize memory dependency</a:t>
            </a:r>
          </a:p>
          <a:p>
            <a:pPr lvl="1"/>
            <a:r>
              <a:rPr lang="en-US" sz="2400" dirty="0">
                <a:gradFill>
                  <a:gsLst>
                    <a:gs pos="2917">
                      <a:schemeClr val="tx1"/>
                    </a:gs>
                    <a:gs pos="30000">
                      <a:schemeClr val="tx1"/>
                    </a:gs>
                  </a:gsLst>
                  <a:lin ang="5400000" scaled="0"/>
                </a:gradFill>
              </a:rPr>
              <a:t>	Use registers</a:t>
            </a:r>
          </a:p>
          <a:p>
            <a:pPr lvl="1"/>
            <a:r>
              <a:rPr lang="en-US" sz="2400" dirty="0">
                <a:gradFill>
                  <a:gsLst>
                    <a:gs pos="2917">
                      <a:schemeClr val="tx1"/>
                    </a:gs>
                    <a:gs pos="30000">
                      <a:schemeClr val="tx1"/>
                    </a:gs>
                  </a:gsLst>
                  <a:lin ang="5400000" scaled="0"/>
                </a:gradFill>
              </a:rPr>
              <a:t>	</a:t>
            </a:r>
            <a:r>
              <a:rPr lang="en-US" sz="2400" b="1" dirty="0">
                <a:gradFill>
                  <a:gsLst>
                    <a:gs pos="2917">
                      <a:schemeClr val="tx1"/>
                    </a:gs>
                    <a:gs pos="30000">
                      <a:schemeClr val="tx1"/>
                    </a:gs>
                  </a:gsLst>
                  <a:lin ang="5400000" scaled="0"/>
                </a:gradFill>
              </a:rPr>
              <a:t>Delayed write</a:t>
            </a:r>
          </a:p>
          <a:p>
            <a:pPr lvl="1"/>
            <a:r>
              <a:rPr lang="en-US" sz="2400" dirty="0">
                <a:gradFill>
                  <a:gsLst>
                    <a:gs pos="2917">
                      <a:schemeClr val="tx1"/>
                    </a:gs>
                    <a:gs pos="30000">
                      <a:schemeClr val="tx1"/>
                    </a:gs>
                  </a:gsLst>
                  <a:lin ang="5400000" scaled="0"/>
                </a:gradFill>
              </a:rPr>
              <a:t>	Memory scattering</a:t>
            </a:r>
          </a:p>
          <a:p>
            <a:pPr lvl="1"/>
            <a:r>
              <a:rPr lang="en-US" sz="2400" dirty="0">
                <a:gradFill>
                  <a:gsLst>
                    <a:gs pos="2917">
                      <a:schemeClr val="tx1"/>
                    </a:gs>
                    <a:gs pos="30000">
                      <a:schemeClr val="tx1"/>
                    </a:gs>
                  </a:gsLst>
                  <a:lin ang="5400000" scaled="0"/>
                </a:gradFill>
              </a:rPr>
              <a:t>Balance pipeline stages</a:t>
            </a:r>
          </a:p>
          <a:p>
            <a:pPr lvl="1"/>
            <a:r>
              <a:rPr lang="en-US" sz="2400" dirty="0">
                <a:gradFill>
                  <a:gsLst>
                    <a:gs pos="2917">
                      <a:schemeClr val="tx1"/>
                    </a:gs>
                    <a:gs pos="30000">
                      <a:schemeClr val="tx1"/>
                    </a:gs>
                  </a:gsLst>
                  <a:lin ang="5400000" scaled="0"/>
                </a:gradFill>
              </a:rPr>
              <a:t>	Unroll loops</a:t>
            </a:r>
          </a:p>
          <a:p>
            <a:pPr lvl="1"/>
            <a:r>
              <a:rPr lang="en-US" sz="2400" dirty="0">
                <a:gradFill>
                  <a:gsLst>
                    <a:gs pos="2917">
                      <a:schemeClr val="tx1"/>
                    </a:gs>
                    <a:gs pos="30000">
                      <a:schemeClr val="tx1"/>
                    </a:gs>
                  </a:gsLst>
                  <a:lin ang="5400000" scaled="0"/>
                </a:gradFill>
              </a:rPr>
              <a:t>	</a:t>
            </a:r>
            <a:r>
              <a:rPr lang="en-US" sz="2400" b="1" dirty="0">
                <a:gradFill>
                  <a:gsLst>
                    <a:gs pos="2917">
                      <a:schemeClr val="tx1"/>
                    </a:gs>
                    <a:gs pos="30000">
                      <a:schemeClr val="tx1"/>
                    </a:gs>
                  </a:gsLst>
                  <a:lin ang="5400000" scaled="0"/>
                </a:gradFill>
              </a:rPr>
              <a:t>Offload slow path to another element</a:t>
            </a:r>
          </a:p>
          <a:p>
            <a:pPr lvl="1"/>
            <a:endParaRPr lang="en-US" sz="2400" dirty="0">
              <a:gradFill>
                <a:gsLst>
                  <a:gs pos="2917">
                    <a:schemeClr val="tx1"/>
                  </a:gs>
                  <a:gs pos="30000">
                    <a:schemeClr val="tx1"/>
                  </a:gs>
                </a:gsLst>
                <a:lin ang="5400000" scaled="0"/>
              </a:gradFill>
            </a:endParaRPr>
          </a:p>
        </p:txBody>
      </p:sp>
      <p:sp>
        <p:nvSpPr>
          <p:cNvPr id="4" name="Slide Number Placeholder 3"/>
          <p:cNvSpPr>
            <a:spLocks noGrp="1"/>
          </p:cNvSpPr>
          <p:nvPr>
            <p:ph type="sldNum" sz="quarter" idx="11"/>
          </p:nvPr>
        </p:nvSpPr>
        <p:spPr/>
        <p:txBody>
          <a:bodyPr/>
          <a:lstStyle/>
          <a:p>
            <a:fld id="{368F0CB9-5443-48E8-ADD3-3F8A68C2523D}" type="slidenum">
              <a:rPr lang="en-US" smtClean="0"/>
              <a:t>21</a:t>
            </a:fld>
            <a:endParaRPr lang="en-US"/>
          </a:p>
        </p:txBody>
      </p:sp>
    </p:spTree>
    <p:extLst>
      <p:ext uri="{BB962C8B-B14F-4D97-AF65-F5344CB8AC3E}">
        <p14:creationId xmlns:p14="http://schemas.microsoft.com/office/powerpoint/2010/main" val="2970316782"/>
      </p:ext>
    </p:extLst>
  </p:cSld>
  <p:clrMapOvr>
    <a:masterClrMapping/>
  </p:clrMapOvr>
  <p:transition advTm="21304">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across elements</a:t>
            </a:r>
          </a:p>
        </p:txBody>
      </p:sp>
      <p:sp>
        <p:nvSpPr>
          <p:cNvPr id="3" name="Text Placeholder 2"/>
          <p:cNvSpPr>
            <a:spLocks noGrp="1"/>
          </p:cNvSpPr>
          <p:nvPr>
            <p:ph type="body" sz="quarter" idx="10"/>
          </p:nvPr>
        </p:nvSpPr>
        <p:spPr>
          <a:xfrm>
            <a:off x="274638" y="1212851"/>
            <a:ext cx="9177834" cy="2511457"/>
          </a:xfrm>
        </p:spPr>
        <p:txBody>
          <a:bodyPr/>
          <a:lstStyle/>
          <a:p>
            <a:r>
              <a:rPr lang="en-US" dirty="0"/>
              <a:t>Pipeline parallelism</a:t>
            </a:r>
          </a:p>
          <a:p>
            <a:endParaRPr lang="en-US" dirty="0"/>
          </a:p>
          <a:p>
            <a:endParaRPr lang="en-US" dirty="0"/>
          </a:p>
          <a:p>
            <a:r>
              <a:rPr lang="en-US" dirty="0"/>
              <a:t>Duplicate pipeline to leverage data parallelism</a:t>
            </a:r>
          </a:p>
        </p:txBody>
      </p:sp>
      <p:sp>
        <p:nvSpPr>
          <p:cNvPr id="6" name="Slide Number Placeholder 5"/>
          <p:cNvSpPr>
            <a:spLocks noGrp="1"/>
          </p:cNvSpPr>
          <p:nvPr>
            <p:ph type="sldNum" sz="quarter" idx="11"/>
          </p:nvPr>
        </p:nvSpPr>
        <p:spPr/>
        <p:txBody>
          <a:bodyPr/>
          <a:lstStyle/>
          <a:p>
            <a:fld id="{368F0CB9-5443-48E8-ADD3-3F8A68C2523D}" type="slidenum">
              <a:rPr lang="en-US" smtClean="0"/>
              <a:t>22</a:t>
            </a:fld>
            <a:endParaRPr lang="en-US"/>
          </a:p>
        </p:txBody>
      </p:sp>
      <p:sp>
        <p:nvSpPr>
          <p:cNvPr id="7" name="圆角矩形 6"/>
          <p:cNvSpPr/>
          <p:nvPr/>
        </p:nvSpPr>
        <p:spPr bwMode="auto">
          <a:xfrm>
            <a:off x="1345475" y="1979023"/>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e1</a:t>
            </a:r>
            <a:endParaRPr lang="en-US" sz="1400" i="1" dirty="0">
              <a:gradFill>
                <a:gsLst>
                  <a:gs pos="5833">
                    <a:schemeClr val="tx1">
                      <a:lumMod val="50000"/>
                    </a:schemeClr>
                  </a:gs>
                  <a:gs pos="100000">
                    <a:schemeClr val="tx1">
                      <a:lumMod val="50000"/>
                    </a:schemeClr>
                  </a:gs>
                </a:gsLst>
                <a:lin ang="5400000" scaled="0"/>
              </a:gradFill>
            </a:endParaRPr>
          </a:p>
        </p:txBody>
      </p:sp>
      <p:sp>
        <p:nvSpPr>
          <p:cNvPr id="8" name="圆角矩形 7"/>
          <p:cNvSpPr/>
          <p:nvPr/>
        </p:nvSpPr>
        <p:spPr bwMode="auto">
          <a:xfrm>
            <a:off x="3142365" y="1979023"/>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e2</a:t>
            </a:r>
            <a:endParaRPr lang="en-US" sz="1400" i="1" dirty="0">
              <a:gradFill>
                <a:gsLst>
                  <a:gs pos="5833">
                    <a:schemeClr val="tx1">
                      <a:lumMod val="50000"/>
                    </a:schemeClr>
                  </a:gs>
                  <a:gs pos="100000">
                    <a:schemeClr val="tx1">
                      <a:lumMod val="50000"/>
                    </a:schemeClr>
                  </a:gs>
                </a:gsLst>
                <a:lin ang="5400000" scaled="0"/>
              </a:gradFill>
            </a:endParaRPr>
          </a:p>
        </p:txBody>
      </p:sp>
      <p:sp>
        <p:nvSpPr>
          <p:cNvPr id="9" name="圆角矩形 8"/>
          <p:cNvSpPr/>
          <p:nvPr/>
        </p:nvSpPr>
        <p:spPr bwMode="auto">
          <a:xfrm>
            <a:off x="4942115" y="1979023"/>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e3</a:t>
            </a:r>
            <a:endParaRPr lang="en-US" sz="1400" i="1" dirty="0">
              <a:gradFill>
                <a:gsLst>
                  <a:gs pos="5833">
                    <a:schemeClr val="tx1">
                      <a:lumMod val="50000"/>
                    </a:schemeClr>
                  </a:gs>
                  <a:gs pos="100000">
                    <a:schemeClr val="tx1">
                      <a:lumMod val="50000"/>
                    </a:schemeClr>
                  </a:gs>
                </a:gsLst>
                <a:lin ang="5400000" scaled="0"/>
              </a:gradFill>
            </a:endParaRPr>
          </a:p>
        </p:txBody>
      </p:sp>
      <p:cxnSp>
        <p:nvCxnSpPr>
          <p:cNvPr id="11" name="直接箭头连接符 10"/>
          <p:cNvCxnSpPr>
            <a:endCxn id="7" idx="1"/>
          </p:cNvCxnSpPr>
          <p:nvPr/>
        </p:nvCxnSpPr>
        <p:spPr>
          <a:xfrm>
            <a:off x="594360" y="2407584"/>
            <a:ext cx="751115" cy="677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7" idx="3"/>
            <a:endCxn id="8" idx="1"/>
          </p:cNvCxnSpPr>
          <p:nvPr/>
        </p:nvCxnSpPr>
        <p:spPr>
          <a:xfrm>
            <a:off x="2240281" y="2414363"/>
            <a:ext cx="90208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8" idx="3"/>
            <a:endCxn id="9" idx="1"/>
          </p:cNvCxnSpPr>
          <p:nvPr/>
        </p:nvCxnSpPr>
        <p:spPr>
          <a:xfrm>
            <a:off x="4037171" y="2414363"/>
            <a:ext cx="90494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5836921" y="2414363"/>
            <a:ext cx="85931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bwMode="auto">
          <a:xfrm>
            <a:off x="2873694" y="3839578"/>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e1</a:t>
            </a:r>
            <a:endParaRPr lang="en-US" sz="1400" i="1" dirty="0">
              <a:gradFill>
                <a:gsLst>
                  <a:gs pos="5833">
                    <a:schemeClr val="tx1">
                      <a:lumMod val="50000"/>
                    </a:schemeClr>
                  </a:gs>
                  <a:gs pos="100000">
                    <a:schemeClr val="tx1">
                      <a:lumMod val="50000"/>
                    </a:schemeClr>
                  </a:gs>
                </a:gsLst>
                <a:lin ang="5400000" scaled="0"/>
              </a:gradFill>
            </a:endParaRPr>
          </a:p>
        </p:txBody>
      </p:sp>
      <p:sp>
        <p:nvSpPr>
          <p:cNvPr id="25" name="圆角矩形 24"/>
          <p:cNvSpPr/>
          <p:nvPr/>
        </p:nvSpPr>
        <p:spPr bwMode="auto">
          <a:xfrm>
            <a:off x="4298292" y="3839578"/>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e2</a:t>
            </a:r>
            <a:endParaRPr lang="en-US" sz="1400" i="1" dirty="0">
              <a:gradFill>
                <a:gsLst>
                  <a:gs pos="5833">
                    <a:schemeClr val="tx1">
                      <a:lumMod val="50000"/>
                    </a:schemeClr>
                  </a:gs>
                  <a:gs pos="100000">
                    <a:schemeClr val="tx1">
                      <a:lumMod val="50000"/>
                    </a:schemeClr>
                  </a:gs>
                </a:gsLst>
                <a:lin ang="5400000" scaled="0"/>
              </a:gradFill>
            </a:endParaRPr>
          </a:p>
        </p:txBody>
      </p:sp>
      <p:sp>
        <p:nvSpPr>
          <p:cNvPr id="26" name="圆角矩形 25"/>
          <p:cNvSpPr/>
          <p:nvPr/>
        </p:nvSpPr>
        <p:spPr bwMode="auto">
          <a:xfrm>
            <a:off x="5722890" y="3839578"/>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e3</a:t>
            </a:r>
            <a:endParaRPr lang="en-US" sz="1400" i="1" dirty="0">
              <a:gradFill>
                <a:gsLst>
                  <a:gs pos="5833">
                    <a:schemeClr val="tx1">
                      <a:lumMod val="50000"/>
                    </a:schemeClr>
                  </a:gs>
                  <a:gs pos="100000">
                    <a:schemeClr val="tx1">
                      <a:lumMod val="50000"/>
                    </a:schemeClr>
                  </a:gs>
                </a:gsLst>
                <a:lin ang="5400000" scaled="0"/>
              </a:gradFill>
            </a:endParaRPr>
          </a:p>
        </p:txBody>
      </p:sp>
      <p:cxnSp>
        <p:nvCxnSpPr>
          <p:cNvPr id="27" name="直接箭头连接符 26"/>
          <p:cNvCxnSpPr>
            <a:stCxn id="40" idx="3"/>
            <a:endCxn id="24" idx="1"/>
          </p:cNvCxnSpPr>
          <p:nvPr/>
        </p:nvCxnSpPr>
        <p:spPr>
          <a:xfrm flipV="1">
            <a:off x="2240281" y="4274918"/>
            <a:ext cx="633413" cy="5949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4" idx="3"/>
            <a:endCxn id="25" idx="1"/>
          </p:cNvCxnSpPr>
          <p:nvPr/>
        </p:nvCxnSpPr>
        <p:spPr>
          <a:xfrm>
            <a:off x="3768500" y="4274918"/>
            <a:ext cx="52979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5" idx="3"/>
            <a:endCxn id="26" idx="1"/>
          </p:cNvCxnSpPr>
          <p:nvPr/>
        </p:nvCxnSpPr>
        <p:spPr>
          <a:xfrm>
            <a:off x="5193098" y="4274918"/>
            <a:ext cx="52979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6" idx="3"/>
            <a:endCxn id="57" idx="1"/>
          </p:cNvCxnSpPr>
          <p:nvPr/>
        </p:nvCxnSpPr>
        <p:spPr>
          <a:xfrm>
            <a:off x="6617696" y="4274918"/>
            <a:ext cx="593120" cy="5949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49" idx="1"/>
          </p:cNvCxnSpPr>
          <p:nvPr/>
        </p:nvCxnSpPr>
        <p:spPr>
          <a:xfrm>
            <a:off x="2214158" y="4817527"/>
            <a:ext cx="670084" cy="65728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bwMode="auto">
          <a:xfrm>
            <a:off x="1107827" y="4434518"/>
            <a:ext cx="1132454"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err="1">
                <a:gradFill>
                  <a:gsLst>
                    <a:gs pos="5833">
                      <a:schemeClr val="tx1">
                        <a:lumMod val="50000"/>
                      </a:schemeClr>
                    </a:gs>
                    <a:gs pos="100000">
                      <a:schemeClr val="tx1">
                        <a:lumMod val="50000"/>
                      </a:schemeClr>
                    </a:gs>
                  </a:gsLst>
                  <a:lin ang="5400000" scaled="0"/>
                </a:gradFill>
              </a:rPr>
              <a:t>demux</a:t>
            </a:r>
            <a:endParaRPr lang="en-US" sz="1400" i="1" dirty="0">
              <a:gradFill>
                <a:gsLst>
                  <a:gs pos="5833">
                    <a:schemeClr val="tx1">
                      <a:lumMod val="50000"/>
                    </a:schemeClr>
                  </a:gs>
                  <a:gs pos="100000">
                    <a:schemeClr val="tx1">
                      <a:lumMod val="50000"/>
                    </a:schemeClr>
                  </a:gs>
                </a:gsLst>
                <a:lin ang="5400000" scaled="0"/>
              </a:gradFill>
            </a:endParaRPr>
          </a:p>
        </p:txBody>
      </p:sp>
      <p:cxnSp>
        <p:nvCxnSpPr>
          <p:cNvPr id="42" name="直接箭头连接符 41"/>
          <p:cNvCxnSpPr>
            <a:endCxn id="40" idx="1"/>
          </p:cNvCxnSpPr>
          <p:nvPr/>
        </p:nvCxnSpPr>
        <p:spPr>
          <a:xfrm>
            <a:off x="594360" y="4869858"/>
            <a:ext cx="51346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bwMode="auto">
          <a:xfrm>
            <a:off x="2884242" y="5039468"/>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e1</a:t>
            </a:r>
            <a:endParaRPr lang="en-US" sz="1400" i="1" dirty="0">
              <a:gradFill>
                <a:gsLst>
                  <a:gs pos="5833">
                    <a:schemeClr val="tx1">
                      <a:lumMod val="50000"/>
                    </a:schemeClr>
                  </a:gs>
                  <a:gs pos="100000">
                    <a:schemeClr val="tx1">
                      <a:lumMod val="50000"/>
                    </a:schemeClr>
                  </a:gs>
                </a:gsLst>
                <a:lin ang="5400000" scaled="0"/>
              </a:gradFill>
            </a:endParaRPr>
          </a:p>
        </p:txBody>
      </p:sp>
      <p:sp>
        <p:nvSpPr>
          <p:cNvPr id="50" name="圆角矩形 49"/>
          <p:cNvSpPr/>
          <p:nvPr/>
        </p:nvSpPr>
        <p:spPr bwMode="auto">
          <a:xfrm>
            <a:off x="4308840" y="5039468"/>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e2</a:t>
            </a:r>
            <a:endParaRPr lang="en-US" sz="1400" i="1" dirty="0">
              <a:gradFill>
                <a:gsLst>
                  <a:gs pos="5833">
                    <a:schemeClr val="tx1">
                      <a:lumMod val="50000"/>
                    </a:schemeClr>
                  </a:gs>
                  <a:gs pos="100000">
                    <a:schemeClr val="tx1">
                      <a:lumMod val="50000"/>
                    </a:schemeClr>
                  </a:gs>
                </a:gsLst>
                <a:lin ang="5400000" scaled="0"/>
              </a:gradFill>
            </a:endParaRPr>
          </a:p>
        </p:txBody>
      </p:sp>
      <p:sp>
        <p:nvSpPr>
          <p:cNvPr id="51" name="圆角矩形 50"/>
          <p:cNvSpPr/>
          <p:nvPr/>
        </p:nvSpPr>
        <p:spPr bwMode="auto">
          <a:xfrm>
            <a:off x="5733438" y="5039468"/>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i="1" dirty="0">
                <a:gradFill>
                  <a:gsLst>
                    <a:gs pos="5833">
                      <a:schemeClr val="tx1">
                        <a:lumMod val="50000"/>
                      </a:schemeClr>
                    </a:gs>
                    <a:gs pos="100000">
                      <a:schemeClr val="tx1">
                        <a:lumMod val="50000"/>
                      </a:schemeClr>
                    </a:gs>
                  </a:gsLst>
                  <a:lin ang="5400000" scaled="0"/>
                </a:gradFill>
              </a:rPr>
              <a:t>e3</a:t>
            </a:r>
            <a:endParaRPr lang="en-US" sz="1400" i="1" dirty="0">
              <a:gradFill>
                <a:gsLst>
                  <a:gs pos="5833">
                    <a:schemeClr val="tx1">
                      <a:lumMod val="50000"/>
                    </a:schemeClr>
                  </a:gs>
                  <a:gs pos="100000">
                    <a:schemeClr val="tx1">
                      <a:lumMod val="50000"/>
                    </a:schemeClr>
                  </a:gs>
                </a:gsLst>
                <a:lin ang="5400000" scaled="0"/>
              </a:gradFill>
            </a:endParaRPr>
          </a:p>
        </p:txBody>
      </p:sp>
      <p:cxnSp>
        <p:nvCxnSpPr>
          <p:cNvPr id="52" name="直接箭头连接符 51"/>
          <p:cNvCxnSpPr>
            <a:stCxn id="49" idx="3"/>
            <a:endCxn id="50" idx="1"/>
          </p:cNvCxnSpPr>
          <p:nvPr/>
        </p:nvCxnSpPr>
        <p:spPr>
          <a:xfrm>
            <a:off x="3779048" y="5474808"/>
            <a:ext cx="52979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0" idx="3"/>
            <a:endCxn id="51" idx="1"/>
          </p:cNvCxnSpPr>
          <p:nvPr/>
        </p:nvCxnSpPr>
        <p:spPr>
          <a:xfrm>
            <a:off x="5203646" y="5474808"/>
            <a:ext cx="52979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51" idx="3"/>
            <a:endCxn id="57" idx="1"/>
          </p:cNvCxnSpPr>
          <p:nvPr/>
        </p:nvCxnSpPr>
        <p:spPr>
          <a:xfrm flipV="1">
            <a:off x="6628244" y="4869858"/>
            <a:ext cx="582572" cy="60495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圆角矩形 56"/>
          <p:cNvSpPr/>
          <p:nvPr/>
        </p:nvSpPr>
        <p:spPr bwMode="auto">
          <a:xfrm>
            <a:off x="7210816" y="4434518"/>
            <a:ext cx="894806" cy="870680"/>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altLang="zh-CN" sz="2400" i="1" dirty="0">
                <a:gradFill>
                  <a:gsLst>
                    <a:gs pos="5833">
                      <a:schemeClr val="tx1">
                        <a:lumMod val="50000"/>
                      </a:schemeClr>
                    </a:gs>
                    <a:gs pos="100000">
                      <a:schemeClr val="tx1">
                        <a:lumMod val="50000"/>
                      </a:schemeClr>
                    </a:gs>
                  </a:gsLst>
                  <a:lin ang="5400000" scaled="0"/>
                </a:gradFill>
              </a:rPr>
              <a:t>mux</a:t>
            </a:r>
            <a:endParaRPr lang="en-US" sz="1400" i="1" dirty="0">
              <a:gradFill>
                <a:gsLst>
                  <a:gs pos="5833">
                    <a:schemeClr val="tx1">
                      <a:lumMod val="50000"/>
                    </a:schemeClr>
                  </a:gs>
                  <a:gs pos="100000">
                    <a:schemeClr val="tx1">
                      <a:lumMod val="50000"/>
                    </a:schemeClr>
                  </a:gs>
                </a:gsLst>
                <a:lin ang="5400000" scaled="0"/>
              </a:gradFill>
            </a:endParaRPr>
          </a:p>
        </p:txBody>
      </p:sp>
      <p:cxnSp>
        <p:nvCxnSpPr>
          <p:cNvPr id="66" name="直接箭头连接符 65"/>
          <p:cNvCxnSpPr>
            <a:stCxn id="57" idx="3"/>
          </p:cNvCxnSpPr>
          <p:nvPr/>
        </p:nvCxnSpPr>
        <p:spPr>
          <a:xfrm>
            <a:off x="8105622" y="4869858"/>
            <a:ext cx="57959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072888"/>
      </p:ext>
    </p:extLst>
  </p:cSld>
  <p:clrMapOvr>
    <a:masterClrMapping/>
  </p:clrMapOvr>
  <p:transition advTm="27709">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(1)</a:t>
            </a:r>
          </a:p>
        </p:txBody>
      </p:sp>
      <p:sp>
        <p:nvSpPr>
          <p:cNvPr id="3" name="Text Placeholder 2"/>
          <p:cNvSpPr>
            <a:spLocks noGrp="1"/>
          </p:cNvSpPr>
          <p:nvPr>
            <p:ph type="body" sz="quarter" idx="10"/>
          </p:nvPr>
        </p:nvSpPr>
        <p:spPr>
          <a:xfrm>
            <a:off x="274638" y="1212851"/>
            <a:ext cx="8777288" cy="683264"/>
          </a:xfrm>
        </p:spPr>
        <p:txBody>
          <a:bodyPr/>
          <a:lstStyle/>
          <a:p>
            <a:r>
              <a:rPr lang="en-US" dirty="0"/>
              <a:t>Element is synthesized into a pipeline</a:t>
            </a:r>
          </a:p>
        </p:txBody>
      </p:sp>
      <p:sp>
        <p:nvSpPr>
          <p:cNvPr id="5" name="Rectangle 4"/>
          <p:cNvSpPr/>
          <p:nvPr/>
        </p:nvSpPr>
        <p:spPr bwMode="auto">
          <a:xfrm>
            <a:off x="274638" y="2679643"/>
            <a:ext cx="123849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 </a:t>
            </a:r>
            <a:r>
              <a:rPr lang="en-US" dirty="0" err="1">
                <a:solidFill>
                  <a:schemeClr val="bg1"/>
                </a:solidFill>
              </a:rPr>
              <a:t>pkt</a:t>
            </a:r>
            <a:endParaRPr lang="en-US" dirty="0">
              <a:solidFill>
                <a:schemeClr val="bg1"/>
              </a:solidFill>
            </a:endParaRPr>
          </a:p>
        </p:txBody>
      </p:sp>
      <p:sp>
        <p:nvSpPr>
          <p:cNvPr id="6" name="Rectangle 5"/>
          <p:cNvSpPr/>
          <p:nvPr/>
        </p:nvSpPr>
        <p:spPr bwMode="auto">
          <a:xfrm>
            <a:off x="274638" y="5418608"/>
            <a:ext cx="123849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 s</a:t>
            </a:r>
          </a:p>
        </p:txBody>
      </p:sp>
      <p:sp>
        <p:nvSpPr>
          <p:cNvPr id="7" name="Rectangle 6"/>
          <p:cNvSpPr/>
          <p:nvPr/>
        </p:nvSpPr>
        <p:spPr bwMode="auto">
          <a:xfrm>
            <a:off x="274638" y="3345963"/>
            <a:ext cx="123849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 += </a:t>
            </a:r>
            <a:r>
              <a:rPr lang="en-US" dirty="0" err="1">
                <a:solidFill>
                  <a:schemeClr val="bg1"/>
                </a:solidFill>
              </a:rPr>
              <a:t>pkt</a:t>
            </a:r>
            <a:r>
              <a:rPr lang="en-US" dirty="0">
                <a:solidFill>
                  <a:schemeClr val="bg1"/>
                </a:solidFill>
              </a:rPr>
              <a:t>[0]</a:t>
            </a:r>
          </a:p>
        </p:txBody>
      </p:sp>
      <p:cxnSp>
        <p:nvCxnSpPr>
          <p:cNvPr id="8" name="Straight Arrow Connector 7"/>
          <p:cNvCxnSpPr>
            <a:stCxn id="5" idx="2"/>
            <a:endCxn id="7" idx="0"/>
          </p:cNvCxnSpPr>
          <p:nvPr/>
        </p:nvCxnSpPr>
        <p:spPr>
          <a:xfrm>
            <a:off x="893884" y="3131056"/>
            <a:ext cx="0" cy="21490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0"/>
          </p:cNvCxnSpPr>
          <p:nvPr/>
        </p:nvCxnSpPr>
        <p:spPr>
          <a:xfrm>
            <a:off x="893884" y="2464735"/>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3"/>
          </p:cNvCxnSpPr>
          <p:nvPr/>
        </p:nvCxnSpPr>
        <p:spPr>
          <a:xfrm flipV="1">
            <a:off x="1513130" y="5644314"/>
            <a:ext cx="266218"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79348" y="2239028"/>
            <a:ext cx="0" cy="34052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513130" y="2239028"/>
            <a:ext cx="266218"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274638" y="1989397"/>
            <a:ext cx="1238492"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16" name="Rectangle 15"/>
          <p:cNvSpPr/>
          <p:nvPr/>
        </p:nvSpPr>
        <p:spPr bwMode="auto">
          <a:xfrm>
            <a:off x="274638" y="4012283"/>
            <a:ext cx="1238492"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 += </a:t>
            </a:r>
            <a:r>
              <a:rPr lang="en-US" dirty="0" err="1">
                <a:solidFill>
                  <a:schemeClr val="bg1"/>
                </a:solidFill>
              </a:rPr>
              <a:t>pkt</a:t>
            </a:r>
            <a:r>
              <a:rPr lang="en-US" dirty="0">
                <a:solidFill>
                  <a:schemeClr val="bg1"/>
                </a:solidFill>
              </a:rPr>
              <a:t>[1]</a:t>
            </a:r>
          </a:p>
        </p:txBody>
      </p:sp>
      <p:sp>
        <p:nvSpPr>
          <p:cNvPr id="17" name="Rectangle 16"/>
          <p:cNvSpPr/>
          <p:nvPr/>
        </p:nvSpPr>
        <p:spPr bwMode="auto">
          <a:xfrm>
            <a:off x="274638" y="4672619"/>
            <a:ext cx="1238492" cy="451413"/>
          </a:xfrm>
          <a:prstGeom prst="rect">
            <a:avLst/>
          </a:prstGeom>
          <a:solidFill>
            <a:schemeClr val="tx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 += </a:t>
            </a:r>
            <a:r>
              <a:rPr lang="en-US" dirty="0" err="1">
                <a:solidFill>
                  <a:schemeClr val="bg1"/>
                </a:solidFill>
              </a:rPr>
              <a:t>pkt</a:t>
            </a:r>
            <a:r>
              <a:rPr lang="en-US" dirty="0">
                <a:solidFill>
                  <a:schemeClr val="bg1"/>
                </a:solidFill>
              </a:rPr>
              <a:t>[2]</a:t>
            </a:r>
          </a:p>
        </p:txBody>
      </p:sp>
      <p:cxnSp>
        <p:nvCxnSpPr>
          <p:cNvPr id="19" name="Straight Arrow Connector 18"/>
          <p:cNvCxnSpPr>
            <a:stCxn id="7" idx="2"/>
            <a:endCxn id="16" idx="0"/>
          </p:cNvCxnSpPr>
          <p:nvPr/>
        </p:nvCxnSpPr>
        <p:spPr>
          <a:xfrm>
            <a:off x="893884" y="3797376"/>
            <a:ext cx="0" cy="21490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2"/>
            <a:endCxn id="17" idx="0"/>
          </p:cNvCxnSpPr>
          <p:nvPr/>
        </p:nvCxnSpPr>
        <p:spPr>
          <a:xfrm>
            <a:off x="893884" y="4463696"/>
            <a:ext cx="0" cy="20892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6" idx="0"/>
          </p:cNvCxnSpPr>
          <p:nvPr/>
        </p:nvCxnSpPr>
        <p:spPr>
          <a:xfrm>
            <a:off x="893884" y="5124032"/>
            <a:ext cx="0" cy="29457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2045566" y="4461802"/>
            <a:ext cx="82500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26" name="Rectangle 25"/>
          <p:cNvSpPr/>
          <p:nvPr/>
        </p:nvSpPr>
        <p:spPr bwMode="auto">
          <a:xfrm>
            <a:off x="2876480" y="4461802"/>
            <a:ext cx="82500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27" name="Rectangle 26"/>
          <p:cNvSpPr/>
          <p:nvPr/>
        </p:nvSpPr>
        <p:spPr bwMode="auto">
          <a:xfrm>
            <a:off x="3701482" y="4463620"/>
            <a:ext cx="825002"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28" name="Rectangle 27"/>
          <p:cNvSpPr/>
          <p:nvPr/>
        </p:nvSpPr>
        <p:spPr bwMode="auto">
          <a:xfrm>
            <a:off x="4519656" y="4461802"/>
            <a:ext cx="825002" cy="451413"/>
          </a:xfrm>
          <a:prstGeom prst="rect">
            <a:avLst/>
          </a:prstGeom>
          <a:solidFill>
            <a:schemeClr val="tx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29" name="Rectangle 28"/>
          <p:cNvSpPr/>
          <p:nvPr/>
        </p:nvSpPr>
        <p:spPr bwMode="auto">
          <a:xfrm>
            <a:off x="5345752" y="4461802"/>
            <a:ext cx="82500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 </a:t>
            </a:r>
          </a:p>
        </p:txBody>
      </p:sp>
      <p:sp>
        <p:nvSpPr>
          <p:cNvPr id="30" name="TextBox 29"/>
          <p:cNvSpPr txBox="1"/>
          <p:nvPr/>
        </p:nvSpPr>
        <p:spPr>
          <a:xfrm>
            <a:off x="1841082" y="3799542"/>
            <a:ext cx="9736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time</a:t>
            </a:r>
          </a:p>
        </p:txBody>
      </p:sp>
      <p:cxnSp>
        <p:nvCxnSpPr>
          <p:cNvPr id="31" name="Straight Arrow Connector 30"/>
          <p:cNvCxnSpPr/>
          <p:nvPr/>
        </p:nvCxnSpPr>
        <p:spPr>
          <a:xfrm>
            <a:off x="2751622" y="4113474"/>
            <a:ext cx="614027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2876480" y="4921114"/>
            <a:ext cx="82500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33" name="Rectangle 32"/>
          <p:cNvSpPr/>
          <p:nvPr/>
        </p:nvSpPr>
        <p:spPr bwMode="auto">
          <a:xfrm>
            <a:off x="3701482" y="4930831"/>
            <a:ext cx="82500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34" name="Rectangle 33"/>
          <p:cNvSpPr/>
          <p:nvPr/>
        </p:nvSpPr>
        <p:spPr bwMode="auto">
          <a:xfrm>
            <a:off x="4519656" y="4921115"/>
            <a:ext cx="825002"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35" name="Rectangle 34"/>
          <p:cNvSpPr/>
          <p:nvPr/>
        </p:nvSpPr>
        <p:spPr bwMode="auto">
          <a:xfrm>
            <a:off x="5347941" y="4913214"/>
            <a:ext cx="825002" cy="451413"/>
          </a:xfrm>
          <a:prstGeom prst="rect">
            <a:avLst/>
          </a:prstGeom>
          <a:solidFill>
            <a:schemeClr val="tx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36" name="Rectangle 35"/>
          <p:cNvSpPr/>
          <p:nvPr/>
        </p:nvSpPr>
        <p:spPr bwMode="auto">
          <a:xfrm>
            <a:off x="6178855" y="4912103"/>
            <a:ext cx="82500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 </a:t>
            </a:r>
          </a:p>
        </p:txBody>
      </p:sp>
      <p:sp>
        <p:nvSpPr>
          <p:cNvPr id="37" name="Rectangle 36"/>
          <p:cNvSpPr/>
          <p:nvPr/>
        </p:nvSpPr>
        <p:spPr bwMode="auto">
          <a:xfrm>
            <a:off x="3701482" y="5374344"/>
            <a:ext cx="82500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38" name="Rectangle 37"/>
          <p:cNvSpPr/>
          <p:nvPr/>
        </p:nvSpPr>
        <p:spPr bwMode="auto">
          <a:xfrm>
            <a:off x="4519656" y="5372527"/>
            <a:ext cx="82500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39" name="Rectangle 38"/>
          <p:cNvSpPr/>
          <p:nvPr/>
        </p:nvSpPr>
        <p:spPr bwMode="auto">
          <a:xfrm>
            <a:off x="5347941" y="5356728"/>
            <a:ext cx="825002"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40" name="Rectangle 39"/>
          <p:cNvSpPr/>
          <p:nvPr/>
        </p:nvSpPr>
        <p:spPr bwMode="auto">
          <a:xfrm>
            <a:off x="6181044" y="5347716"/>
            <a:ext cx="825002" cy="451413"/>
          </a:xfrm>
          <a:prstGeom prst="rect">
            <a:avLst/>
          </a:prstGeom>
          <a:solidFill>
            <a:schemeClr val="tx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41" name="Rectangle 40"/>
          <p:cNvSpPr/>
          <p:nvPr/>
        </p:nvSpPr>
        <p:spPr bwMode="auto">
          <a:xfrm>
            <a:off x="7035209" y="5353530"/>
            <a:ext cx="82500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 </a:t>
            </a:r>
          </a:p>
        </p:txBody>
      </p:sp>
      <p:sp>
        <p:nvSpPr>
          <p:cNvPr id="42" name="Rectangle 41"/>
          <p:cNvSpPr/>
          <p:nvPr/>
        </p:nvSpPr>
        <p:spPr bwMode="auto">
          <a:xfrm>
            <a:off x="4515623" y="5814126"/>
            <a:ext cx="82500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43" name="Rectangle 42"/>
          <p:cNvSpPr/>
          <p:nvPr/>
        </p:nvSpPr>
        <p:spPr bwMode="auto">
          <a:xfrm>
            <a:off x="5345752" y="5819033"/>
            <a:ext cx="82500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44" name="Rectangle 43"/>
          <p:cNvSpPr/>
          <p:nvPr/>
        </p:nvSpPr>
        <p:spPr bwMode="auto">
          <a:xfrm>
            <a:off x="6176666" y="5812256"/>
            <a:ext cx="825002"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45" name="Rectangle 44"/>
          <p:cNvSpPr/>
          <p:nvPr/>
        </p:nvSpPr>
        <p:spPr bwMode="auto">
          <a:xfrm>
            <a:off x="7033020" y="5810169"/>
            <a:ext cx="825002" cy="451413"/>
          </a:xfrm>
          <a:prstGeom prst="rect">
            <a:avLst/>
          </a:prstGeom>
          <a:solidFill>
            <a:schemeClr val="tx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46" name="Rectangle 45"/>
          <p:cNvSpPr/>
          <p:nvPr/>
        </p:nvSpPr>
        <p:spPr bwMode="auto">
          <a:xfrm>
            <a:off x="7856927" y="5812256"/>
            <a:ext cx="82500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 </a:t>
            </a:r>
          </a:p>
        </p:txBody>
      </p:sp>
      <p:sp>
        <p:nvSpPr>
          <p:cNvPr id="47" name="Rectangle 46"/>
          <p:cNvSpPr/>
          <p:nvPr/>
        </p:nvSpPr>
        <p:spPr bwMode="auto">
          <a:xfrm>
            <a:off x="2106931" y="2626187"/>
            <a:ext cx="82659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48" name="Rectangle 47"/>
          <p:cNvSpPr/>
          <p:nvPr/>
        </p:nvSpPr>
        <p:spPr bwMode="auto">
          <a:xfrm>
            <a:off x="3797861" y="2160781"/>
            <a:ext cx="358191"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49" name="Rectangle 48"/>
          <p:cNvSpPr/>
          <p:nvPr/>
        </p:nvSpPr>
        <p:spPr bwMode="auto">
          <a:xfrm>
            <a:off x="4959795" y="2341222"/>
            <a:ext cx="355458"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sp>
        <p:nvSpPr>
          <p:cNvPr id="50" name="Rectangle 49"/>
          <p:cNvSpPr/>
          <p:nvPr/>
        </p:nvSpPr>
        <p:spPr bwMode="auto">
          <a:xfrm>
            <a:off x="3278105" y="2056660"/>
            <a:ext cx="244220" cy="1242949"/>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0</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1</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2</a:t>
            </a:r>
          </a:p>
        </p:txBody>
      </p:sp>
      <p:sp>
        <p:nvSpPr>
          <p:cNvPr id="52" name="Rectangle 51"/>
          <p:cNvSpPr/>
          <p:nvPr/>
        </p:nvSpPr>
        <p:spPr bwMode="auto">
          <a:xfrm>
            <a:off x="6091556" y="2433960"/>
            <a:ext cx="338059" cy="451413"/>
          </a:xfrm>
          <a:prstGeom prst="rect">
            <a:avLst/>
          </a:prstGeom>
          <a:solidFill>
            <a:schemeClr val="tx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a:t>
            </a:r>
          </a:p>
        </p:txBody>
      </p:sp>
      <p:cxnSp>
        <p:nvCxnSpPr>
          <p:cNvPr id="54" name="Straight Connector 53"/>
          <p:cNvCxnSpPr/>
          <p:nvPr/>
        </p:nvCxnSpPr>
        <p:spPr>
          <a:xfrm>
            <a:off x="3278105" y="2402561"/>
            <a:ext cx="237653" cy="77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78105" y="2725573"/>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7" idx="3"/>
          </p:cNvCxnSpPr>
          <p:nvPr/>
        </p:nvCxnSpPr>
        <p:spPr>
          <a:xfrm flipV="1">
            <a:off x="2933523" y="2531998"/>
            <a:ext cx="344582" cy="31989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48" idx="1"/>
          </p:cNvCxnSpPr>
          <p:nvPr/>
        </p:nvCxnSpPr>
        <p:spPr>
          <a:xfrm flipV="1">
            <a:off x="3544324" y="2386488"/>
            <a:ext cx="253537" cy="15401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bwMode="auto">
          <a:xfrm>
            <a:off x="7316700" y="1986269"/>
            <a:ext cx="920327"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4" name="Slide Number Placeholder 3"/>
          <p:cNvSpPr>
            <a:spLocks noGrp="1"/>
          </p:cNvSpPr>
          <p:nvPr>
            <p:ph type="sldNum" sz="quarter" idx="11"/>
          </p:nvPr>
        </p:nvSpPr>
        <p:spPr/>
        <p:txBody>
          <a:bodyPr/>
          <a:lstStyle/>
          <a:p>
            <a:fld id="{368F0CB9-5443-48E8-ADD3-3F8A68C2523D}" type="slidenum">
              <a:rPr lang="en-US" smtClean="0"/>
              <a:t>23</a:t>
            </a:fld>
            <a:endParaRPr lang="en-US"/>
          </a:p>
        </p:txBody>
      </p:sp>
      <p:cxnSp>
        <p:nvCxnSpPr>
          <p:cNvPr id="78" name="Straight Connector 77"/>
          <p:cNvCxnSpPr/>
          <p:nvPr/>
        </p:nvCxnSpPr>
        <p:spPr>
          <a:xfrm>
            <a:off x="3278105" y="2992795"/>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7" idx="3"/>
          </p:cNvCxnSpPr>
          <p:nvPr/>
        </p:nvCxnSpPr>
        <p:spPr>
          <a:xfrm>
            <a:off x="2933523" y="2851894"/>
            <a:ext cx="355458" cy="151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7" idx="3"/>
          </p:cNvCxnSpPr>
          <p:nvPr/>
        </p:nvCxnSpPr>
        <p:spPr>
          <a:xfrm>
            <a:off x="2933523" y="2851894"/>
            <a:ext cx="337424" cy="31755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48" idx="1"/>
          </p:cNvCxnSpPr>
          <p:nvPr/>
        </p:nvCxnSpPr>
        <p:spPr>
          <a:xfrm>
            <a:off x="3529483" y="2231044"/>
            <a:ext cx="268378" cy="15544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8" idx="3"/>
          </p:cNvCxnSpPr>
          <p:nvPr/>
        </p:nvCxnSpPr>
        <p:spPr>
          <a:xfrm flipV="1">
            <a:off x="4156052" y="2231044"/>
            <a:ext cx="270542" cy="15544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bwMode="auto">
          <a:xfrm>
            <a:off x="4425481" y="2053486"/>
            <a:ext cx="244220" cy="1242949"/>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0</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1</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2</a:t>
            </a:r>
          </a:p>
        </p:txBody>
      </p:sp>
      <p:cxnSp>
        <p:nvCxnSpPr>
          <p:cNvPr id="93" name="Straight Connector 92"/>
          <p:cNvCxnSpPr/>
          <p:nvPr/>
        </p:nvCxnSpPr>
        <p:spPr>
          <a:xfrm>
            <a:off x="4425481" y="2399387"/>
            <a:ext cx="237653" cy="77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25481" y="2722399"/>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25481" y="2989621"/>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bwMode="auto">
          <a:xfrm>
            <a:off x="5572895" y="2060358"/>
            <a:ext cx="244220" cy="1242949"/>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0</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1</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2</a:t>
            </a:r>
          </a:p>
        </p:txBody>
      </p:sp>
      <p:cxnSp>
        <p:nvCxnSpPr>
          <p:cNvPr id="102" name="Straight Connector 101"/>
          <p:cNvCxnSpPr/>
          <p:nvPr/>
        </p:nvCxnSpPr>
        <p:spPr>
          <a:xfrm>
            <a:off x="5572895" y="2406259"/>
            <a:ext cx="237653" cy="77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572895" y="2729271"/>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72895" y="2996493"/>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bwMode="auto">
          <a:xfrm>
            <a:off x="6724440" y="2053486"/>
            <a:ext cx="244220" cy="1242949"/>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0</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1</a:t>
            </a:r>
          </a:p>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2</a:t>
            </a:r>
          </a:p>
        </p:txBody>
      </p:sp>
      <p:cxnSp>
        <p:nvCxnSpPr>
          <p:cNvPr id="109" name="Straight Connector 108"/>
          <p:cNvCxnSpPr/>
          <p:nvPr/>
        </p:nvCxnSpPr>
        <p:spPr>
          <a:xfrm>
            <a:off x="6724440" y="2399387"/>
            <a:ext cx="237653" cy="77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724440" y="2722399"/>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724440" y="2989621"/>
            <a:ext cx="2376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522325" y="2867054"/>
            <a:ext cx="903156" cy="777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529483" y="3152628"/>
            <a:ext cx="895998"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49" idx="1"/>
          </p:cNvCxnSpPr>
          <p:nvPr/>
        </p:nvCxnSpPr>
        <p:spPr>
          <a:xfrm>
            <a:off x="4669701" y="2231044"/>
            <a:ext cx="290094" cy="33588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49" idx="1"/>
          </p:cNvCxnSpPr>
          <p:nvPr/>
        </p:nvCxnSpPr>
        <p:spPr>
          <a:xfrm flipV="1">
            <a:off x="4684716" y="2566929"/>
            <a:ext cx="275079" cy="29003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49" idx="3"/>
          </p:cNvCxnSpPr>
          <p:nvPr/>
        </p:nvCxnSpPr>
        <p:spPr>
          <a:xfrm flipV="1">
            <a:off x="5315253" y="2211976"/>
            <a:ext cx="257604" cy="35495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684716" y="3152628"/>
            <a:ext cx="88814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52" idx="1"/>
          </p:cNvCxnSpPr>
          <p:nvPr/>
        </p:nvCxnSpPr>
        <p:spPr>
          <a:xfrm>
            <a:off x="5825047" y="2231044"/>
            <a:ext cx="266509" cy="42862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52" idx="1"/>
          </p:cNvCxnSpPr>
          <p:nvPr/>
        </p:nvCxnSpPr>
        <p:spPr>
          <a:xfrm flipV="1">
            <a:off x="5825047" y="2659667"/>
            <a:ext cx="266509" cy="52744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52" idx="3"/>
          </p:cNvCxnSpPr>
          <p:nvPr/>
        </p:nvCxnSpPr>
        <p:spPr>
          <a:xfrm flipV="1">
            <a:off x="6429615" y="2231044"/>
            <a:ext cx="284089" cy="42862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6962093" y="2231044"/>
            <a:ext cx="32669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34623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(2)</a:t>
            </a:r>
          </a:p>
        </p:txBody>
      </p:sp>
      <p:sp>
        <p:nvSpPr>
          <p:cNvPr id="3" name="Text Placeholder 2"/>
          <p:cNvSpPr>
            <a:spLocks noGrp="1"/>
          </p:cNvSpPr>
          <p:nvPr>
            <p:ph type="body" sz="quarter" idx="10"/>
          </p:nvPr>
        </p:nvSpPr>
        <p:spPr>
          <a:xfrm>
            <a:off x="274638" y="1212851"/>
            <a:ext cx="8777288" cy="683264"/>
          </a:xfrm>
        </p:spPr>
        <p:txBody>
          <a:bodyPr/>
          <a:lstStyle/>
          <a:p>
            <a:r>
              <a:rPr lang="en-US" dirty="0"/>
              <a:t>Principle 1: Minimize memory dependency</a:t>
            </a:r>
          </a:p>
        </p:txBody>
      </p:sp>
      <p:sp>
        <p:nvSpPr>
          <p:cNvPr id="8" name="Rectangle 7"/>
          <p:cNvSpPr/>
          <p:nvPr/>
        </p:nvSpPr>
        <p:spPr bwMode="auto">
          <a:xfrm>
            <a:off x="274638" y="3447605"/>
            <a:ext cx="123849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mem</a:t>
            </a:r>
          </a:p>
        </p:txBody>
      </p:sp>
      <p:sp>
        <p:nvSpPr>
          <p:cNvPr id="9" name="Rectangle 8"/>
          <p:cNvSpPr/>
          <p:nvPr/>
        </p:nvSpPr>
        <p:spPr bwMode="auto">
          <a:xfrm>
            <a:off x="274638" y="4780246"/>
            <a:ext cx="123849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 mem</a:t>
            </a:r>
          </a:p>
        </p:txBody>
      </p:sp>
      <p:sp>
        <p:nvSpPr>
          <p:cNvPr id="10" name="Rectangle 9"/>
          <p:cNvSpPr/>
          <p:nvPr/>
        </p:nvSpPr>
        <p:spPr bwMode="auto">
          <a:xfrm>
            <a:off x="274638" y="4113925"/>
            <a:ext cx="123849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Increment</a:t>
            </a:r>
          </a:p>
        </p:txBody>
      </p:sp>
      <p:cxnSp>
        <p:nvCxnSpPr>
          <p:cNvPr id="12" name="Straight Arrow Connector 11"/>
          <p:cNvCxnSpPr>
            <a:stCxn id="8" idx="2"/>
            <a:endCxn id="10" idx="0"/>
          </p:cNvCxnSpPr>
          <p:nvPr/>
        </p:nvCxnSpPr>
        <p:spPr>
          <a:xfrm>
            <a:off x="893884" y="3899018"/>
            <a:ext cx="0" cy="21490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9" idx="0"/>
          </p:cNvCxnSpPr>
          <p:nvPr/>
        </p:nvCxnSpPr>
        <p:spPr>
          <a:xfrm>
            <a:off x="893884" y="4565338"/>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893884" y="3232697"/>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13130" y="5666183"/>
            <a:ext cx="266218"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779348" y="2318198"/>
            <a:ext cx="0" cy="334798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513130" y="2318198"/>
            <a:ext cx="266218"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274638" y="2068567"/>
            <a:ext cx="1238492"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30" name="Rectangle 29"/>
          <p:cNvSpPr/>
          <p:nvPr/>
        </p:nvSpPr>
        <p:spPr bwMode="auto">
          <a:xfrm>
            <a:off x="2150463" y="2550341"/>
            <a:ext cx="813381"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31" name="Rectangle 30"/>
          <p:cNvSpPr/>
          <p:nvPr/>
        </p:nvSpPr>
        <p:spPr bwMode="auto">
          <a:xfrm>
            <a:off x="2963844" y="2556838"/>
            <a:ext cx="813381"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Inc</a:t>
            </a:r>
            <a:endParaRPr lang="en-US" dirty="0">
              <a:solidFill>
                <a:schemeClr val="bg1"/>
              </a:solidFill>
            </a:endParaRPr>
          </a:p>
        </p:txBody>
      </p:sp>
      <p:sp>
        <p:nvSpPr>
          <p:cNvPr id="32" name="Rectangle 31"/>
          <p:cNvSpPr/>
          <p:nvPr/>
        </p:nvSpPr>
        <p:spPr bwMode="auto">
          <a:xfrm>
            <a:off x="3777225" y="2550341"/>
            <a:ext cx="813381"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a:t>
            </a:r>
          </a:p>
        </p:txBody>
      </p:sp>
      <p:sp>
        <p:nvSpPr>
          <p:cNvPr id="37" name="TextBox 36"/>
          <p:cNvSpPr txBox="1"/>
          <p:nvPr/>
        </p:nvSpPr>
        <p:spPr>
          <a:xfrm>
            <a:off x="1990180" y="1896115"/>
            <a:ext cx="9736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time</a:t>
            </a:r>
          </a:p>
        </p:txBody>
      </p:sp>
      <p:cxnSp>
        <p:nvCxnSpPr>
          <p:cNvPr id="46" name="Straight Arrow Connector 45"/>
          <p:cNvCxnSpPr>
            <a:stCxn id="37" idx="3"/>
          </p:cNvCxnSpPr>
          <p:nvPr/>
        </p:nvCxnSpPr>
        <p:spPr>
          <a:xfrm>
            <a:off x="2963844" y="2210047"/>
            <a:ext cx="614027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90180" y="4257867"/>
            <a:ext cx="6730753" cy="1369606"/>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Memory dependency:</a:t>
            </a:r>
          </a:p>
          <a:p>
            <a:pPr>
              <a:lnSpc>
                <a:spcPct val="90000"/>
              </a:lnSpc>
              <a:spcAft>
                <a:spcPts val="600"/>
              </a:spcAft>
            </a:pPr>
            <a:r>
              <a:rPr lang="en-US" sz="2400" dirty="0">
                <a:solidFill>
                  <a:srgbClr val="006EB9"/>
                </a:solidFill>
              </a:rPr>
              <a:t>Read</a:t>
            </a:r>
            <a:r>
              <a:rPr lang="en-US" sz="2400" dirty="0">
                <a:gradFill>
                  <a:gsLst>
                    <a:gs pos="2917">
                      <a:schemeClr val="tx1"/>
                    </a:gs>
                    <a:gs pos="30000">
                      <a:schemeClr val="tx1"/>
                    </a:gs>
                  </a:gsLst>
                  <a:lin ang="5400000" scaled="0"/>
                </a:gradFill>
              </a:rPr>
              <a:t> cannot start before last </a:t>
            </a:r>
            <a:r>
              <a:rPr lang="en-US" sz="2400" dirty="0">
                <a:solidFill>
                  <a:srgbClr val="C00000"/>
                </a:solidFill>
              </a:rPr>
              <a:t>write</a:t>
            </a:r>
            <a:r>
              <a:rPr lang="en-US" sz="2400" dirty="0">
                <a:gradFill>
                  <a:gsLst>
                    <a:gs pos="2917">
                      <a:schemeClr val="tx1"/>
                    </a:gs>
                    <a:gs pos="30000">
                      <a:schemeClr val="tx1"/>
                    </a:gs>
                  </a:gsLst>
                  <a:lin ang="5400000" scaled="0"/>
                </a:gradFill>
              </a:rPr>
              <a:t>,</a:t>
            </a:r>
            <a:br>
              <a:rPr lang="en-US" sz="2400" dirty="0">
                <a:gradFill>
                  <a:gsLst>
                    <a:gs pos="2917">
                      <a:schemeClr val="tx1"/>
                    </a:gs>
                    <a:gs pos="30000">
                      <a:schemeClr val="tx1"/>
                    </a:gs>
                  </a:gsLst>
                  <a:lin ang="5400000" scaled="0"/>
                </a:gradFill>
              </a:rPr>
            </a:br>
            <a:r>
              <a:rPr lang="en-US" sz="2400" dirty="0">
                <a:gradFill>
                  <a:gsLst>
                    <a:gs pos="2917">
                      <a:schemeClr val="tx1"/>
                    </a:gs>
                    <a:gs pos="30000">
                      <a:schemeClr val="tx1"/>
                    </a:gs>
                  </a:gsLst>
                  <a:lin ang="5400000" scaled="0"/>
                </a:gradFill>
              </a:rPr>
              <a:t>because </a:t>
            </a:r>
            <a:r>
              <a:rPr lang="en-US" sz="2400" dirty="0">
                <a:solidFill>
                  <a:srgbClr val="006EB9"/>
                </a:solidFill>
              </a:rPr>
              <a:t>read</a:t>
            </a:r>
            <a:r>
              <a:rPr lang="en-US" sz="2400" dirty="0">
                <a:gradFill>
                  <a:gsLst>
                    <a:gs pos="2917">
                      <a:schemeClr val="tx1"/>
                    </a:gs>
                    <a:gs pos="30000">
                      <a:schemeClr val="tx1"/>
                    </a:gs>
                  </a:gsLst>
                  <a:lin ang="5400000" scaled="0"/>
                </a:gradFill>
              </a:rPr>
              <a:t> and </a:t>
            </a:r>
            <a:r>
              <a:rPr lang="en-US" sz="2400" dirty="0">
                <a:solidFill>
                  <a:srgbClr val="C00000"/>
                </a:solidFill>
              </a:rPr>
              <a:t>write</a:t>
            </a:r>
            <a:r>
              <a:rPr lang="en-US" sz="2400" dirty="0">
                <a:gradFill>
                  <a:gsLst>
                    <a:gs pos="2917">
                      <a:schemeClr val="tx1"/>
                    </a:gs>
                    <a:gs pos="30000">
                      <a:schemeClr val="tx1"/>
                    </a:gs>
                  </a:gsLst>
                  <a:lin ang="5400000" scaled="0"/>
                </a:gradFill>
              </a:rPr>
              <a:t> addresses may conflict.</a:t>
            </a:r>
          </a:p>
        </p:txBody>
      </p:sp>
      <p:sp>
        <p:nvSpPr>
          <p:cNvPr id="71" name="Rectangle 70"/>
          <p:cNvSpPr/>
          <p:nvPr/>
        </p:nvSpPr>
        <p:spPr bwMode="auto">
          <a:xfrm>
            <a:off x="4590606" y="3014769"/>
            <a:ext cx="813381"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72" name="Rectangle 71"/>
          <p:cNvSpPr/>
          <p:nvPr/>
        </p:nvSpPr>
        <p:spPr bwMode="auto">
          <a:xfrm>
            <a:off x="5403987" y="3011975"/>
            <a:ext cx="813381"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Inc</a:t>
            </a:r>
            <a:endParaRPr lang="en-US" dirty="0">
              <a:solidFill>
                <a:schemeClr val="bg1"/>
              </a:solidFill>
            </a:endParaRPr>
          </a:p>
        </p:txBody>
      </p:sp>
      <p:sp>
        <p:nvSpPr>
          <p:cNvPr id="73" name="Rectangle 72"/>
          <p:cNvSpPr/>
          <p:nvPr/>
        </p:nvSpPr>
        <p:spPr bwMode="auto">
          <a:xfrm>
            <a:off x="6217368" y="3014769"/>
            <a:ext cx="813381"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a:t>
            </a:r>
          </a:p>
        </p:txBody>
      </p:sp>
      <p:sp>
        <p:nvSpPr>
          <p:cNvPr id="74" name="Rectangle 73"/>
          <p:cNvSpPr/>
          <p:nvPr/>
        </p:nvSpPr>
        <p:spPr bwMode="auto">
          <a:xfrm>
            <a:off x="7030749" y="3479835"/>
            <a:ext cx="813381"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75" name="Rectangle 74"/>
          <p:cNvSpPr/>
          <p:nvPr/>
        </p:nvSpPr>
        <p:spPr bwMode="auto">
          <a:xfrm>
            <a:off x="7844130" y="3475812"/>
            <a:ext cx="813381"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Inc</a:t>
            </a:r>
            <a:endParaRPr lang="en-US" dirty="0">
              <a:solidFill>
                <a:schemeClr val="bg1"/>
              </a:solidFill>
            </a:endParaRPr>
          </a:p>
        </p:txBody>
      </p:sp>
      <p:sp>
        <p:nvSpPr>
          <p:cNvPr id="76" name="Rectangle 75"/>
          <p:cNvSpPr/>
          <p:nvPr/>
        </p:nvSpPr>
        <p:spPr bwMode="auto">
          <a:xfrm>
            <a:off x="8657511" y="3479835"/>
            <a:ext cx="813381"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a:t>
            </a:r>
          </a:p>
        </p:txBody>
      </p:sp>
      <p:sp>
        <p:nvSpPr>
          <p:cNvPr id="54" name="Rectangle 53"/>
          <p:cNvSpPr/>
          <p:nvPr/>
        </p:nvSpPr>
        <p:spPr bwMode="auto">
          <a:xfrm>
            <a:off x="274638" y="2776740"/>
            <a:ext cx="1238492" cy="451413"/>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tx1"/>
                </a:solidFill>
              </a:rPr>
              <a:t>Read input</a:t>
            </a:r>
          </a:p>
        </p:txBody>
      </p:sp>
      <p:sp>
        <p:nvSpPr>
          <p:cNvPr id="55" name="Rectangle 54"/>
          <p:cNvSpPr/>
          <p:nvPr/>
        </p:nvSpPr>
        <p:spPr bwMode="auto">
          <a:xfrm>
            <a:off x="274638" y="5446567"/>
            <a:ext cx="1238492" cy="451413"/>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tx1"/>
                </a:solidFill>
              </a:rPr>
              <a:t>Write out</a:t>
            </a:r>
          </a:p>
        </p:txBody>
      </p:sp>
      <p:cxnSp>
        <p:nvCxnSpPr>
          <p:cNvPr id="56" name="Straight Arrow Connector 55"/>
          <p:cNvCxnSpPr/>
          <p:nvPr/>
        </p:nvCxnSpPr>
        <p:spPr>
          <a:xfrm>
            <a:off x="893884" y="5231659"/>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8" idx="4"/>
            <a:endCxn id="54" idx="0"/>
          </p:cNvCxnSpPr>
          <p:nvPr/>
        </p:nvCxnSpPr>
        <p:spPr>
          <a:xfrm>
            <a:off x="893884" y="2543905"/>
            <a:ext cx="0" cy="23283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a:xfrm>
            <a:off x="6586538" y="5977518"/>
            <a:ext cx="2098675" cy="371475"/>
          </a:xfrm>
        </p:spPr>
        <p:txBody>
          <a:bodyPr/>
          <a:lstStyle/>
          <a:p>
            <a:fld id="{368F0CB9-5443-48E8-ADD3-3F8A68C2523D}" type="slidenum">
              <a:rPr lang="en-US" smtClean="0"/>
              <a:t>24</a:t>
            </a:fld>
            <a:endParaRPr lang="en-US"/>
          </a:p>
        </p:txBody>
      </p:sp>
    </p:spTree>
    <p:extLst>
      <p:ext uri="{BB962C8B-B14F-4D97-AF65-F5344CB8AC3E}">
        <p14:creationId xmlns:p14="http://schemas.microsoft.com/office/powerpoint/2010/main" val="3057507539"/>
      </p:ext>
    </p:extLst>
  </p:cSld>
  <p:clrMapOvr>
    <a:masterClrMapping/>
  </p:clrMapOvr>
  <p:transition advTm="29988">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(3)</a:t>
            </a:r>
          </a:p>
        </p:txBody>
      </p:sp>
      <p:sp>
        <p:nvSpPr>
          <p:cNvPr id="3" name="Text Placeholder 2"/>
          <p:cNvSpPr>
            <a:spLocks noGrp="1"/>
          </p:cNvSpPr>
          <p:nvPr>
            <p:ph type="body" sz="quarter" idx="10"/>
          </p:nvPr>
        </p:nvSpPr>
        <p:spPr>
          <a:xfrm>
            <a:off x="250385" y="1191544"/>
            <a:ext cx="10198433" cy="627864"/>
          </a:xfrm>
        </p:spPr>
        <p:txBody>
          <a:bodyPr/>
          <a:lstStyle/>
          <a:p>
            <a:r>
              <a:rPr lang="en-US" sz="3200" i="1" dirty="0"/>
              <a:t>Delayed write </a:t>
            </a:r>
            <a:r>
              <a:rPr lang="en-US" sz="3200" dirty="0"/>
              <a:t>to remove read-write dependency</a:t>
            </a:r>
          </a:p>
        </p:txBody>
      </p:sp>
      <p:sp>
        <p:nvSpPr>
          <p:cNvPr id="39" name="Rectangle 38"/>
          <p:cNvSpPr/>
          <p:nvPr/>
        </p:nvSpPr>
        <p:spPr bwMode="auto">
          <a:xfrm>
            <a:off x="5197490" y="3890472"/>
            <a:ext cx="123849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mem</a:t>
            </a:r>
          </a:p>
        </p:txBody>
      </p:sp>
      <p:sp>
        <p:nvSpPr>
          <p:cNvPr id="40" name="Rectangle 39"/>
          <p:cNvSpPr/>
          <p:nvPr/>
        </p:nvSpPr>
        <p:spPr bwMode="auto">
          <a:xfrm>
            <a:off x="6611648" y="3896938"/>
            <a:ext cx="123849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 mem</a:t>
            </a:r>
          </a:p>
        </p:txBody>
      </p:sp>
      <p:sp>
        <p:nvSpPr>
          <p:cNvPr id="41" name="Rectangle 40"/>
          <p:cNvSpPr/>
          <p:nvPr/>
        </p:nvSpPr>
        <p:spPr bwMode="auto">
          <a:xfrm>
            <a:off x="3742038" y="4962309"/>
            <a:ext cx="123849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Increment</a:t>
            </a:r>
          </a:p>
        </p:txBody>
      </p:sp>
      <p:sp>
        <p:nvSpPr>
          <p:cNvPr id="55" name="Oval 54"/>
          <p:cNvSpPr/>
          <p:nvPr/>
        </p:nvSpPr>
        <p:spPr bwMode="auto">
          <a:xfrm>
            <a:off x="3742038" y="1865301"/>
            <a:ext cx="1238492"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56" name="Rectangle 55"/>
          <p:cNvSpPr/>
          <p:nvPr/>
        </p:nvSpPr>
        <p:spPr bwMode="auto">
          <a:xfrm>
            <a:off x="3742038" y="5666537"/>
            <a:ext cx="1238492" cy="464428"/>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 </a:t>
            </a:r>
            <a:r>
              <a:rPr lang="en-US" dirty="0" err="1">
                <a:solidFill>
                  <a:schemeClr val="bg1"/>
                </a:solidFill>
              </a:rPr>
              <a:t>buf</a:t>
            </a:r>
            <a:endParaRPr lang="en-US" dirty="0">
              <a:solidFill>
                <a:schemeClr val="bg1"/>
              </a:solidFill>
            </a:endParaRPr>
          </a:p>
        </p:txBody>
      </p:sp>
      <p:cxnSp>
        <p:nvCxnSpPr>
          <p:cNvPr id="19" name="Straight Arrow Connector 18"/>
          <p:cNvCxnSpPr>
            <a:stCxn id="41" idx="2"/>
            <a:endCxn id="56" idx="0"/>
          </p:cNvCxnSpPr>
          <p:nvPr/>
        </p:nvCxnSpPr>
        <p:spPr>
          <a:xfrm>
            <a:off x="4361284" y="5413722"/>
            <a:ext cx="0" cy="25281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9602" y="3658068"/>
            <a:ext cx="448519" cy="560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5" name="Diamond 94"/>
          <p:cNvSpPr/>
          <p:nvPr/>
        </p:nvSpPr>
        <p:spPr bwMode="auto">
          <a:xfrm>
            <a:off x="3372965" y="3220782"/>
            <a:ext cx="1976637" cy="885783"/>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in.addr</a:t>
            </a:r>
            <a:r>
              <a:rPr lang="en-US" dirty="0">
                <a:solidFill>
                  <a:schemeClr val="bg1"/>
                </a:solidFill>
              </a:rPr>
              <a:t> = </a:t>
            </a:r>
            <a:r>
              <a:rPr lang="en-US" dirty="0" err="1">
                <a:solidFill>
                  <a:schemeClr val="bg1"/>
                </a:solidFill>
              </a:rPr>
              <a:t>buf.addr</a:t>
            </a:r>
            <a:r>
              <a:rPr lang="en-US" dirty="0">
                <a:solidFill>
                  <a:schemeClr val="bg1"/>
                </a:solidFill>
              </a:rPr>
              <a:t>?</a:t>
            </a:r>
          </a:p>
        </p:txBody>
      </p:sp>
      <p:sp>
        <p:nvSpPr>
          <p:cNvPr id="97" name="Rectangle 96"/>
          <p:cNvSpPr/>
          <p:nvPr/>
        </p:nvSpPr>
        <p:spPr bwMode="auto">
          <a:xfrm>
            <a:off x="301148" y="3266840"/>
            <a:ext cx="123849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mem</a:t>
            </a:r>
          </a:p>
        </p:txBody>
      </p:sp>
      <p:sp>
        <p:nvSpPr>
          <p:cNvPr id="98" name="Rectangle 97"/>
          <p:cNvSpPr/>
          <p:nvPr/>
        </p:nvSpPr>
        <p:spPr bwMode="auto">
          <a:xfrm>
            <a:off x="301148" y="4599481"/>
            <a:ext cx="123849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 mem</a:t>
            </a:r>
          </a:p>
        </p:txBody>
      </p:sp>
      <p:sp>
        <p:nvSpPr>
          <p:cNvPr id="99" name="Rectangle 98"/>
          <p:cNvSpPr/>
          <p:nvPr/>
        </p:nvSpPr>
        <p:spPr bwMode="auto">
          <a:xfrm>
            <a:off x="301148" y="3933160"/>
            <a:ext cx="1238492"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Increment</a:t>
            </a:r>
          </a:p>
        </p:txBody>
      </p:sp>
      <p:cxnSp>
        <p:nvCxnSpPr>
          <p:cNvPr id="100" name="Straight Arrow Connector 99"/>
          <p:cNvCxnSpPr>
            <a:stCxn id="97" idx="2"/>
            <a:endCxn id="99" idx="0"/>
          </p:cNvCxnSpPr>
          <p:nvPr/>
        </p:nvCxnSpPr>
        <p:spPr>
          <a:xfrm>
            <a:off x="920394" y="3718253"/>
            <a:ext cx="0" cy="21490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9" idx="2"/>
            <a:endCxn id="98" idx="0"/>
          </p:cNvCxnSpPr>
          <p:nvPr/>
        </p:nvCxnSpPr>
        <p:spPr>
          <a:xfrm>
            <a:off x="920394" y="4384573"/>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97" idx="0"/>
          </p:cNvCxnSpPr>
          <p:nvPr/>
        </p:nvCxnSpPr>
        <p:spPr>
          <a:xfrm>
            <a:off x="920394" y="3051932"/>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539640" y="5485418"/>
            <a:ext cx="266218"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805858" y="2125471"/>
            <a:ext cx="0" cy="334798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1539640" y="2137433"/>
            <a:ext cx="266218"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6" name="Oval 105"/>
          <p:cNvSpPr/>
          <p:nvPr/>
        </p:nvSpPr>
        <p:spPr bwMode="auto">
          <a:xfrm>
            <a:off x="301148" y="1887802"/>
            <a:ext cx="1238492"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107" name="Rectangle 106"/>
          <p:cNvSpPr/>
          <p:nvPr/>
        </p:nvSpPr>
        <p:spPr bwMode="auto">
          <a:xfrm>
            <a:off x="301148" y="2595975"/>
            <a:ext cx="1238492" cy="451413"/>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tx1"/>
                </a:solidFill>
              </a:rPr>
              <a:t>Read input</a:t>
            </a:r>
          </a:p>
        </p:txBody>
      </p:sp>
      <p:sp>
        <p:nvSpPr>
          <p:cNvPr id="108" name="Rectangle 107"/>
          <p:cNvSpPr/>
          <p:nvPr/>
        </p:nvSpPr>
        <p:spPr bwMode="auto">
          <a:xfrm>
            <a:off x="301148" y="5265802"/>
            <a:ext cx="1238492" cy="451413"/>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tx1"/>
                </a:solidFill>
              </a:rPr>
              <a:t>Write out</a:t>
            </a:r>
          </a:p>
        </p:txBody>
      </p:sp>
      <p:cxnSp>
        <p:nvCxnSpPr>
          <p:cNvPr id="109" name="Straight Arrow Connector 108"/>
          <p:cNvCxnSpPr/>
          <p:nvPr/>
        </p:nvCxnSpPr>
        <p:spPr>
          <a:xfrm>
            <a:off x="920394" y="5050894"/>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6" idx="4"/>
            <a:endCxn id="107" idx="0"/>
          </p:cNvCxnSpPr>
          <p:nvPr/>
        </p:nvCxnSpPr>
        <p:spPr>
          <a:xfrm>
            <a:off x="920394" y="2363140"/>
            <a:ext cx="0" cy="23283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361284" y="3016987"/>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auto">
          <a:xfrm>
            <a:off x="3742038" y="2561030"/>
            <a:ext cx="1238492" cy="451413"/>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tx1"/>
                </a:solidFill>
              </a:rPr>
              <a:t>Read input</a:t>
            </a:r>
          </a:p>
        </p:txBody>
      </p:sp>
      <p:cxnSp>
        <p:nvCxnSpPr>
          <p:cNvPr id="113" name="Straight Arrow Connector 112"/>
          <p:cNvCxnSpPr>
            <a:endCxn id="112" idx="0"/>
          </p:cNvCxnSpPr>
          <p:nvPr/>
        </p:nvCxnSpPr>
        <p:spPr>
          <a:xfrm>
            <a:off x="4361284" y="2328195"/>
            <a:ext cx="0" cy="23283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255044" y="3198626"/>
            <a:ext cx="561692"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N</a:t>
            </a:r>
          </a:p>
        </p:txBody>
      </p:sp>
      <p:cxnSp>
        <p:nvCxnSpPr>
          <p:cNvPr id="65" name="Straight Arrow Connector 64"/>
          <p:cNvCxnSpPr>
            <a:endCxn id="39" idx="0"/>
          </p:cNvCxnSpPr>
          <p:nvPr/>
        </p:nvCxnSpPr>
        <p:spPr>
          <a:xfrm>
            <a:off x="5808882" y="3657151"/>
            <a:ext cx="7854" cy="23332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0" name="Flowchart: Manual Operation 129"/>
          <p:cNvSpPr/>
          <p:nvPr/>
        </p:nvSpPr>
        <p:spPr bwMode="auto">
          <a:xfrm>
            <a:off x="3946635" y="4440264"/>
            <a:ext cx="829296" cy="304625"/>
          </a:xfrm>
          <a:prstGeom prst="flowChartManualOperation">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1500" dirty="0">
                <a:gradFill>
                  <a:gsLst>
                    <a:gs pos="5833">
                      <a:schemeClr val="tx1">
                        <a:lumMod val="50000"/>
                      </a:schemeClr>
                    </a:gs>
                    <a:gs pos="100000">
                      <a:schemeClr val="tx1">
                        <a:lumMod val="50000"/>
                      </a:schemeClr>
                    </a:gs>
                  </a:gsLst>
                  <a:lin ang="5400000" scaled="0"/>
                </a:gradFill>
              </a:rPr>
              <a:t>Mux</a:t>
            </a:r>
          </a:p>
        </p:txBody>
      </p:sp>
      <p:cxnSp>
        <p:nvCxnSpPr>
          <p:cNvPr id="138" name="Straight Arrow Connector 137"/>
          <p:cNvCxnSpPr>
            <a:stCxn id="130" idx="2"/>
            <a:endCxn id="41" idx="0"/>
          </p:cNvCxnSpPr>
          <p:nvPr/>
        </p:nvCxnSpPr>
        <p:spPr>
          <a:xfrm>
            <a:off x="4361283" y="4744889"/>
            <a:ext cx="1" cy="21742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2922193" y="3202638"/>
            <a:ext cx="510396"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Y</a:t>
            </a:r>
          </a:p>
        </p:txBody>
      </p:sp>
      <p:sp>
        <p:nvSpPr>
          <p:cNvPr id="142" name="Rectangle 141"/>
          <p:cNvSpPr/>
          <p:nvPr/>
        </p:nvSpPr>
        <p:spPr bwMode="auto">
          <a:xfrm>
            <a:off x="2398248" y="3890472"/>
            <a:ext cx="1110720"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a:t>
            </a:r>
            <a:r>
              <a:rPr lang="en-US" dirty="0" err="1">
                <a:solidFill>
                  <a:schemeClr val="bg1"/>
                </a:solidFill>
              </a:rPr>
              <a:t>buf</a:t>
            </a:r>
            <a:endParaRPr lang="en-US" dirty="0">
              <a:solidFill>
                <a:schemeClr val="bg1"/>
              </a:solidFill>
            </a:endParaRPr>
          </a:p>
        </p:txBody>
      </p:sp>
      <p:cxnSp>
        <p:nvCxnSpPr>
          <p:cNvPr id="144" name="Straight Connector 143"/>
          <p:cNvCxnSpPr>
            <a:stCxn id="95" idx="1"/>
          </p:cNvCxnSpPr>
          <p:nvPr/>
        </p:nvCxnSpPr>
        <p:spPr>
          <a:xfrm flipH="1" flipV="1">
            <a:off x="2953608" y="3660870"/>
            <a:ext cx="419357" cy="280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142" idx="0"/>
          </p:cNvCxnSpPr>
          <p:nvPr/>
        </p:nvCxnSpPr>
        <p:spPr>
          <a:xfrm>
            <a:off x="2953608" y="3660870"/>
            <a:ext cx="0" cy="22960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2940438" y="4341885"/>
            <a:ext cx="2363" cy="24710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endCxn id="130" idx="1"/>
          </p:cNvCxnSpPr>
          <p:nvPr/>
        </p:nvCxnSpPr>
        <p:spPr>
          <a:xfrm>
            <a:off x="2953608" y="4592577"/>
            <a:ext cx="107595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39" idx="2"/>
          </p:cNvCxnSpPr>
          <p:nvPr/>
        </p:nvCxnSpPr>
        <p:spPr>
          <a:xfrm>
            <a:off x="5816736" y="4341885"/>
            <a:ext cx="0" cy="25759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130" idx="3"/>
          </p:cNvCxnSpPr>
          <p:nvPr/>
        </p:nvCxnSpPr>
        <p:spPr>
          <a:xfrm flipH="1">
            <a:off x="4693001" y="4592577"/>
            <a:ext cx="112373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2158886" y="6528393"/>
            <a:ext cx="1583152" cy="459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2158886" y="2141762"/>
            <a:ext cx="0" cy="439122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2158886" y="2114978"/>
            <a:ext cx="1571577" cy="1049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7223040" y="3654429"/>
            <a:ext cx="7854" cy="23332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798121" y="3660870"/>
            <a:ext cx="143277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bwMode="auto">
          <a:xfrm>
            <a:off x="3730463" y="6339846"/>
            <a:ext cx="1238492" cy="451413"/>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tx1"/>
                </a:solidFill>
              </a:rPr>
              <a:t>Write out</a:t>
            </a:r>
          </a:p>
        </p:txBody>
      </p:sp>
      <p:cxnSp>
        <p:nvCxnSpPr>
          <p:cNvPr id="183" name="Straight Arrow Connector 182"/>
          <p:cNvCxnSpPr/>
          <p:nvPr/>
        </p:nvCxnSpPr>
        <p:spPr>
          <a:xfrm>
            <a:off x="4349709" y="6124938"/>
            <a:ext cx="0" cy="21490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4957381" y="5437415"/>
            <a:ext cx="4484407" cy="1280351"/>
          </a:xfrm>
          <a:prstGeom prst="rect">
            <a:avLst/>
          </a:prstGeom>
          <a:noFill/>
        </p:spPr>
        <p:txBody>
          <a:bodyPr wrap="square" lIns="182880" tIns="146304" rIns="182880" bIns="146304" rtlCol="0">
            <a:spAutoFit/>
          </a:bodyPr>
          <a:lstStyle/>
          <a:p>
            <a:pPr>
              <a:lnSpc>
                <a:spcPct val="90000"/>
              </a:lnSpc>
              <a:spcAft>
                <a:spcPts val="600"/>
              </a:spcAft>
            </a:pPr>
            <a:r>
              <a:rPr lang="en-US" sz="2000" b="1" i="1" dirty="0">
                <a:solidFill>
                  <a:srgbClr val="7030A0"/>
                </a:solidFill>
              </a:rPr>
              <a:t>Delayed write</a:t>
            </a:r>
            <a:r>
              <a:rPr lang="en-US" sz="2000" dirty="0">
                <a:solidFill>
                  <a:srgbClr val="7030A0"/>
                </a:solidFill>
              </a:rPr>
              <a:t>:</a:t>
            </a:r>
          </a:p>
          <a:p>
            <a:pPr>
              <a:lnSpc>
                <a:spcPct val="90000"/>
              </a:lnSpc>
              <a:spcAft>
                <a:spcPts val="600"/>
              </a:spcAft>
            </a:pPr>
            <a:r>
              <a:rPr lang="en-US" sz="2000" dirty="0">
                <a:solidFill>
                  <a:srgbClr val="7030A0"/>
                </a:solidFill>
              </a:rPr>
              <a:t>Buffer new data in a register</a:t>
            </a:r>
          </a:p>
          <a:p>
            <a:pPr>
              <a:lnSpc>
                <a:spcPct val="90000"/>
              </a:lnSpc>
              <a:spcAft>
                <a:spcPts val="600"/>
              </a:spcAft>
            </a:pPr>
            <a:r>
              <a:rPr lang="en-US" sz="2000" dirty="0"/>
              <a:t>Delay memory </a:t>
            </a:r>
            <a:r>
              <a:rPr lang="en-US" sz="2000" dirty="0">
                <a:solidFill>
                  <a:srgbClr val="C00000"/>
                </a:solidFill>
              </a:rPr>
              <a:t>write</a:t>
            </a:r>
            <a:r>
              <a:rPr lang="en-US" sz="2000" dirty="0"/>
              <a:t> until next </a:t>
            </a:r>
            <a:r>
              <a:rPr lang="en-US" sz="2000" dirty="0">
                <a:solidFill>
                  <a:srgbClr val="006EB9"/>
                </a:solidFill>
              </a:rPr>
              <a:t>read</a:t>
            </a:r>
          </a:p>
        </p:txBody>
      </p:sp>
      <p:sp>
        <p:nvSpPr>
          <p:cNvPr id="186" name="TextBox 185"/>
          <p:cNvSpPr txBox="1"/>
          <p:nvPr/>
        </p:nvSpPr>
        <p:spPr>
          <a:xfrm>
            <a:off x="5434389" y="1762856"/>
            <a:ext cx="3615198" cy="1557349"/>
          </a:xfrm>
          <a:prstGeom prst="rect">
            <a:avLst/>
          </a:prstGeom>
          <a:noFill/>
        </p:spPr>
        <p:txBody>
          <a:bodyPr wrap="square" lIns="182880" tIns="146304" rIns="182880" bIns="146304" rtlCol="0">
            <a:spAutoFit/>
          </a:bodyPr>
          <a:lstStyle/>
          <a:p>
            <a:pPr>
              <a:lnSpc>
                <a:spcPct val="90000"/>
              </a:lnSpc>
              <a:spcAft>
                <a:spcPts val="600"/>
              </a:spcAft>
            </a:pPr>
            <a:r>
              <a:rPr lang="en-US" sz="2000" dirty="0"/>
              <a:t>Memory </a:t>
            </a:r>
            <a:r>
              <a:rPr lang="en-US" sz="2000" dirty="0">
                <a:solidFill>
                  <a:srgbClr val="006EB9"/>
                </a:solidFill>
              </a:rPr>
              <a:t>read</a:t>
            </a:r>
            <a:r>
              <a:rPr lang="en-US" sz="2000" dirty="0"/>
              <a:t> and </a:t>
            </a:r>
            <a:r>
              <a:rPr lang="en-US" sz="2000" dirty="0">
                <a:solidFill>
                  <a:srgbClr val="C00000"/>
                </a:solidFill>
              </a:rPr>
              <a:t>write</a:t>
            </a:r>
            <a:r>
              <a:rPr lang="en-US" sz="2000" dirty="0"/>
              <a:t> can operate in parallel:</a:t>
            </a:r>
          </a:p>
          <a:p>
            <a:pPr>
              <a:lnSpc>
                <a:spcPct val="90000"/>
              </a:lnSpc>
              <a:spcAft>
                <a:spcPts val="600"/>
              </a:spcAft>
            </a:pPr>
            <a:r>
              <a:rPr lang="en-US" sz="2000" dirty="0">
                <a:solidFill>
                  <a:srgbClr val="006EB9"/>
                </a:solidFill>
              </a:rPr>
              <a:t>Read </a:t>
            </a:r>
            <a:r>
              <a:rPr lang="en-US" sz="2000" dirty="0" err="1">
                <a:solidFill>
                  <a:srgbClr val="006EB9"/>
                </a:solidFill>
              </a:rPr>
              <a:t>in.addr</a:t>
            </a:r>
            <a:r>
              <a:rPr lang="en-US" sz="2000" dirty="0"/>
              <a:t>, </a:t>
            </a:r>
            <a:r>
              <a:rPr lang="en-US" sz="2000" dirty="0">
                <a:solidFill>
                  <a:srgbClr val="C00000"/>
                </a:solidFill>
              </a:rPr>
              <a:t>Write </a:t>
            </a:r>
            <a:r>
              <a:rPr lang="en-US" sz="2000" dirty="0" err="1">
                <a:solidFill>
                  <a:srgbClr val="C00000"/>
                </a:solidFill>
              </a:rPr>
              <a:t>buf.addr</a:t>
            </a:r>
            <a:endParaRPr lang="en-US" sz="2000" dirty="0">
              <a:solidFill>
                <a:srgbClr val="C00000"/>
              </a:solidFill>
            </a:endParaRPr>
          </a:p>
          <a:p>
            <a:pPr>
              <a:lnSpc>
                <a:spcPct val="90000"/>
              </a:lnSpc>
              <a:spcAft>
                <a:spcPts val="600"/>
              </a:spcAft>
            </a:pPr>
            <a:r>
              <a:rPr lang="en-US" sz="2000" dirty="0"/>
              <a:t>Different memory addresses!</a:t>
            </a:r>
          </a:p>
        </p:txBody>
      </p:sp>
      <p:sp>
        <p:nvSpPr>
          <p:cNvPr id="4" name="Slide Number Placeholder 3"/>
          <p:cNvSpPr>
            <a:spLocks noGrp="1"/>
          </p:cNvSpPr>
          <p:nvPr>
            <p:ph type="sldNum" sz="quarter" idx="11"/>
          </p:nvPr>
        </p:nvSpPr>
        <p:spPr/>
        <p:txBody>
          <a:bodyPr/>
          <a:lstStyle/>
          <a:p>
            <a:fld id="{368F0CB9-5443-48E8-ADD3-3F8A68C2523D}" type="slidenum">
              <a:rPr lang="en-US" smtClean="0"/>
              <a:t>25</a:t>
            </a:fld>
            <a:endParaRPr lang="en-US"/>
          </a:p>
        </p:txBody>
      </p:sp>
    </p:spTree>
    <p:extLst>
      <p:ext uri="{BB962C8B-B14F-4D97-AF65-F5344CB8AC3E}">
        <p14:creationId xmlns:p14="http://schemas.microsoft.com/office/powerpoint/2010/main" val="1407505076"/>
      </p:ext>
    </p:extLst>
  </p:cSld>
  <p:clrMapOvr>
    <a:masterClrMapping/>
  </p:clrMapOvr>
  <p:transition advTm="31285">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(4)</a:t>
            </a:r>
          </a:p>
        </p:txBody>
      </p:sp>
      <p:sp>
        <p:nvSpPr>
          <p:cNvPr id="3" name="Text Placeholder 2"/>
          <p:cNvSpPr>
            <a:spLocks noGrp="1"/>
          </p:cNvSpPr>
          <p:nvPr>
            <p:ph type="body" sz="quarter" idx="10"/>
          </p:nvPr>
        </p:nvSpPr>
        <p:spPr>
          <a:xfrm>
            <a:off x="274638" y="1212851"/>
            <a:ext cx="8777288" cy="683264"/>
          </a:xfrm>
        </p:spPr>
        <p:txBody>
          <a:bodyPr/>
          <a:lstStyle/>
          <a:p>
            <a:r>
              <a:rPr lang="en-US" dirty="0"/>
              <a:t>Principle 2: Balance pipeline stages</a:t>
            </a:r>
          </a:p>
        </p:txBody>
      </p:sp>
      <p:sp>
        <p:nvSpPr>
          <p:cNvPr id="25" name="Rectangle 24"/>
          <p:cNvSpPr/>
          <p:nvPr/>
        </p:nvSpPr>
        <p:spPr bwMode="auto">
          <a:xfrm>
            <a:off x="697805" y="2675124"/>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Cache</a:t>
            </a:r>
          </a:p>
        </p:txBody>
      </p:sp>
      <p:sp>
        <p:nvSpPr>
          <p:cNvPr id="26" name="Oval 25"/>
          <p:cNvSpPr/>
          <p:nvPr/>
        </p:nvSpPr>
        <p:spPr bwMode="auto">
          <a:xfrm>
            <a:off x="697805" y="1995381"/>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cxnSp>
        <p:nvCxnSpPr>
          <p:cNvPr id="27" name="Straight Arrow Connector 26"/>
          <p:cNvCxnSpPr>
            <a:stCxn id="26" idx="4"/>
            <a:endCxn id="25" idx="0"/>
          </p:cNvCxnSpPr>
          <p:nvPr/>
        </p:nvCxnSpPr>
        <p:spPr>
          <a:xfrm>
            <a:off x="1454370" y="2470719"/>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bwMode="auto">
          <a:xfrm>
            <a:off x="697805" y="3330942"/>
            <a:ext cx="1513130" cy="495829"/>
          </a:xfrm>
          <a:prstGeom prst="diamond">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Hit?</a:t>
            </a:r>
          </a:p>
        </p:txBody>
      </p:sp>
      <p:cxnSp>
        <p:nvCxnSpPr>
          <p:cNvPr id="8" name="Straight Arrow Connector 7"/>
          <p:cNvCxnSpPr>
            <a:stCxn id="25" idx="2"/>
            <a:endCxn id="30" idx="0"/>
          </p:cNvCxnSpPr>
          <p:nvPr/>
        </p:nvCxnSpPr>
        <p:spPr>
          <a:xfrm>
            <a:off x="1454370" y="3126537"/>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697805" y="4040184"/>
            <a:ext cx="1513130" cy="1554516"/>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DRAM</a:t>
            </a:r>
          </a:p>
        </p:txBody>
      </p:sp>
      <p:sp>
        <p:nvSpPr>
          <p:cNvPr id="32" name="Rectangle 31"/>
          <p:cNvSpPr/>
          <p:nvPr/>
        </p:nvSpPr>
        <p:spPr bwMode="auto">
          <a:xfrm>
            <a:off x="697805" y="5808113"/>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33" name="Straight Arrow Connector 32"/>
          <p:cNvCxnSpPr>
            <a:stCxn id="30" idx="2"/>
            <a:endCxn id="31" idx="0"/>
          </p:cNvCxnSpPr>
          <p:nvPr/>
        </p:nvCxnSpPr>
        <p:spPr>
          <a:xfrm>
            <a:off x="1454370" y="3826771"/>
            <a:ext cx="0" cy="21341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2"/>
            <a:endCxn id="32" idx="0"/>
          </p:cNvCxnSpPr>
          <p:nvPr/>
        </p:nvCxnSpPr>
        <p:spPr>
          <a:xfrm>
            <a:off x="1454370" y="5594700"/>
            <a:ext cx="0" cy="21341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73884" y="3579509"/>
            <a:ext cx="323921"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3884" y="3578856"/>
            <a:ext cx="0" cy="245496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2" idx="1"/>
          </p:cNvCxnSpPr>
          <p:nvPr/>
        </p:nvCxnSpPr>
        <p:spPr>
          <a:xfrm>
            <a:off x="373884" y="6033819"/>
            <a:ext cx="323921"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2" idx="3"/>
          </p:cNvCxnSpPr>
          <p:nvPr/>
        </p:nvCxnSpPr>
        <p:spPr>
          <a:xfrm flipV="1">
            <a:off x="2210935" y="6033819"/>
            <a:ext cx="289197"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500132" y="2233050"/>
            <a:ext cx="0" cy="380076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6" idx="6"/>
          </p:cNvCxnSpPr>
          <p:nvPr/>
        </p:nvCxnSpPr>
        <p:spPr>
          <a:xfrm flipH="1">
            <a:off x="2210935" y="2233050"/>
            <a:ext cx="28919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2789330" y="2675124"/>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53" name="Rectangle 52"/>
          <p:cNvSpPr/>
          <p:nvPr/>
        </p:nvSpPr>
        <p:spPr bwMode="auto">
          <a:xfrm>
            <a:off x="3667446" y="2677447"/>
            <a:ext cx="1935076" cy="449090"/>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DRAM</a:t>
            </a:r>
          </a:p>
        </p:txBody>
      </p:sp>
      <p:sp>
        <p:nvSpPr>
          <p:cNvPr id="54" name="Rectangle 53"/>
          <p:cNvSpPr/>
          <p:nvPr/>
        </p:nvSpPr>
        <p:spPr bwMode="auto">
          <a:xfrm>
            <a:off x="5616924" y="2675124"/>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113" name="TextBox 112"/>
          <p:cNvSpPr txBox="1"/>
          <p:nvPr/>
        </p:nvSpPr>
        <p:spPr>
          <a:xfrm>
            <a:off x="2608588" y="4202010"/>
            <a:ext cx="6717975" cy="2111347"/>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DRAM read is an unbalanced pipeline stage.</a:t>
            </a:r>
          </a:p>
          <a:p>
            <a:pPr>
              <a:lnSpc>
                <a:spcPct val="90000"/>
              </a:lnSpc>
              <a:spcAft>
                <a:spcPts val="600"/>
              </a:spcAft>
            </a:pPr>
            <a:r>
              <a:rPr lang="en-US" sz="2400" dirty="0">
                <a:gradFill>
                  <a:gsLst>
                    <a:gs pos="2917">
                      <a:schemeClr val="tx1"/>
                    </a:gs>
                    <a:gs pos="30000">
                      <a:schemeClr val="tx1"/>
                    </a:gs>
                  </a:gsLst>
                  <a:lin ang="5400000" scaled="0"/>
                </a:gradFill>
              </a:rPr>
              <a:t>Pipeline is scheduled with a fixed interval to cover the worst-case latency.</a:t>
            </a:r>
          </a:p>
          <a:p>
            <a:pPr>
              <a:lnSpc>
                <a:spcPct val="90000"/>
              </a:lnSpc>
              <a:spcAft>
                <a:spcPts val="600"/>
              </a:spcAft>
            </a:pPr>
            <a:r>
              <a:rPr lang="en-US" sz="2400" dirty="0">
                <a:gradFill>
                  <a:gsLst>
                    <a:gs pos="2917">
                      <a:schemeClr val="tx1"/>
                    </a:gs>
                    <a:gs pos="30000">
                      <a:schemeClr val="tx1"/>
                    </a:gs>
                  </a:gsLst>
                  <a:lin ang="5400000" scaled="0"/>
                </a:gradFill>
              </a:rPr>
              <a:t>So throughput is bottlenecked by DRAM read latency. </a:t>
            </a:r>
          </a:p>
        </p:txBody>
      </p:sp>
      <p:sp>
        <p:nvSpPr>
          <p:cNvPr id="74" name="Rectangle 73"/>
          <p:cNvSpPr/>
          <p:nvPr/>
        </p:nvSpPr>
        <p:spPr bwMode="auto">
          <a:xfrm>
            <a:off x="4738808" y="3137288"/>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75" name="Rectangle 74"/>
          <p:cNvSpPr/>
          <p:nvPr/>
        </p:nvSpPr>
        <p:spPr bwMode="auto">
          <a:xfrm>
            <a:off x="5616924" y="3139611"/>
            <a:ext cx="1935076" cy="449090"/>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DRAM</a:t>
            </a:r>
          </a:p>
        </p:txBody>
      </p:sp>
      <p:sp>
        <p:nvSpPr>
          <p:cNvPr id="76" name="Rectangle 75"/>
          <p:cNvSpPr/>
          <p:nvPr/>
        </p:nvSpPr>
        <p:spPr bwMode="auto">
          <a:xfrm>
            <a:off x="7566402" y="3137288"/>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77" name="Rectangle 76"/>
          <p:cNvSpPr/>
          <p:nvPr/>
        </p:nvSpPr>
        <p:spPr bwMode="auto">
          <a:xfrm>
            <a:off x="7552000" y="3586378"/>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79" name="Rectangle 78"/>
          <p:cNvSpPr/>
          <p:nvPr/>
        </p:nvSpPr>
        <p:spPr bwMode="auto">
          <a:xfrm>
            <a:off x="8430116" y="3588701"/>
            <a:ext cx="1935076" cy="449090"/>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DRAM</a:t>
            </a:r>
          </a:p>
        </p:txBody>
      </p:sp>
      <p:sp>
        <p:nvSpPr>
          <p:cNvPr id="81" name="Rectangle 80"/>
          <p:cNvSpPr/>
          <p:nvPr/>
        </p:nvSpPr>
        <p:spPr bwMode="auto">
          <a:xfrm>
            <a:off x="10379594" y="3586378"/>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82" name="TextBox 81"/>
          <p:cNvSpPr txBox="1"/>
          <p:nvPr/>
        </p:nvSpPr>
        <p:spPr>
          <a:xfrm>
            <a:off x="2693782" y="1919118"/>
            <a:ext cx="9736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time</a:t>
            </a:r>
          </a:p>
        </p:txBody>
      </p:sp>
      <p:cxnSp>
        <p:nvCxnSpPr>
          <p:cNvPr id="83" name="Straight Arrow Connector 82"/>
          <p:cNvCxnSpPr>
            <a:stCxn id="82" idx="3"/>
          </p:cNvCxnSpPr>
          <p:nvPr/>
        </p:nvCxnSpPr>
        <p:spPr>
          <a:xfrm>
            <a:off x="3667446" y="2233050"/>
            <a:ext cx="538447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8009" y="3137288"/>
            <a:ext cx="510396"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Y</a:t>
            </a:r>
          </a:p>
        </p:txBody>
      </p:sp>
      <p:sp>
        <p:nvSpPr>
          <p:cNvPr id="85" name="TextBox 84"/>
          <p:cNvSpPr txBox="1"/>
          <p:nvPr/>
        </p:nvSpPr>
        <p:spPr>
          <a:xfrm>
            <a:off x="1588718" y="3605799"/>
            <a:ext cx="561692"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N</a:t>
            </a:r>
          </a:p>
        </p:txBody>
      </p:sp>
      <p:sp>
        <p:nvSpPr>
          <p:cNvPr id="4" name="Slide Number Placeholder 3"/>
          <p:cNvSpPr>
            <a:spLocks noGrp="1"/>
          </p:cNvSpPr>
          <p:nvPr>
            <p:ph type="sldNum" sz="quarter" idx="11"/>
          </p:nvPr>
        </p:nvSpPr>
        <p:spPr/>
        <p:txBody>
          <a:bodyPr/>
          <a:lstStyle/>
          <a:p>
            <a:fld id="{368F0CB9-5443-48E8-ADD3-3F8A68C2523D}" type="slidenum">
              <a:rPr lang="en-US" smtClean="0"/>
              <a:t>26</a:t>
            </a:fld>
            <a:endParaRPr lang="en-US"/>
          </a:p>
        </p:txBody>
      </p:sp>
    </p:spTree>
    <p:extLst>
      <p:ext uri="{BB962C8B-B14F-4D97-AF65-F5344CB8AC3E}">
        <p14:creationId xmlns:p14="http://schemas.microsoft.com/office/powerpoint/2010/main" val="2371097178"/>
      </p:ext>
    </p:extLst>
  </p:cSld>
  <p:clrMapOvr>
    <a:masterClrMapping/>
  </p:clrMapOvr>
  <p:transition advTm="25449">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(5)</a:t>
            </a:r>
          </a:p>
        </p:txBody>
      </p:sp>
      <p:sp>
        <p:nvSpPr>
          <p:cNvPr id="3" name="Text Placeholder 2"/>
          <p:cNvSpPr>
            <a:spLocks noGrp="1"/>
          </p:cNvSpPr>
          <p:nvPr>
            <p:ph type="body" sz="quarter" idx="10"/>
          </p:nvPr>
        </p:nvSpPr>
        <p:spPr>
          <a:xfrm>
            <a:off x="274638" y="1212851"/>
            <a:ext cx="8777288" cy="683264"/>
          </a:xfrm>
        </p:spPr>
        <p:txBody>
          <a:bodyPr/>
          <a:lstStyle/>
          <a:p>
            <a:r>
              <a:rPr lang="en-US" dirty="0"/>
              <a:t>Offload slow path to another element</a:t>
            </a:r>
          </a:p>
        </p:txBody>
      </p:sp>
      <p:sp>
        <p:nvSpPr>
          <p:cNvPr id="4" name="Oval 3"/>
          <p:cNvSpPr/>
          <p:nvPr/>
        </p:nvSpPr>
        <p:spPr bwMode="auto">
          <a:xfrm>
            <a:off x="4416116" y="2448462"/>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5" name="Rectangle 4"/>
          <p:cNvSpPr/>
          <p:nvPr/>
        </p:nvSpPr>
        <p:spPr bwMode="auto">
          <a:xfrm>
            <a:off x="4416116" y="3124950"/>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Cache</a:t>
            </a:r>
          </a:p>
        </p:txBody>
      </p:sp>
      <p:sp>
        <p:nvSpPr>
          <p:cNvPr id="6" name="Diamond 5"/>
          <p:cNvSpPr/>
          <p:nvPr/>
        </p:nvSpPr>
        <p:spPr bwMode="auto">
          <a:xfrm>
            <a:off x="4416116" y="3780768"/>
            <a:ext cx="1513130" cy="495829"/>
          </a:xfrm>
          <a:prstGeom prst="diamond">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Hit?</a:t>
            </a:r>
          </a:p>
        </p:txBody>
      </p:sp>
      <p:sp>
        <p:nvSpPr>
          <p:cNvPr id="7" name="Rectangle 6"/>
          <p:cNvSpPr/>
          <p:nvPr/>
        </p:nvSpPr>
        <p:spPr bwMode="auto">
          <a:xfrm>
            <a:off x="4416116" y="6247738"/>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8" name="Straight Arrow Connector 7"/>
          <p:cNvCxnSpPr>
            <a:stCxn id="4" idx="4"/>
            <a:endCxn id="5" idx="0"/>
          </p:cNvCxnSpPr>
          <p:nvPr/>
        </p:nvCxnSpPr>
        <p:spPr>
          <a:xfrm>
            <a:off x="5172681" y="2923800"/>
            <a:ext cx="0" cy="20115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6" idx="0"/>
          </p:cNvCxnSpPr>
          <p:nvPr/>
        </p:nvCxnSpPr>
        <p:spPr>
          <a:xfrm>
            <a:off x="5172681" y="3576363"/>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4318781" y="4481002"/>
            <a:ext cx="1707799"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To slow path</a:t>
            </a:r>
          </a:p>
        </p:txBody>
      </p:sp>
      <p:cxnSp>
        <p:nvCxnSpPr>
          <p:cNvPr id="11" name="Straight Connector 10"/>
          <p:cNvCxnSpPr>
            <a:stCxn id="6" idx="1"/>
          </p:cNvCxnSpPr>
          <p:nvPr/>
        </p:nvCxnSpPr>
        <p:spPr>
          <a:xfrm flipH="1">
            <a:off x="4047825" y="4028683"/>
            <a:ext cx="368291" cy="715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038518" y="4027402"/>
            <a:ext cx="9308" cy="24460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1"/>
          </p:cNvCxnSpPr>
          <p:nvPr/>
        </p:nvCxnSpPr>
        <p:spPr>
          <a:xfrm>
            <a:off x="4038518" y="6473444"/>
            <a:ext cx="377598"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10" idx="0"/>
          </p:cNvCxnSpPr>
          <p:nvPr/>
        </p:nvCxnSpPr>
        <p:spPr>
          <a:xfrm>
            <a:off x="5172681" y="4276597"/>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p:cNvCxnSpPr>
          <p:nvPr/>
        </p:nvCxnSpPr>
        <p:spPr>
          <a:xfrm flipV="1">
            <a:off x="5929246" y="6473444"/>
            <a:ext cx="324259"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253505" y="2682878"/>
            <a:ext cx="9307" cy="37905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6"/>
          </p:cNvCxnSpPr>
          <p:nvPr/>
        </p:nvCxnSpPr>
        <p:spPr>
          <a:xfrm flipH="1">
            <a:off x="5929246" y="2682876"/>
            <a:ext cx="23908" cy="325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 idx="6"/>
          </p:cNvCxnSpPr>
          <p:nvPr/>
        </p:nvCxnSpPr>
        <p:spPr>
          <a:xfrm flipH="1">
            <a:off x="5929246" y="2682876"/>
            <a:ext cx="333566" cy="325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6810905" y="3136202"/>
            <a:ext cx="1513130"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From fast path</a:t>
            </a:r>
          </a:p>
        </p:txBody>
      </p:sp>
      <p:sp>
        <p:nvSpPr>
          <p:cNvPr id="20" name="Rectangle 19"/>
          <p:cNvSpPr/>
          <p:nvPr/>
        </p:nvSpPr>
        <p:spPr bwMode="auto">
          <a:xfrm>
            <a:off x="6810905" y="3777071"/>
            <a:ext cx="1513130" cy="1554516"/>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DRAM</a:t>
            </a:r>
          </a:p>
        </p:txBody>
      </p:sp>
      <p:sp>
        <p:nvSpPr>
          <p:cNvPr id="21" name="Rectangle 20"/>
          <p:cNvSpPr/>
          <p:nvPr/>
        </p:nvSpPr>
        <p:spPr bwMode="auto">
          <a:xfrm>
            <a:off x="6810905" y="5521043"/>
            <a:ext cx="1513130"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To fast path</a:t>
            </a:r>
          </a:p>
        </p:txBody>
      </p:sp>
      <p:cxnSp>
        <p:nvCxnSpPr>
          <p:cNvPr id="22" name="Straight Arrow Connector 21"/>
          <p:cNvCxnSpPr>
            <a:stCxn id="19" idx="2"/>
            <a:endCxn id="20" idx="0"/>
          </p:cNvCxnSpPr>
          <p:nvPr/>
        </p:nvCxnSpPr>
        <p:spPr>
          <a:xfrm>
            <a:off x="7567470" y="3587615"/>
            <a:ext cx="0" cy="18945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21" idx="0"/>
          </p:cNvCxnSpPr>
          <p:nvPr/>
        </p:nvCxnSpPr>
        <p:spPr>
          <a:xfrm>
            <a:off x="7567470" y="5331587"/>
            <a:ext cx="0" cy="18945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66629" y="1820598"/>
            <a:ext cx="15978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Fast path</a:t>
            </a:r>
          </a:p>
        </p:txBody>
      </p:sp>
      <p:sp>
        <p:nvSpPr>
          <p:cNvPr id="26" name="TextBox 25"/>
          <p:cNvSpPr txBox="1"/>
          <p:nvPr/>
        </p:nvSpPr>
        <p:spPr>
          <a:xfrm>
            <a:off x="6712364" y="1820598"/>
            <a:ext cx="17102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Slow path</a:t>
            </a:r>
          </a:p>
        </p:txBody>
      </p:sp>
      <p:sp>
        <p:nvSpPr>
          <p:cNvPr id="27" name="Oval 26"/>
          <p:cNvSpPr/>
          <p:nvPr/>
        </p:nvSpPr>
        <p:spPr bwMode="auto">
          <a:xfrm>
            <a:off x="6810905" y="2452831"/>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cxnSp>
        <p:nvCxnSpPr>
          <p:cNvPr id="29" name="Straight Arrow Connector 28"/>
          <p:cNvCxnSpPr>
            <a:stCxn id="27" idx="4"/>
            <a:endCxn id="19" idx="0"/>
          </p:cNvCxnSpPr>
          <p:nvPr/>
        </p:nvCxnSpPr>
        <p:spPr>
          <a:xfrm>
            <a:off x="7567470" y="2928169"/>
            <a:ext cx="0" cy="20803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334119" y="5708154"/>
            <a:ext cx="324259"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658378" y="2690500"/>
            <a:ext cx="0" cy="301765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324812" y="2690500"/>
            <a:ext cx="333566" cy="325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4318781" y="5518935"/>
            <a:ext cx="1707799"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From slow path</a:t>
            </a:r>
          </a:p>
        </p:txBody>
      </p:sp>
      <p:sp>
        <p:nvSpPr>
          <p:cNvPr id="39" name="Rectangle 38"/>
          <p:cNvSpPr/>
          <p:nvPr/>
        </p:nvSpPr>
        <p:spPr bwMode="auto">
          <a:xfrm>
            <a:off x="660920" y="3114750"/>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Cache</a:t>
            </a:r>
          </a:p>
        </p:txBody>
      </p:sp>
      <p:sp>
        <p:nvSpPr>
          <p:cNvPr id="40" name="Oval 39"/>
          <p:cNvSpPr/>
          <p:nvPr/>
        </p:nvSpPr>
        <p:spPr bwMode="auto">
          <a:xfrm>
            <a:off x="660920" y="2435007"/>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cxnSp>
        <p:nvCxnSpPr>
          <p:cNvPr id="41" name="Straight Arrow Connector 40"/>
          <p:cNvCxnSpPr>
            <a:stCxn id="40" idx="4"/>
            <a:endCxn id="39" idx="0"/>
          </p:cNvCxnSpPr>
          <p:nvPr/>
        </p:nvCxnSpPr>
        <p:spPr>
          <a:xfrm>
            <a:off x="1417485" y="2910345"/>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Diamond 41"/>
          <p:cNvSpPr/>
          <p:nvPr/>
        </p:nvSpPr>
        <p:spPr bwMode="auto">
          <a:xfrm>
            <a:off x="660920" y="3770568"/>
            <a:ext cx="1513130" cy="495829"/>
          </a:xfrm>
          <a:prstGeom prst="diamond">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Hit?</a:t>
            </a:r>
          </a:p>
        </p:txBody>
      </p:sp>
      <p:cxnSp>
        <p:nvCxnSpPr>
          <p:cNvPr id="43" name="Straight Arrow Connector 42"/>
          <p:cNvCxnSpPr>
            <a:stCxn id="39" idx="2"/>
            <a:endCxn id="42" idx="0"/>
          </p:cNvCxnSpPr>
          <p:nvPr/>
        </p:nvCxnSpPr>
        <p:spPr>
          <a:xfrm>
            <a:off x="1417485" y="3566163"/>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660920" y="4479810"/>
            <a:ext cx="1513130" cy="1554516"/>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DRAM</a:t>
            </a:r>
          </a:p>
        </p:txBody>
      </p:sp>
      <p:sp>
        <p:nvSpPr>
          <p:cNvPr id="45" name="Rectangle 44"/>
          <p:cNvSpPr/>
          <p:nvPr/>
        </p:nvSpPr>
        <p:spPr bwMode="auto">
          <a:xfrm>
            <a:off x="660920" y="6247739"/>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46" name="Straight Arrow Connector 45"/>
          <p:cNvCxnSpPr>
            <a:stCxn id="42" idx="2"/>
            <a:endCxn id="44" idx="0"/>
          </p:cNvCxnSpPr>
          <p:nvPr/>
        </p:nvCxnSpPr>
        <p:spPr>
          <a:xfrm>
            <a:off x="1417485" y="4266397"/>
            <a:ext cx="0" cy="21341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4" idx="2"/>
            <a:endCxn id="45" idx="0"/>
          </p:cNvCxnSpPr>
          <p:nvPr/>
        </p:nvCxnSpPr>
        <p:spPr>
          <a:xfrm>
            <a:off x="1417485" y="6034326"/>
            <a:ext cx="0" cy="21341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36999" y="4019135"/>
            <a:ext cx="323921"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6999" y="4018482"/>
            <a:ext cx="0" cy="245496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5" idx="1"/>
          </p:cNvCxnSpPr>
          <p:nvPr/>
        </p:nvCxnSpPr>
        <p:spPr>
          <a:xfrm>
            <a:off x="336999" y="6473445"/>
            <a:ext cx="323921"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5" idx="3"/>
          </p:cNvCxnSpPr>
          <p:nvPr/>
        </p:nvCxnSpPr>
        <p:spPr>
          <a:xfrm flipV="1">
            <a:off x="2174050" y="6473445"/>
            <a:ext cx="289197"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463247" y="2672676"/>
            <a:ext cx="0" cy="380076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0" idx="6"/>
          </p:cNvCxnSpPr>
          <p:nvPr/>
        </p:nvCxnSpPr>
        <p:spPr>
          <a:xfrm flipH="1">
            <a:off x="2174050" y="2672676"/>
            <a:ext cx="28919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3408" y="1822837"/>
            <a:ext cx="144815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Original</a:t>
            </a:r>
          </a:p>
        </p:txBody>
      </p:sp>
      <p:sp>
        <p:nvSpPr>
          <p:cNvPr id="55" name="Right Arrow 54"/>
          <p:cNvSpPr/>
          <p:nvPr/>
        </p:nvSpPr>
        <p:spPr bwMode="auto">
          <a:xfrm>
            <a:off x="2769096" y="3698108"/>
            <a:ext cx="785060" cy="486672"/>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cxnSp>
        <p:nvCxnSpPr>
          <p:cNvPr id="60" name="Straight Arrow Connector 59"/>
          <p:cNvCxnSpPr>
            <a:stCxn id="36" idx="2"/>
            <a:endCxn id="7" idx="0"/>
          </p:cNvCxnSpPr>
          <p:nvPr/>
        </p:nvCxnSpPr>
        <p:spPr>
          <a:xfrm>
            <a:off x="5172681" y="5970348"/>
            <a:ext cx="0" cy="27739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73693" y="4035842"/>
            <a:ext cx="561692"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N</a:t>
            </a:r>
          </a:p>
        </p:txBody>
      </p:sp>
      <p:sp>
        <p:nvSpPr>
          <p:cNvPr id="66" name="TextBox 65"/>
          <p:cNvSpPr txBox="1"/>
          <p:nvPr/>
        </p:nvSpPr>
        <p:spPr>
          <a:xfrm>
            <a:off x="239714" y="3557155"/>
            <a:ext cx="510396"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Y</a:t>
            </a:r>
          </a:p>
        </p:txBody>
      </p:sp>
      <p:sp>
        <p:nvSpPr>
          <p:cNvPr id="67" name="TextBox 66"/>
          <p:cNvSpPr txBox="1"/>
          <p:nvPr/>
        </p:nvSpPr>
        <p:spPr>
          <a:xfrm>
            <a:off x="3996924" y="3583391"/>
            <a:ext cx="510396"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Y</a:t>
            </a:r>
          </a:p>
        </p:txBody>
      </p:sp>
      <p:sp>
        <p:nvSpPr>
          <p:cNvPr id="68" name="TextBox 67"/>
          <p:cNvSpPr txBox="1"/>
          <p:nvPr/>
        </p:nvSpPr>
        <p:spPr>
          <a:xfrm>
            <a:off x="5360034" y="4026997"/>
            <a:ext cx="561692"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N</a:t>
            </a:r>
          </a:p>
        </p:txBody>
      </p:sp>
      <p:sp>
        <p:nvSpPr>
          <p:cNvPr id="25" name="Slide Number Placeholder 24"/>
          <p:cNvSpPr>
            <a:spLocks noGrp="1"/>
          </p:cNvSpPr>
          <p:nvPr>
            <p:ph type="sldNum" sz="quarter" idx="11"/>
          </p:nvPr>
        </p:nvSpPr>
        <p:spPr/>
        <p:txBody>
          <a:bodyPr/>
          <a:lstStyle/>
          <a:p>
            <a:fld id="{368F0CB9-5443-48E8-ADD3-3F8A68C2523D}" type="slidenum">
              <a:rPr lang="en-US" smtClean="0"/>
              <a:t>27</a:t>
            </a:fld>
            <a:endParaRPr lang="en-US"/>
          </a:p>
        </p:txBody>
      </p:sp>
    </p:spTree>
    <p:extLst>
      <p:ext uri="{BB962C8B-B14F-4D97-AF65-F5344CB8AC3E}">
        <p14:creationId xmlns:p14="http://schemas.microsoft.com/office/powerpoint/2010/main" val="887107092"/>
      </p:ext>
    </p:extLst>
  </p:cSld>
  <p:clrMapOvr>
    <a:masterClrMapping/>
  </p:clrMapOvr>
  <p:transition advTm="33766">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(6)</a:t>
            </a:r>
          </a:p>
        </p:txBody>
      </p:sp>
      <p:sp>
        <p:nvSpPr>
          <p:cNvPr id="3" name="Text Placeholder 2"/>
          <p:cNvSpPr>
            <a:spLocks noGrp="1"/>
          </p:cNvSpPr>
          <p:nvPr>
            <p:ph type="body" sz="quarter" idx="10"/>
          </p:nvPr>
        </p:nvSpPr>
        <p:spPr>
          <a:xfrm>
            <a:off x="274638" y="1212851"/>
            <a:ext cx="8777288" cy="683264"/>
          </a:xfrm>
        </p:spPr>
        <p:txBody>
          <a:bodyPr/>
          <a:lstStyle/>
          <a:p>
            <a:r>
              <a:rPr lang="en-US" dirty="0"/>
              <a:t>Offload slow path to another element</a:t>
            </a:r>
          </a:p>
        </p:txBody>
      </p:sp>
      <p:sp>
        <p:nvSpPr>
          <p:cNvPr id="25" name="Slide Number Placeholder 24"/>
          <p:cNvSpPr>
            <a:spLocks noGrp="1"/>
          </p:cNvSpPr>
          <p:nvPr>
            <p:ph type="sldNum" sz="quarter" idx="11"/>
          </p:nvPr>
        </p:nvSpPr>
        <p:spPr/>
        <p:txBody>
          <a:bodyPr/>
          <a:lstStyle/>
          <a:p>
            <a:fld id="{368F0CB9-5443-48E8-ADD3-3F8A68C2523D}" type="slidenum">
              <a:rPr lang="en-US" smtClean="0"/>
              <a:t>28</a:t>
            </a:fld>
            <a:endParaRPr lang="en-US"/>
          </a:p>
        </p:txBody>
      </p:sp>
      <p:sp>
        <p:nvSpPr>
          <p:cNvPr id="56" name="Rectangle 55"/>
          <p:cNvSpPr/>
          <p:nvPr/>
        </p:nvSpPr>
        <p:spPr bwMode="auto">
          <a:xfrm>
            <a:off x="471786" y="2733002"/>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58" name="Rectangle 57"/>
          <p:cNvSpPr/>
          <p:nvPr/>
        </p:nvSpPr>
        <p:spPr bwMode="auto">
          <a:xfrm>
            <a:off x="1368136" y="2733002"/>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59" name="Rectangle 58"/>
          <p:cNvSpPr/>
          <p:nvPr/>
        </p:nvSpPr>
        <p:spPr bwMode="auto">
          <a:xfrm>
            <a:off x="1364304" y="3184415"/>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61" name="Rectangle 60"/>
          <p:cNvSpPr/>
          <p:nvPr/>
        </p:nvSpPr>
        <p:spPr bwMode="auto">
          <a:xfrm>
            <a:off x="3117963" y="5131642"/>
            <a:ext cx="1935076" cy="449090"/>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DRAM</a:t>
            </a:r>
          </a:p>
        </p:txBody>
      </p:sp>
      <p:sp>
        <p:nvSpPr>
          <p:cNvPr id="62" name="Rectangle 61"/>
          <p:cNvSpPr/>
          <p:nvPr/>
        </p:nvSpPr>
        <p:spPr bwMode="auto">
          <a:xfrm>
            <a:off x="2242420" y="3184414"/>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64" name="Rectangle 63"/>
          <p:cNvSpPr/>
          <p:nvPr/>
        </p:nvSpPr>
        <p:spPr bwMode="auto">
          <a:xfrm>
            <a:off x="2242420" y="3634920"/>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69" name="Rectangle 68"/>
          <p:cNvSpPr/>
          <p:nvPr/>
        </p:nvSpPr>
        <p:spPr bwMode="auto">
          <a:xfrm>
            <a:off x="3116704" y="3634919"/>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70" name="TextBox 69"/>
          <p:cNvSpPr txBox="1"/>
          <p:nvPr/>
        </p:nvSpPr>
        <p:spPr>
          <a:xfrm>
            <a:off x="289040" y="1748117"/>
            <a:ext cx="9736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time</a:t>
            </a:r>
          </a:p>
        </p:txBody>
      </p:sp>
      <p:cxnSp>
        <p:nvCxnSpPr>
          <p:cNvPr id="71" name="Straight Arrow Connector 70"/>
          <p:cNvCxnSpPr>
            <a:stCxn id="70" idx="3"/>
          </p:cNvCxnSpPr>
          <p:nvPr/>
        </p:nvCxnSpPr>
        <p:spPr>
          <a:xfrm>
            <a:off x="1262704" y="2062049"/>
            <a:ext cx="538447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4638" y="2174865"/>
            <a:ext cx="20348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3 cache hits:</a:t>
            </a:r>
          </a:p>
        </p:txBody>
      </p:sp>
      <p:sp>
        <p:nvSpPr>
          <p:cNvPr id="72" name="TextBox 71"/>
          <p:cNvSpPr txBox="1"/>
          <p:nvPr/>
        </p:nvSpPr>
        <p:spPr>
          <a:xfrm>
            <a:off x="289040" y="4130364"/>
            <a:ext cx="53915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1 cache hit, 1 cache miss, 1 cache hit:</a:t>
            </a:r>
          </a:p>
        </p:txBody>
      </p:sp>
      <p:sp>
        <p:nvSpPr>
          <p:cNvPr id="73" name="Rectangle 72"/>
          <p:cNvSpPr/>
          <p:nvPr/>
        </p:nvSpPr>
        <p:spPr bwMode="auto">
          <a:xfrm>
            <a:off x="1364304" y="5131642"/>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74" name="Rectangle 73"/>
          <p:cNvSpPr/>
          <p:nvPr/>
        </p:nvSpPr>
        <p:spPr bwMode="auto">
          <a:xfrm>
            <a:off x="2239847" y="5131642"/>
            <a:ext cx="878116"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To slow</a:t>
            </a:r>
          </a:p>
        </p:txBody>
      </p:sp>
      <p:sp>
        <p:nvSpPr>
          <p:cNvPr id="75" name="Rectangle 74"/>
          <p:cNvSpPr/>
          <p:nvPr/>
        </p:nvSpPr>
        <p:spPr bwMode="auto">
          <a:xfrm>
            <a:off x="5053039" y="5129319"/>
            <a:ext cx="878116"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To fast</a:t>
            </a:r>
          </a:p>
        </p:txBody>
      </p:sp>
      <p:sp>
        <p:nvSpPr>
          <p:cNvPr id="76" name="Rectangle 75"/>
          <p:cNvSpPr/>
          <p:nvPr/>
        </p:nvSpPr>
        <p:spPr bwMode="auto">
          <a:xfrm>
            <a:off x="5928582" y="5129319"/>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77" name="Rectangle 76"/>
          <p:cNvSpPr/>
          <p:nvPr/>
        </p:nvSpPr>
        <p:spPr bwMode="auto">
          <a:xfrm>
            <a:off x="467954" y="4680229"/>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78" name="Rectangle 77"/>
          <p:cNvSpPr/>
          <p:nvPr/>
        </p:nvSpPr>
        <p:spPr bwMode="auto">
          <a:xfrm>
            <a:off x="1364304" y="4680229"/>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79" name="Rectangle 78"/>
          <p:cNvSpPr/>
          <p:nvPr/>
        </p:nvSpPr>
        <p:spPr bwMode="auto">
          <a:xfrm>
            <a:off x="5928582" y="5580733"/>
            <a:ext cx="87811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Cache</a:t>
            </a:r>
          </a:p>
        </p:txBody>
      </p:sp>
      <p:sp>
        <p:nvSpPr>
          <p:cNvPr id="80" name="Rectangle 79"/>
          <p:cNvSpPr/>
          <p:nvPr/>
        </p:nvSpPr>
        <p:spPr bwMode="auto">
          <a:xfrm>
            <a:off x="6802866" y="5580732"/>
            <a:ext cx="87811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Tree>
    <p:extLst>
      <p:ext uri="{BB962C8B-B14F-4D97-AF65-F5344CB8AC3E}">
        <p14:creationId xmlns:p14="http://schemas.microsoft.com/office/powerpoint/2010/main" val="3150233951"/>
      </p:ext>
    </p:extLst>
  </p:cSld>
  <p:clrMapOvr>
    <a:masterClrMapping/>
  </p:clrMapOvr>
  <p:transition advTm="33766">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ClickNP</a:t>
            </a:r>
            <a:r>
              <a:rPr lang="en-US" altLang="zh-CN" dirty="0"/>
              <a:t> element library</a:t>
            </a:r>
            <a:endParaRPr lang="en-US" dirty="0"/>
          </a:p>
        </p:txBody>
      </p:sp>
      <p:sp>
        <p:nvSpPr>
          <p:cNvPr id="5" name="文本框 4"/>
          <p:cNvSpPr txBox="1"/>
          <p:nvPr/>
        </p:nvSpPr>
        <p:spPr>
          <a:xfrm>
            <a:off x="274638" y="5327032"/>
            <a:ext cx="4723785" cy="1504899"/>
          </a:xfrm>
          <a:prstGeom prst="rect">
            <a:avLst/>
          </a:prstGeom>
          <a:noFill/>
        </p:spPr>
        <p:txBody>
          <a:bodyPr wrap="square" rtlCol="0">
            <a:spAutoFit/>
          </a:bodyPr>
          <a:lstStyle/>
          <a:p>
            <a:r>
              <a:rPr lang="en-US" sz="1836" dirty="0"/>
              <a:t>Nearly 100 elements</a:t>
            </a:r>
          </a:p>
          <a:p>
            <a:r>
              <a:rPr lang="en-US" sz="1836" dirty="0"/>
              <a:t>20% re-factored from Click modular router</a:t>
            </a:r>
          </a:p>
          <a:p>
            <a:r>
              <a:rPr lang="en-US" sz="1836" dirty="0"/>
              <a:t>Cover packet parsing, checksum, tunnel</a:t>
            </a:r>
            <a:br>
              <a:rPr lang="en-US" sz="1836" dirty="0"/>
            </a:br>
            <a:r>
              <a:rPr lang="en-US" sz="1836" dirty="0" err="1"/>
              <a:t>encap</a:t>
            </a:r>
            <a:r>
              <a:rPr lang="en-US" sz="1836" dirty="0"/>
              <a:t>/</a:t>
            </a:r>
            <a:r>
              <a:rPr lang="en-US" sz="1836" dirty="0" err="1"/>
              <a:t>decap</a:t>
            </a:r>
            <a:r>
              <a:rPr lang="en-US" sz="1836" dirty="0"/>
              <a:t>, crypto, hash tables, prefix matching, packet scheduling, rate limiting…</a:t>
            </a:r>
          </a:p>
        </p:txBody>
      </p:sp>
      <p:sp>
        <p:nvSpPr>
          <p:cNvPr id="6" name="文本框 5"/>
          <p:cNvSpPr txBox="1"/>
          <p:nvPr/>
        </p:nvSpPr>
        <p:spPr>
          <a:xfrm>
            <a:off x="5204481" y="4831905"/>
            <a:ext cx="4121817" cy="2069926"/>
          </a:xfrm>
          <a:prstGeom prst="rect">
            <a:avLst/>
          </a:prstGeom>
          <a:noFill/>
        </p:spPr>
        <p:txBody>
          <a:bodyPr wrap="square" rtlCol="0">
            <a:spAutoFit/>
          </a:bodyPr>
          <a:lstStyle/>
          <a:p>
            <a:endParaRPr lang="en-US" sz="1836" dirty="0"/>
          </a:p>
          <a:p>
            <a:endParaRPr lang="en-US" sz="1836" dirty="0"/>
          </a:p>
          <a:p>
            <a:r>
              <a:rPr lang="en-US" sz="1836" dirty="0"/>
              <a:t>Throughput: 200 </a:t>
            </a:r>
            <a:r>
              <a:rPr lang="en-US" sz="1836" dirty="0" err="1"/>
              <a:t>Mpps</a:t>
            </a:r>
            <a:r>
              <a:rPr lang="en-US" sz="1836" dirty="0"/>
              <a:t> / 100 </a:t>
            </a:r>
            <a:r>
              <a:rPr lang="en-US" sz="1836" dirty="0" err="1"/>
              <a:t>Gbps</a:t>
            </a:r>
            <a:endParaRPr lang="en-US" sz="1836" dirty="0"/>
          </a:p>
          <a:p>
            <a:endParaRPr lang="en-US" sz="1836" dirty="0"/>
          </a:p>
          <a:p>
            <a:r>
              <a:rPr lang="en-US" sz="1836" dirty="0"/>
              <a:t>Mean delay: 0.19 us, max delay: 0.8 us</a:t>
            </a:r>
          </a:p>
          <a:p>
            <a:endParaRPr lang="en-US" sz="1836" dirty="0"/>
          </a:p>
          <a:p>
            <a:r>
              <a:rPr lang="en-US" sz="1836" dirty="0"/>
              <a:t>Mean LoC: 80, max LoC: 196</a:t>
            </a:r>
          </a:p>
        </p:txBody>
      </p:sp>
      <p:graphicFrame>
        <p:nvGraphicFramePr>
          <p:cNvPr id="10" name="Table 9"/>
          <p:cNvGraphicFramePr>
            <a:graphicFrameLocks noGrp="1"/>
          </p:cNvGraphicFramePr>
          <p:nvPr>
            <p:extLst>
              <p:ext uri="{D42A27DB-BD31-4B8C-83A1-F6EECF244321}">
                <p14:modId xmlns:p14="http://schemas.microsoft.com/office/powerpoint/2010/main" val="3110186566"/>
              </p:ext>
            </p:extLst>
          </p:nvPr>
        </p:nvGraphicFramePr>
        <p:xfrm>
          <a:off x="274639" y="1029352"/>
          <a:ext cx="8777286" cy="4297680"/>
        </p:xfrm>
        <a:graphic>
          <a:graphicData uri="http://schemas.openxmlformats.org/drawingml/2006/table">
            <a:tbl>
              <a:tblPr firstRow="1" bandRow="1">
                <a:tableStyleId>{5C22544A-7EE6-4342-B048-85BDC9FD1C3A}</a:tableStyleId>
              </a:tblPr>
              <a:tblGrid>
                <a:gridCol w="1982424">
                  <a:extLst>
                    <a:ext uri="{9D8B030D-6E8A-4147-A177-3AD203B41FA5}">
                      <a16:colId xmlns:a16="http://schemas.microsoft.com/office/drawing/2014/main" xmlns="" val="20000"/>
                    </a:ext>
                  </a:extLst>
                </a:gridCol>
                <a:gridCol w="1053296">
                  <a:extLst>
                    <a:ext uri="{9D8B030D-6E8A-4147-A177-3AD203B41FA5}">
                      <a16:colId xmlns:a16="http://schemas.microsoft.com/office/drawing/2014/main" xmlns="" val="20001"/>
                    </a:ext>
                  </a:extLst>
                </a:gridCol>
                <a:gridCol w="1863525">
                  <a:extLst>
                    <a:ext uri="{9D8B030D-6E8A-4147-A177-3AD203B41FA5}">
                      <a16:colId xmlns:a16="http://schemas.microsoft.com/office/drawing/2014/main" xmlns="" val="20002"/>
                    </a:ext>
                  </a:extLst>
                </a:gridCol>
                <a:gridCol w="1226916">
                  <a:extLst>
                    <a:ext uri="{9D8B030D-6E8A-4147-A177-3AD203B41FA5}">
                      <a16:colId xmlns:a16="http://schemas.microsoft.com/office/drawing/2014/main" xmlns="" val="20003"/>
                    </a:ext>
                  </a:extLst>
                </a:gridCol>
                <a:gridCol w="1296365">
                  <a:extLst>
                    <a:ext uri="{9D8B030D-6E8A-4147-A177-3AD203B41FA5}">
                      <a16:colId xmlns:a16="http://schemas.microsoft.com/office/drawing/2014/main" xmlns="" val="20004"/>
                    </a:ext>
                  </a:extLst>
                </a:gridCol>
                <a:gridCol w="1354760">
                  <a:extLst>
                    <a:ext uri="{9D8B030D-6E8A-4147-A177-3AD203B41FA5}">
                      <a16:colId xmlns:a16="http://schemas.microsoft.com/office/drawing/2014/main" xmlns="" val="20005"/>
                    </a:ext>
                  </a:extLst>
                </a:gridCol>
              </a:tblGrid>
              <a:tr h="566338">
                <a:tc>
                  <a:txBody>
                    <a:bodyPr/>
                    <a:lstStyle/>
                    <a:p>
                      <a:r>
                        <a:rPr lang="en-US" sz="1800" dirty="0"/>
                        <a:t>Element</a:t>
                      </a:r>
                    </a:p>
                  </a:txBody>
                  <a:tcPr/>
                </a:tc>
                <a:tc>
                  <a:txBody>
                    <a:bodyPr/>
                    <a:lstStyle/>
                    <a:p>
                      <a:pPr algn="r"/>
                      <a:r>
                        <a:rPr lang="en-US" sz="1800" dirty="0" err="1"/>
                        <a:t>Fmax</a:t>
                      </a:r>
                      <a:r>
                        <a:rPr lang="en-US" sz="1800" baseline="0" dirty="0"/>
                        <a:t> (MHz)</a:t>
                      </a:r>
                      <a:endParaRPr lang="en-US" sz="1800" dirty="0"/>
                    </a:p>
                  </a:txBody>
                  <a:tcPr/>
                </a:tc>
                <a:tc>
                  <a:txBody>
                    <a:bodyPr/>
                    <a:lstStyle/>
                    <a:p>
                      <a:pPr algn="r"/>
                      <a:r>
                        <a:rPr lang="en-US" sz="1800" dirty="0"/>
                        <a:t>Peak Throughput</a:t>
                      </a:r>
                    </a:p>
                  </a:txBody>
                  <a:tcPr/>
                </a:tc>
                <a:tc>
                  <a:txBody>
                    <a:bodyPr/>
                    <a:lstStyle/>
                    <a:p>
                      <a:pPr algn="r"/>
                      <a:r>
                        <a:rPr lang="en-US" sz="1800" dirty="0"/>
                        <a:t>Delay (cycles)</a:t>
                      </a:r>
                    </a:p>
                  </a:txBody>
                  <a:tcPr/>
                </a:tc>
                <a:tc>
                  <a:txBody>
                    <a:bodyPr/>
                    <a:lstStyle/>
                    <a:p>
                      <a:pPr algn="r"/>
                      <a:r>
                        <a:rPr lang="en-US" sz="1800" dirty="0"/>
                        <a:t>Resource LE</a:t>
                      </a:r>
                      <a:r>
                        <a:rPr lang="en-US" sz="1800" baseline="0" dirty="0"/>
                        <a:t> %</a:t>
                      </a:r>
                      <a:endParaRPr lang="en-US" sz="1800" dirty="0"/>
                    </a:p>
                  </a:txBody>
                  <a:tcPr/>
                </a:tc>
                <a:tc>
                  <a:txBody>
                    <a:bodyPr/>
                    <a:lstStyle/>
                    <a:p>
                      <a:pPr algn="r"/>
                      <a:r>
                        <a:rPr lang="en-US" sz="1800" dirty="0"/>
                        <a:t>Resource </a:t>
                      </a:r>
                    </a:p>
                    <a:p>
                      <a:pPr algn="r"/>
                      <a:r>
                        <a:rPr lang="en-US" sz="1800" dirty="0"/>
                        <a:t>BRAM %</a:t>
                      </a:r>
                    </a:p>
                  </a:txBody>
                  <a:tcPr/>
                </a:tc>
                <a:extLst>
                  <a:ext uri="{0D108BD9-81ED-4DB2-BD59-A6C34878D82A}">
                    <a16:rowId xmlns:a16="http://schemas.microsoft.com/office/drawing/2014/main" xmlns="" val="10000"/>
                  </a:ext>
                </a:extLst>
              </a:tr>
              <a:tr h="323622">
                <a:tc>
                  <a:txBody>
                    <a:bodyPr/>
                    <a:lstStyle/>
                    <a:p>
                      <a:r>
                        <a:rPr lang="en-US" sz="1800" dirty="0"/>
                        <a:t>L4_Parser</a:t>
                      </a:r>
                    </a:p>
                  </a:txBody>
                  <a:tcPr/>
                </a:tc>
                <a:tc>
                  <a:txBody>
                    <a:bodyPr/>
                    <a:lstStyle/>
                    <a:p>
                      <a:pPr algn="r"/>
                      <a:r>
                        <a:rPr lang="en-US" sz="1800" dirty="0"/>
                        <a:t>221.9</a:t>
                      </a:r>
                    </a:p>
                  </a:txBody>
                  <a:tcPr/>
                </a:tc>
                <a:tc>
                  <a:txBody>
                    <a:bodyPr/>
                    <a:lstStyle/>
                    <a:p>
                      <a:pPr algn="r"/>
                      <a:r>
                        <a:rPr lang="en-US" sz="1800" dirty="0"/>
                        <a:t>113.6 </a:t>
                      </a:r>
                      <a:r>
                        <a:rPr lang="en-US" sz="1800" dirty="0" err="1"/>
                        <a:t>Gbps</a:t>
                      </a:r>
                      <a:endParaRPr lang="en-US" sz="1800" dirty="0"/>
                    </a:p>
                  </a:txBody>
                  <a:tcPr/>
                </a:tc>
                <a:tc>
                  <a:txBody>
                    <a:bodyPr/>
                    <a:lstStyle/>
                    <a:p>
                      <a:pPr algn="r"/>
                      <a:r>
                        <a:rPr lang="en-US" sz="1800" dirty="0"/>
                        <a:t>11</a:t>
                      </a:r>
                    </a:p>
                  </a:txBody>
                  <a:tcPr/>
                </a:tc>
                <a:tc>
                  <a:txBody>
                    <a:bodyPr/>
                    <a:lstStyle/>
                    <a:p>
                      <a:pPr algn="r"/>
                      <a:r>
                        <a:rPr lang="en-US" sz="1800" dirty="0"/>
                        <a:t>0.8%</a:t>
                      </a:r>
                    </a:p>
                  </a:txBody>
                  <a:tcPr/>
                </a:tc>
                <a:tc>
                  <a:txBody>
                    <a:bodyPr/>
                    <a:lstStyle/>
                    <a:p>
                      <a:pPr algn="r"/>
                      <a:r>
                        <a:rPr lang="en-US" sz="1800" dirty="0"/>
                        <a:t>0.2%</a:t>
                      </a:r>
                    </a:p>
                  </a:txBody>
                  <a:tcPr/>
                </a:tc>
                <a:extLst>
                  <a:ext uri="{0D108BD9-81ED-4DB2-BD59-A6C34878D82A}">
                    <a16:rowId xmlns:a16="http://schemas.microsoft.com/office/drawing/2014/main" xmlns="" val="10001"/>
                  </a:ext>
                </a:extLst>
              </a:tr>
              <a:tr h="323622">
                <a:tc>
                  <a:txBody>
                    <a:bodyPr/>
                    <a:lstStyle/>
                    <a:p>
                      <a:r>
                        <a:rPr lang="en-US" sz="1800" dirty="0" err="1"/>
                        <a:t>IPChecksum</a:t>
                      </a:r>
                      <a:endParaRPr lang="en-US" sz="1800" dirty="0"/>
                    </a:p>
                  </a:txBody>
                  <a:tcPr/>
                </a:tc>
                <a:tc>
                  <a:txBody>
                    <a:bodyPr/>
                    <a:lstStyle/>
                    <a:p>
                      <a:pPr algn="r"/>
                      <a:r>
                        <a:rPr lang="en-US" sz="1800" dirty="0"/>
                        <a:t>226.8</a:t>
                      </a:r>
                    </a:p>
                  </a:txBody>
                  <a:tcPr/>
                </a:tc>
                <a:tc>
                  <a:txBody>
                    <a:bodyPr/>
                    <a:lstStyle/>
                    <a:p>
                      <a:pPr algn="r"/>
                      <a:r>
                        <a:rPr lang="en-US" sz="1800" dirty="0"/>
                        <a:t>116.1 </a:t>
                      </a:r>
                      <a:r>
                        <a:rPr lang="en-US" sz="1800" dirty="0" err="1"/>
                        <a:t>Gbps</a:t>
                      </a:r>
                      <a:endParaRPr lang="en-US" sz="1800" dirty="0"/>
                    </a:p>
                  </a:txBody>
                  <a:tcPr/>
                </a:tc>
                <a:tc>
                  <a:txBody>
                    <a:bodyPr/>
                    <a:lstStyle/>
                    <a:p>
                      <a:pPr algn="r"/>
                      <a:r>
                        <a:rPr lang="en-US" sz="1800" dirty="0"/>
                        <a:t>18</a:t>
                      </a:r>
                    </a:p>
                  </a:txBody>
                  <a:tcPr/>
                </a:tc>
                <a:tc>
                  <a:txBody>
                    <a:bodyPr/>
                    <a:lstStyle/>
                    <a:p>
                      <a:pPr algn="r"/>
                      <a:r>
                        <a:rPr lang="en-US" sz="1800" dirty="0"/>
                        <a:t>2.3%</a:t>
                      </a:r>
                    </a:p>
                  </a:txBody>
                  <a:tcPr/>
                </a:tc>
                <a:tc>
                  <a:txBody>
                    <a:bodyPr/>
                    <a:lstStyle/>
                    <a:p>
                      <a:pPr algn="r"/>
                      <a:r>
                        <a:rPr lang="en-US" sz="1800" dirty="0"/>
                        <a:t>1.3%</a:t>
                      </a:r>
                    </a:p>
                  </a:txBody>
                  <a:tcPr/>
                </a:tc>
                <a:extLst>
                  <a:ext uri="{0D108BD9-81ED-4DB2-BD59-A6C34878D82A}">
                    <a16:rowId xmlns:a16="http://schemas.microsoft.com/office/drawing/2014/main" xmlns="" val="10002"/>
                  </a:ext>
                </a:extLst>
              </a:tr>
              <a:tr h="323622">
                <a:tc>
                  <a:txBody>
                    <a:bodyPr/>
                    <a:lstStyle/>
                    <a:p>
                      <a:r>
                        <a:rPr lang="en-US" sz="1800" dirty="0" err="1"/>
                        <a:t>NVGRE_Encap</a:t>
                      </a:r>
                      <a:endParaRPr lang="en-US" sz="1800" dirty="0"/>
                    </a:p>
                  </a:txBody>
                  <a:tcPr/>
                </a:tc>
                <a:tc>
                  <a:txBody>
                    <a:bodyPr/>
                    <a:lstStyle/>
                    <a:p>
                      <a:pPr algn="r"/>
                      <a:r>
                        <a:rPr lang="en-US" sz="1800" dirty="0"/>
                        <a:t>221.8</a:t>
                      </a:r>
                    </a:p>
                  </a:txBody>
                  <a:tcPr/>
                </a:tc>
                <a:tc>
                  <a:txBody>
                    <a:bodyPr/>
                    <a:lstStyle/>
                    <a:p>
                      <a:pPr algn="r"/>
                      <a:r>
                        <a:rPr lang="en-US" sz="1800" dirty="0"/>
                        <a:t>113.6</a:t>
                      </a:r>
                      <a:r>
                        <a:rPr lang="en-US" sz="1800" baseline="0" dirty="0"/>
                        <a:t> </a:t>
                      </a:r>
                      <a:r>
                        <a:rPr lang="en-US" sz="1800" baseline="0" dirty="0" err="1"/>
                        <a:t>Gbps</a:t>
                      </a:r>
                      <a:endParaRPr lang="en-US" sz="1800" dirty="0"/>
                    </a:p>
                  </a:txBody>
                  <a:tcPr/>
                </a:tc>
                <a:tc>
                  <a:txBody>
                    <a:bodyPr/>
                    <a:lstStyle/>
                    <a:p>
                      <a:pPr algn="r"/>
                      <a:r>
                        <a:rPr lang="en-US" sz="1800" dirty="0"/>
                        <a:t>9</a:t>
                      </a:r>
                    </a:p>
                  </a:txBody>
                  <a:tcPr/>
                </a:tc>
                <a:tc>
                  <a:txBody>
                    <a:bodyPr/>
                    <a:lstStyle/>
                    <a:p>
                      <a:pPr algn="r"/>
                      <a:r>
                        <a:rPr lang="en-US" sz="1800" dirty="0"/>
                        <a:t>1.5%</a:t>
                      </a:r>
                    </a:p>
                  </a:txBody>
                  <a:tcPr/>
                </a:tc>
                <a:tc>
                  <a:txBody>
                    <a:bodyPr/>
                    <a:lstStyle/>
                    <a:p>
                      <a:pPr algn="r"/>
                      <a:r>
                        <a:rPr lang="en-US" sz="1800" dirty="0"/>
                        <a:t>0.6%</a:t>
                      </a:r>
                    </a:p>
                  </a:txBody>
                  <a:tcPr/>
                </a:tc>
                <a:extLst>
                  <a:ext uri="{0D108BD9-81ED-4DB2-BD59-A6C34878D82A}">
                    <a16:rowId xmlns:a16="http://schemas.microsoft.com/office/drawing/2014/main" xmlns="" val="10003"/>
                  </a:ext>
                </a:extLst>
              </a:tr>
              <a:tr h="323622">
                <a:tc>
                  <a:txBody>
                    <a:bodyPr/>
                    <a:lstStyle/>
                    <a:p>
                      <a:r>
                        <a:rPr lang="en-US" sz="1800" dirty="0"/>
                        <a:t>AES_CTR</a:t>
                      </a:r>
                    </a:p>
                  </a:txBody>
                  <a:tcPr/>
                </a:tc>
                <a:tc>
                  <a:txBody>
                    <a:bodyPr/>
                    <a:lstStyle/>
                    <a:p>
                      <a:pPr algn="r"/>
                      <a:r>
                        <a:rPr lang="en-US" sz="1800" dirty="0"/>
                        <a:t>217.0</a:t>
                      </a:r>
                    </a:p>
                  </a:txBody>
                  <a:tcPr/>
                </a:tc>
                <a:tc>
                  <a:txBody>
                    <a:bodyPr/>
                    <a:lstStyle/>
                    <a:p>
                      <a:pPr algn="r"/>
                      <a:r>
                        <a:rPr lang="en-US" sz="1800" dirty="0"/>
                        <a:t>27.8 </a:t>
                      </a:r>
                      <a:r>
                        <a:rPr lang="en-US" sz="1800" dirty="0" err="1"/>
                        <a:t>Gbps</a:t>
                      </a:r>
                      <a:endParaRPr lang="en-US" sz="1800" dirty="0"/>
                    </a:p>
                  </a:txBody>
                  <a:tcPr/>
                </a:tc>
                <a:tc>
                  <a:txBody>
                    <a:bodyPr/>
                    <a:lstStyle/>
                    <a:p>
                      <a:pPr algn="r"/>
                      <a:r>
                        <a:rPr lang="en-US" sz="1800" dirty="0"/>
                        <a:t>70</a:t>
                      </a:r>
                    </a:p>
                  </a:txBody>
                  <a:tcPr/>
                </a:tc>
                <a:tc>
                  <a:txBody>
                    <a:bodyPr/>
                    <a:lstStyle/>
                    <a:p>
                      <a:pPr algn="r"/>
                      <a:r>
                        <a:rPr lang="en-US" sz="1800" dirty="0"/>
                        <a:t>4.0%</a:t>
                      </a:r>
                    </a:p>
                  </a:txBody>
                  <a:tcPr/>
                </a:tc>
                <a:tc>
                  <a:txBody>
                    <a:bodyPr/>
                    <a:lstStyle/>
                    <a:p>
                      <a:pPr algn="r"/>
                      <a:r>
                        <a:rPr lang="en-US" sz="1800" dirty="0"/>
                        <a:t>23.1%</a:t>
                      </a:r>
                    </a:p>
                  </a:txBody>
                  <a:tcPr/>
                </a:tc>
                <a:extLst>
                  <a:ext uri="{0D108BD9-81ED-4DB2-BD59-A6C34878D82A}">
                    <a16:rowId xmlns:a16="http://schemas.microsoft.com/office/drawing/2014/main" xmlns="" val="10004"/>
                  </a:ext>
                </a:extLst>
              </a:tr>
              <a:tr h="323622">
                <a:tc>
                  <a:txBody>
                    <a:bodyPr/>
                    <a:lstStyle/>
                    <a:p>
                      <a:r>
                        <a:rPr lang="en-US" sz="1800" dirty="0"/>
                        <a:t>SHA1</a:t>
                      </a:r>
                    </a:p>
                  </a:txBody>
                  <a:tcPr/>
                </a:tc>
                <a:tc>
                  <a:txBody>
                    <a:bodyPr/>
                    <a:lstStyle/>
                    <a:p>
                      <a:pPr algn="r"/>
                      <a:r>
                        <a:rPr lang="en-US" sz="1800" dirty="0"/>
                        <a:t>220.8</a:t>
                      </a:r>
                    </a:p>
                  </a:txBody>
                  <a:tcPr/>
                </a:tc>
                <a:tc>
                  <a:txBody>
                    <a:bodyPr/>
                    <a:lstStyle/>
                    <a:p>
                      <a:pPr algn="r"/>
                      <a:r>
                        <a:rPr lang="en-US" sz="1800" dirty="0"/>
                        <a:t>113.0 </a:t>
                      </a:r>
                      <a:r>
                        <a:rPr lang="en-US" sz="1800" dirty="0" err="1"/>
                        <a:t>Gbps</a:t>
                      </a:r>
                      <a:endParaRPr lang="en-US" sz="1800" dirty="0"/>
                    </a:p>
                  </a:txBody>
                  <a:tcPr/>
                </a:tc>
                <a:tc>
                  <a:txBody>
                    <a:bodyPr/>
                    <a:lstStyle/>
                    <a:p>
                      <a:pPr algn="r"/>
                      <a:r>
                        <a:rPr lang="en-US" sz="1800" dirty="0"/>
                        <a:t>105</a:t>
                      </a:r>
                    </a:p>
                  </a:txBody>
                  <a:tcPr/>
                </a:tc>
                <a:tc>
                  <a:txBody>
                    <a:bodyPr/>
                    <a:lstStyle/>
                    <a:p>
                      <a:pPr algn="r"/>
                      <a:r>
                        <a:rPr lang="en-US" sz="1800" dirty="0"/>
                        <a:t>7.9%</a:t>
                      </a:r>
                    </a:p>
                  </a:txBody>
                  <a:tcPr/>
                </a:tc>
                <a:tc>
                  <a:txBody>
                    <a:bodyPr/>
                    <a:lstStyle/>
                    <a:p>
                      <a:pPr algn="r"/>
                      <a:r>
                        <a:rPr lang="en-US" sz="1800" dirty="0"/>
                        <a:t>6.6%</a:t>
                      </a:r>
                    </a:p>
                  </a:txBody>
                  <a:tcPr/>
                </a:tc>
                <a:extLst>
                  <a:ext uri="{0D108BD9-81ED-4DB2-BD59-A6C34878D82A}">
                    <a16:rowId xmlns:a16="http://schemas.microsoft.com/office/drawing/2014/main" xmlns="" val="10005"/>
                  </a:ext>
                </a:extLst>
              </a:tr>
              <a:tr h="323622">
                <a:tc>
                  <a:txBody>
                    <a:bodyPr/>
                    <a:lstStyle/>
                    <a:p>
                      <a:r>
                        <a:rPr lang="en-US" sz="1800" dirty="0" err="1"/>
                        <a:t>CuckooHash</a:t>
                      </a:r>
                      <a:endParaRPr lang="en-US" sz="1800" dirty="0"/>
                    </a:p>
                  </a:txBody>
                  <a:tcPr/>
                </a:tc>
                <a:tc>
                  <a:txBody>
                    <a:bodyPr/>
                    <a:lstStyle/>
                    <a:p>
                      <a:pPr algn="r"/>
                      <a:r>
                        <a:rPr lang="en-US" sz="1800" dirty="0"/>
                        <a:t>209.7</a:t>
                      </a:r>
                    </a:p>
                  </a:txBody>
                  <a:tcPr/>
                </a:tc>
                <a:tc>
                  <a:txBody>
                    <a:bodyPr/>
                    <a:lstStyle/>
                    <a:p>
                      <a:pPr algn="r"/>
                      <a:r>
                        <a:rPr lang="en-US" sz="1800" dirty="0"/>
                        <a:t>209.7 </a:t>
                      </a:r>
                      <a:r>
                        <a:rPr lang="en-US" sz="1800" dirty="0" err="1"/>
                        <a:t>Mpps</a:t>
                      </a:r>
                      <a:endParaRPr lang="en-US" sz="1800" dirty="0"/>
                    </a:p>
                  </a:txBody>
                  <a:tcPr/>
                </a:tc>
                <a:tc>
                  <a:txBody>
                    <a:bodyPr/>
                    <a:lstStyle/>
                    <a:p>
                      <a:pPr algn="r"/>
                      <a:r>
                        <a:rPr lang="en-US" sz="1800" dirty="0"/>
                        <a:t>38</a:t>
                      </a:r>
                    </a:p>
                  </a:txBody>
                  <a:tcPr/>
                </a:tc>
                <a:tc>
                  <a:txBody>
                    <a:bodyPr/>
                    <a:lstStyle/>
                    <a:p>
                      <a:pPr algn="r"/>
                      <a:r>
                        <a:rPr lang="en-US" sz="1800" dirty="0"/>
                        <a:t>2.0%</a:t>
                      </a:r>
                    </a:p>
                  </a:txBody>
                  <a:tcPr/>
                </a:tc>
                <a:tc>
                  <a:txBody>
                    <a:bodyPr/>
                    <a:lstStyle/>
                    <a:p>
                      <a:pPr algn="r"/>
                      <a:r>
                        <a:rPr lang="en-US" sz="1800" dirty="0"/>
                        <a:t>65.5%</a:t>
                      </a:r>
                    </a:p>
                  </a:txBody>
                  <a:tcPr/>
                </a:tc>
                <a:extLst>
                  <a:ext uri="{0D108BD9-81ED-4DB2-BD59-A6C34878D82A}">
                    <a16:rowId xmlns:a16="http://schemas.microsoft.com/office/drawing/2014/main" xmlns="" val="10006"/>
                  </a:ext>
                </a:extLst>
              </a:tr>
              <a:tr h="323622">
                <a:tc>
                  <a:txBody>
                    <a:bodyPr/>
                    <a:lstStyle/>
                    <a:p>
                      <a:r>
                        <a:rPr lang="en-US" sz="1800" dirty="0" err="1"/>
                        <a:t>HashTCAM</a:t>
                      </a:r>
                      <a:endParaRPr lang="en-US" sz="1800" dirty="0"/>
                    </a:p>
                  </a:txBody>
                  <a:tcPr/>
                </a:tc>
                <a:tc>
                  <a:txBody>
                    <a:bodyPr/>
                    <a:lstStyle/>
                    <a:p>
                      <a:pPr algn="r"/>
                      <a:r>
                        <a:rPr lang="en-US" sz="1800" dirty="0"/>
                        <a:t>207.4</a:t>
                      </a:r>
                    </a:p>
                  </a:txBody>
                  <a:tcPr/>
                </a:tc>
                <a:tc>
                  <a:txBody>
                    <a:bodyPr/>
                    <a:lstStyle/>
                    <a:p>
                      <a:pPr algn="r"/>
                      <a:r>
                        <a:rPr lang="en-US" sz="1800" dirty="0"/>
                        <a:t>207.4</a:t>
                      </a:r>
                      <a:r>
                        <a:rPr lang="en-US" sz="1800" baseline="0" dirty="0"/>
                        <a:t> </a:t>
                      </a:r>
                      <a:r>
                        <a:rPr lang="en-US" sz="1800" baseline="0" dirty="0" err="1"/>
                        <a:t>Mpps</a:t>
                      </a:r>
                      <a:endParaRPr lang="en-US" sz="1800" dirty="0"/>
                    </a:p>
                  </a:txBody>
                  <a:tcPr/>
                </a:tc>
                <a:tc>
                  <a:txBody>
                    <a:bodyPr/>
                    <a:lstStyle/>
                    <a:p>
                      <a:pPr algn="r"/>
                      <a:r>
                        <a:rPr lang="en-US" sz="1800" dirty="0"/>
                        <a:t>48</a:t>
                      </a:r>
                    </a:p>
                  </a:txBody>
                  <a:tcPr/>
                </a:tc>
                <a:tc>
                  <a:txBody>
                    <a:bodyPr/>
                    <a:lstStyle/>
                    <a:p>
                      <a:pPr algn="r"/>
                      <a:r>
                        <a:rPr lang="en-US" sz="1800" dirty="0"/>
                        <a:t>18.7%</a:t>
                      </a:r>
                    </a:p>
                  </a:txBody>
                  <a:tcPr/>
                </a:tc>
                <a:tc>
                  <a:txBody>
                    <a:bodyPr/>
                    <a:lstStyle/>
                    <a:p>
                      <a:pPr algn="r"/>
                      <a:r>
                        <a:rPr lang="en-US" sz="1800" dirty="0"/>
                        <a:t>22.0%</a:t>
                      </a:r>
                    </a:p>
                  </a:txBody>
                  <a:tcPr/>
                </a:tc>
                <a:extLst>
                  <a:ext uri="{0D108BD9-81ED-4DB2-BD59-A6C34878D82A}">
                    <a16:rowId xmlns:a16="http://schemas.microsoft.com/office/drawing/2014/main" xmlns="" val="10007"/>
                  </a:ext>
                </a:extLst>
              </a:tr>
              <a:tr h="323622">
                <a:tc>
                  <a:txBody>
                    <a:bodyPr/>
                    <a:lstStyle/>
                    <a:p>
                      <a:r>
                        <a:rPr lang="en-US" sz="1800" dirty="0" err="1"/>
                        <a:t>LPM_Tree</a:t>
                      </a:r>
                      <a:endParaRPr lang="en-US" sz="1800" dirty="0"/>
                    </a:p>
                  </a:txBody>
                  <a:tcPr/>
                </a:tc>
                <a:tc>
                  <a:txBody>
                    <a:bodyPr/>
                    <a:lstStyle/>
                    <a:p>
                      <a:pPr algn="r"/>
                      <a:r>
                        <a:rPr lang="en-US" sz="1800" dirty="0"/>
                        <a:t>221.8</a:t>
                      </a:r>
                    </a:p>
                  </a:txBody>
                  <a:tcPr/>
                </a:tc>
                <a:tc>
                  <a:txBody>
                    <a:bodyPr/>
                    <a:lstStyle/>
                    <a:p>
                      <a:pPr algn="r"/>
                      <a:r>
                        <a:rPr lang="en-US" sz="1800" dirty="0"/>
                        <a:t>221.8</a:t>
                      </a:r>
                      <a:r>
                        <a:rPr lang="en-US" sz="1800" baseline="0" dirty="0"/>
                        <a:t> </a:t>
                      </a:r>
                      <a:r>
                        <a:rPr lang="en-US" sz="1800" baseline="0" dirty="0" err="1"/>
                        <a:t>Mpps</a:t>
                      </a:r>
                      <a:endParaRPr lang="en-US" sz="1800" dirty="0"/>
                    </a:p>
                  </a:txBody>
                  <a:tcPr/>
                </a:tc>
                <a:tc>
                  <a:txBody>
                    <a:bodyPr/>
                    <a:lstStyle/>
                    <a:p>
                      <a:pPr algn="r"/>
                      <a:r>
                        <a:rPr lang="en-US" sz="1800" dirty="0"/>
                        <a:t>181</a:t>
                      </a:r>
                    </a:p>
                  </a:txBody>
                  <a:tcPr/>
                </a:tc>
                <a:tc>
                  <a:txBody>
                    <a:bodyPr/>
                    <a:lstStyle/>
                    <a:p>
                      <a:pPr algn="r"/>
                      <a:r>
                        <a:rPr lang="en-US" sz="1800" dirty="0"/>
                        <a:t>4.3%</a:t>
                      </a:r>
                    </a:p>
                  </a:txBody>
                  <a:tcPr/>
                </a:tc>
                <a:tc>
                  <a:txBody>
                    <a:bodyPr/>
                    <a:lstStyle/>
                    <a:p>
                      <a:pPr algn="r"/>
                      <a:r>
                        <a:rPr lang="en-US" sz="1800" dirty="0"/>
                        <a:t>13.2%</a:t>
                      </a:r>
                    </a:p>
                  </a:txBody>
                  <a:tcPr/>
                </a:tc>
                <a:extLst>
                  <a:ext uri="{0D108BD9-81ED-4DB2-BD59-A6C34878D82A}">
                    <a16:rowId xmlns:a16="http://schemas.microsoft.com/office/drawing/2014/main" xmlns="" val="10008"/>
                  </a:ext>
                </a:extLst>
              </a:tr>
              <a:tr h="323622">
                <a:tc>
                  <a:txBody>
                    <a:bodyPr/>
                    <a:lstStyle/>
                    <a:p>
                      <a:r>
                        <a:rPr lang="en-US" sz="1800" dirty="0" err="1"/>
                        <a:t>SRPrioQueue</a:t>
                      </a:r>
                      <a:endParaRPr lang="en-US" sz="1800" dirty="0"/>
                    </a:p>
                  </a:txBody>
                  <a:tcPr/>
                </a:tc>
                <a:tc>
                  <a:txBody>
                    <a:bodyPr/>
                    <a:lstStyle/>
                    <a:p>
                      <a:pPr algn="r"/>
                      <a:r>
                        <a:rPr lang="en-US" sz="1800" dirty="0"/>
                        <a:t>214.5</a:t>
                      </a:r>
                    </a:p>
                  </a:txBody>
                  <a:tcPr/>
                </a:tc>
                <a:tc>
                  <a:txBody>
                    <a:bodyPr/>
                    <a:lstStyle/>
                    <a:p>
                      <a:pPr algn="r"/>
                      <a:r>
                        <a:rPr lang="en-US" sz="1800" dirty="0"/>
                        <a:t>214.5 </a:t>
                      </a:r>
                      <a:r>
                        <a:rPr lang="en-US" sz="1800" dirty="0" err="1"/>
                        <a:t>Mpps</a:t>
                      </a:r>
                      <a:endParaRPr lang="en-US" sz="1800" dirty="0"/>
                    </a:p>
                  </a:txBody>
                  <a:tcPr/>
                </a:tc>
                <a:tc>
                  <a:txBody>
                    <a:bodyPr/>
                    <a:lstStyle/>
                    <a:p>
                      <a:pPr algn="r"/>
                      <a:r>
                        <a:rPr lang="en-US" sz="1800" dirty="0"/>
                        <a:t>41</a:t>
                      </a:r>
                    </a:p>
                  </a:txBody>
                  <a:tcPr/>
                </a:tc>
                <a:tc>
                  <a:txBody>
                    <a:bodyPr/>
                    <a:lstStyle/>
                    <a:p>
                      <a:pPr algn="r"/>
                      <a:r>
                        <a:rPr lang="en-US" sz="1800" dirty="0"/>
                        <a:t>2.6%</a:t>
                      </a:r>
                    </a:p>
                  </a:txBody>
                  <a:tcPr/>
                </a:tc>
                <a:tc>
                  <a:txBody>
                    <a:bodyPr/>
                    <a:lstStyle/>
                    <a:p>
                      <a:pPr algn="r"/>
                      <a:r>
                        <a:rPr lang="en-US" sz="1800" dirty="0"/>
                        <a:t>0.6%</a:t>
                      </a:r>
                    </a:p>
                  </a:txBody>
                  <a:tcPr/>
                </a:tc>
                <a:extLst>
                  <a:ext uri="{0D108BD9-81ED-4DB2-BD59-A6C34878D82A}">
                    <a16:rowId xmlns:a16="http://schemas.microsoft.com/office/drawing/2014/main" xmlns="" val="10009"/>
                  </a:ext>
                </a:extLst>
              </a:tr>
              <a:tr h="323622">
                <a:tc>
                  <a:txBody>
                    <a:bodyPr/>
                    <a:lstStyle/>
                    <a:p>
                      <a:r>
                        <a:rPr lang="en-US" sz="1800" dirty="0" err="1"/>
                        <a:t>RateLimiter</a:t>
                      </a:r>
                      <a:endParaRPr lang="en-US" sz="1800" dirty="0"/>
                    </a:p>
                  </a:txBody>
                  <a:tcPr/>
                </a:tc>
                <a:tc>
                  <a:txBody>
                    <a:bodyPr/>
                    <a:lstStyle/>
                    <a:p>
                      <a:pPr algn="r"/>
                      <a:r>
                        <a:rPr lang="en-US" sz="1800" dirty="0"/>
                        <a:t>141.5</a:t>
                      </a:r>
                    </a:p>
                  </a:txBody>
                  <a:tcPr/>
                </a:tc>
                <a:tc>
                  <a:txBody>
                    <a:bodyPr/>
                    <a:lstStyle/>
                    <a:p>
                      <a:pPr algn="r"/>
                      <a:r>
                        <a:rPr lang="en-US" sz="1800" dirty="0"/>
                        <a:t>141.5 </a:t>
                      </a:r>
                      <a:r>
                        <a:rPr lang="en-US" sz="1800" dirty="0" err="1"/>
                        <a:t>Mpps</a:t>
                      </a:r>
                      <a:endParaRPr lang="en-US" sz="1800" dirty="0"/>
                    </a:p>
                  </a:txBody>
                  <a:tcPr/>
                </a:tc>
                <a:tc>
                  <a:txBody>
                    <a:bodyPr/>
                    <a:lstStyle/>
                    <a:p>
                      <a:pPr algn="r"/>
                      <a:r>
                        <a:rPr lang="en-US" sz="1800" dirty="0"/>
                        <a:t>14</a:t>
                      </a:r>
                    </a:p>
                  </a:txBody>
                  <a:tcPr/>
                </a:tc>
                <a:tc>
                  <a:txBody>
                    <a:bodyPr/>
                    <a:lstStyle/>
                    <a:p>
                      <a:pPr algn="r"/>
                      <a:r>
                        <a:rPr lang="en-US" sz="1800" dirty="0"/>
                        <a:t>16.9%</a:t>
                      </a:r>
                    </a:p>
                  </a:txBody>
                  <a:tcPr/>
                </a:tc>
                <a:tc>
                  <a:txBody>
                    <a:bodyPr/>
                    <a:lstStyle/>
                    <a:p>
                      <a:pPr algn="r"/>
                      <a:r>
                        <a:rPr lang="en-US" sz="1800" dirty="0"/>
                        <a:t>14.1%</a:t>
                      </a:r>
                    </a:p>
                  </a:txBody>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1"/>
          </p:nvPr>
        </p:nvSpPr>
        <p:spPr/>
        <p:txBody>
          <a:bodyPr/>
          <a:lstStyle/>
          <a:p>
            <a:fld id="{368F0CB9-5443-48E8-ADD3-3F8A68C2523D}" type="slidenum">
              <a:rPr lang="en-US" smtClean="0"/>
              <a:t>29</a:t>
            </a:fld>
            <a:endParaRPr lang="en-US"/>
          </a:p>
        </p:txBody>
      </p:sp>
    </p:spTree>
    <p:extLst>
      <p:ext uri="{BB962C8B-B14F-4D97-AF65-F5344CB8AC3E}">
        <p14:creationId xmlns:p14="http://schemas.microsoft.com/office/powerpoint/2010/main" val="704819227"/>
      </p:ext>
    </p:extLst>
  </p:cSld>
  <p:clrMapOvr>
    <a:masterClrMapping/>
  </p:clrMapOvr>
  <p:transition advTm="31596">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6"/>
            <a:ext cx="9309200" cy="917575"/>
          </a:xfrm>
        </p:spPr>
        <p:txBody>
          <a:bodyPr/>
          <a:lstStyle/>
          <a:p>
            <a:r>
              <a:rPr lang="en-US" altLang="zh-CN" dirty="0"/>
              <a:t>Scale-up challenges for software NF</a:t>
            </a:r>
            <a:endParaRPr lang="zh-CN" altLang="en-US" dirty="0"/>
          </a:p>
        </p:txBody>
      </p:sp>
      <p:sp>
        <p:nvSpPr>
          <p:cNvPr id="3" name="Text Placeholder 2"/>
          <p:cNvSpPr>
            <a:spLocks noGrp="1"/>
          </p:cNvSpPr>
          <p:nvPr>
            <p:ph type="body" sz="quarter" idx="10"/>
          </p:nvPr>
        </p:nvSpPr>
        <p:spPr>
          <a:xfrm>
            <a:off x="274637" y="1212851"/>
            <a:ext cx="9051925" cy="3468642"/>
          </a:xfrm>
        </p:spPr>
        <p:txBody>
          <a:bodyPr/>
          <a:lstStyle/>
          <a:p>
            <a:r>
              <a:rPr lang="en-US" altLang="zh-CN" dirty="0"/>
              <a:t>Limited processing capacity</a:t>
            </a:r>
          </a:p>
          <a:p>
            <a:pPr lvl="1" defTabSz="932742">
              <a:spcAft>
                <a:spcPts val="600"/>
              </a:spcAft>
            </a:pPr>
            <a:r>
              <a:rPr lang="en-US" altLang="zh-CN" sz="2400" dirty="0">
                <a:gradFill>
                  <a:gsLst>
                    <a:gs pos="2917">
                      <a:schemeClr val="tx1"/>
                    </a:gs>
                    <a:gs pos="30000">
                      <a:schemeClr val="tx1"/>
                    </a:gs>
                  </a:gsLst>
                  <a:lin ang="5400000" scaled="0"/>
                </a:gradFill>
                <a:sym typeface="Wingdings" panose="05000000000000000000" pitchFamily="2" charset="2"/>
              </a:rPr>
              <a:t>Number of CPU cores needed for 40 </a:t>
            </a:r>
            <a:r>
              <a:rPr lang="en-US" altLang="zh-CN" sz="2400" dirty="0" err="1">
                <a:gradFill>
                  <a:gsLst>
                    <a:gs pos="2917">
                      <a:schemeClr val="tx1"/>
                    </a:gs>
                    <a:gs pos="30000">
                      <a:schemeClr val="tx1"/>
                    </a:gs>
                  </a:gsLst>
                  <a:lin ang="5400000" scaled="0"/>
                </a:gradFill>
                <a:sym typeface="Wingdings" panose="05000000000000000000" pitchFamily="2" charset="2"/>
              </a:rPr>
              <a:t>Gbps</a:t>
            </a:r>
            <a:r>
              <a:rPr lang="en-US" altLang="zh-CN" sz="2400" dirty="0">
                <a:gradFill>
                  <a:gsLst>
                    <a:gs pos="2917">
                      <a:schemeClr val="tx1"/>
                    </a:gs>
                    <a:gs pos="30000">
                      <a:schemeClr val="tx1"/>
                    </a:gs>
                  </a:gsLst>
                  <a:lin ang="5400000" scaled="0"/>
                </a:gradFill>
                <a:sym typeface="Wingdings" panose="05000000000000000000" pitchFamily="2" charset="2"/>
              </a:rPr>
              <a:t> line rate</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227403463"/>
              </p:ext>
            </p:extLst>
          </p:nvPr>
        </p:nvGraphicFramePr>
        <p:xfrm>
          <a:off x="419131" y="2272713"/>
          <a:ext cx="8632794" cy="2103120"/>
        </p:xfrm>
        <a:graphic>
          <a:graphicData uri="http://schemas.openxmlformats.org/drawingml/2006/table">
            <a:tbl>
              <a:tblPr firstRow="1" bandRow="1">
                <a:tableStyleId>{5C22544A-7EE6-4342-B048-85BDC9FD1C3A}</a:tableStyleId>
              </a:tblPr>
              <a:tblGrid>
                <a:gridCol w="2410727">
                  <a:extLst>
                    <a:ext uri="{9D8B030D-6E8A-4147-A177-3AD203B41FA5}">
                      <a16:colId xmlns:a16="http://schemas.microsoft.com/office/drawing/2014/main" xmlns="" val="20000"/>
                    </a:ext>
                  </a:extLst>
                </a:gridCol>
                <a:gridCol w="2134365">
                  <a:extLst>
                    <a:ext uri="{9D8B030D-6E8A-4147-A177-3AD203B41FA5}">
                      <a16:colId xmlns:a16="http://schemas.microsoft.com/office/drawing/2014/main" xmlns="" val="20001"/>
                    </a:ext>
                  </a:extLst>
                </a:gridCol>
                <a:gridCol w="1929228">
                  <a:extLst>
                    <a:ext uri="{9D8B030D-6E8A-4147-A177-3AD203B41FA5}">
                      <a16:colId xmlns:a16="http://schemas.microsoft.com/office/drawing/2014/main" xmlns="" val="20002"/>
                    </a:ext>
                  </a:extLst>
                </a:gridCol>
                <a:gridCol w="2158474">
                  <a:extLst>
                    <a:ext uri="{9D8B030D-6E8A-4147-A177-3AD203B41FA5}">
                      <a16:colId xmlns:a16="http://schemas.microsoft.com/office/drawing/2014/main" xmlns="" val="20003"/>
                    </a:ext>
                  </a:extLst>
                </a:gridCol>
              </a:tblGrid>
              <a:tr h="370840">
                <a:tc>
                  <a:txBody>
                    <a:bodyPr/>
                    <a:lstStyle/>
                    <a:p>
                      <a:r>
                        <a:rPr lang="en-US" sz="2000" dirty="0"/>
                        <a:t>Network</a:t>
                      </a:r>
                      <a:r>
                        <a:rPr lang="en-US" sz="2000" baseline="0" dirty="0"/>
                        <a:t> function</a:t>
                      </a:r>
                      <a:endParaRPr lang="en-US" sz="2000" dirty="0"/>
                    </a:p>
                  </a:txBody>
                  <a:tcPr/>
                </a:tc>
                <a:tc>
                  <a:txBody>
                    <a:bodyPr/>
                    <a:lstStyle/>
                    <a:p>
                      <a:r>
                        <a:rPr lang="en-US" sz="2000" dirty="0"/>
                        <a:t>Implementation</a:t>
                      </a:r>
                    </a:p>
                  </a:txBody>
                  <a:tcPr/>
                </a:tc>
                <a:tc>
                  <a:txBody>
                    <a:bodyPr/>
                    <a:lstStyle/>
                    <a:p>
                      <a:r>
                        <a:rPr lang="en-US" sz="2000" dirty="0"/>
                        <a:t>1500</a:t>
                      </a:r>
                      <a:r>
                        <a:rPr lang="en-US" sz="2000" baseline="0" dirty="0"/>
                        <a:t>B </a:t>
                      </a:r>
                      <a:r>
                        <a:rPr lang="en-US" sz="2000" baseline="0" dirty="0" err="1"/>
                        <a:t>pkt</a:t>
                      </a:r>
                      <a:r>
                        <a:rPr lang="en-US" sz="2000" baseline="0" dirty="0"/>
                        <a:t> @ 40 </a:t>
                      </a:r>
                      <a:r>
                        <a:rPr lang="en-US" sz="2000" baseline="0" dirty="0" err="1"/>
                        <a:t>Gbps</a:t>
                      </a:r>
                      <a:r>
                        <a:rPr lang="en-US" sz="2000" baseline="0" dirty="0"/>
                        <a:t> (normal case)</a:t>
                      </a:r>
                      <a:endParaRPr lang="en-US" sz="2000" dirty="0"/>
                    </a:p>
                  </a:txBody>
                  <a:tcPr/>
                </a:tc>
                <a:tc>
                  <a:txBody>
                    <a:bodyPr/>
                    <a:lstStyle/>
                    <a:p>
                      <a:r>
                        <a:rPr lang="en-US" sz="2000" dirty="0"/>
                        <a:t>64B </a:t>
                      </a:r>
                      <a:r>
                        <a:rPr lang="en-US" sz="2000" dirty="0" err="1"/>
                        <a:t>pkt</a:t>
                      </a:r>
                      <a:r>
                        <a:rPr lang="en-US" sz="2000" dirty="0"/>
                        <a:t> @ 40 </a:t>
                      </a:r>
                      <a:r>
                        <a:rPr lang="en-US" sz="2000" dirty="0" err="1"/>
                        <a:t>Gbps</a:t>
                      </a:r>
                      <a:r>
                        <a:rPr lang="en-US" sz="2000" dirty="0"/>
                        <a:t> (worst</a:t>
                      </a:r>
                      <a:r>
                        <a:rPr lang="en-US" sz="2000" baseline="0" dirty="0"/>
                        <a:t>-case estimate</a:t>
                      </a:r>
                      <a:r>
                        <a:rPr lang="en-US" sz="2000" dirty="0"/>
                        <a:t>)</a:t>
                      </a:r>
                    </a:p>
                  </a:txBody>
                  <a:tcPr/>
                </a:tc>
                <a:extLst>
                  <a:ext uri="{0D108BD9-81ED-4DB2-BD59-A6C34878D82A}">
                    <a16:rowId xmlns:a16="http://schemas.microsoft.com/office/drawing/2014/main" xmlns="" val="10000"/>
                  </a:ext>
                </a:extLst>
              </a:tr>
              <a:tr h="370840">
                <a:tc>
                  <a:txBody>
                    <a:bodyPr/>
                    <a:lstStyle/>
                    <a:p>
                      <a:r>
                        <a:rPr lang="en-US" sz="2000" dirty="0">
                          <a:solidFill>
                            <a:schemeClr val="tx1">
                              <a:lumMod val="50000"/>
                            </a:schemeClr>
                          </a:solidFill>
                        </a:rPr>
                        <a:t>NVGRE</a:t>
                      </a:r>
                      <a:r>
                        <a:rPr lang="en-US" sz="2000" baseline="0" dirty="0">
                          <a:solidFill>
                            <a:schemeClr val="tx1">
                              <a:lumMod val="50000"/>
                            </a:schemeClr>
                          </a:solidFill>
                        </a:rPr>
                        <a:t> tunnel encapsulation</a:t>
                      </a:r>
                      <a:endParaRPr lang="en-US" sz="2000" dirty="0">
                        <a:solidFill>
                          <a:schemeClr val="tx1">
                            <a:lumMod val="50000"/>
                          </a:schemeClr>
                        </a:solidFill>
                      </a:endParaRPr>
                    </a:p>
                  </a:txBody>
                  <a:tcPr/>
                </a:tc>
                <a:tc>
                  <a:txBody>
                    <a:bodyPr/>
                    <a:lstStyle/>
                    <a:p>
                      <a:r>
                        <a:rPr lang="en-US" sz="2000" dirty="0">
                          <a:solidFill>
                            <a:schemeClr val="tx1">
                              <a:lumMod val="50000"/>
                            </a:schemeClr>
                          </a:solidFill>
                        </a:rPr>
                        <a:t>Hyper-V</a:t>
                      </a:r>
                      <a:r>
                        <a:rPr lang="en-US" sz="2000" baseline="0" dirty="0">
                          <a:solidFill>
                            <a:schemeClr val="tx1">
                              <a:lumMod val="50000"/>
                            </a:schemeClr>
                          </a:solidFill>
                        </a:rPr>
                        <a:t> virtual switch</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5</a:t>
                      </a:r>
                    </a:p>
                  </a:txBody>
                  <a:tcPr/>
                </a:tc>
                <a:tc>
                  <a:txBody>
                    <a:bodyPr/>
                    <a:lstStyle/>
                    <a:p>
                      <a:r>
                        <a:rPr lang="en-US" sz="2000" b="1" dirty="0">
                          <a:solidFill>
                            <a:schemeClr val="tx1">
                              <a:lumMod val="50000"/>
                            </a:schemeClr>
                          </a:solidFill>
                        </a:rPr>
                        <a:t>100</a:t>
                      </a:r>
                    </a:p>
                  </a:txBody>
                  <a:tcPr/>
                </a:tc>
                <a:extLst>
                  <a:ext uri="{0D108BD9-81ED-4DB2-BD59-A6C34878D82A}">
                    <a16:rowId xmlns:a16="http://schemas.microsoft.com/office/drawing/2014/main" xmlns="" val="10001"/>
                  </a:ext>
                </a:extLst>
              </a:tr>
              <a:tr h="370840">
                <a:tc>
                  <a:txBody>
                    <a:bodyPr/>
                    <a:lstStyle/>
                    <a:p>
                      <a:r>
                        <a:rPr lang="en-US" sz="2000" dirty="0">
                          <a:solidFill>
                            <a:schemeClr val="tx1">
                              <a:lumMod val="50000"/>
                            </a:schemeClr>
                          </a:solidFill>
                        </a:rPr>
                        <a:t>Firewall (8K rules)</a:t>
                      </a:r>
                    </a:p>
                  </a:txBody>
                  <a:tcPr/>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21</a:t>
                      </a:r>
                    </a:p>
                  </a:txBody>
                  <a:tcPr/>
                </a:tc>
                <a:tc>
                  <a:txBody>
                    <a:bodyPr/>
                    <a:lstStyle/>
                    <a:p>
                      <a:r>
                        <a:rPr lang="en-US" sz="2000" b="1" dirty="0">
                          <a:solidFill>
                            <a:schemeClr val="tx1">
                              <a:lumMod val="50000"/>
                            </a:schemeClr>
                          </a:solidFill>
                        </a:rPr>
                        <a:t>480</a:t>
                      </a:r>
                    </a:p>
                  </a:txBody>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1"/>
          </p:nvPr>
        </p:nvSpPr>
        <p:spPr/>
        <p:txBody>
          <a:bodyPr/>
          <a:lstStyle/>
          <a:p>
            <a:fld id="{368F0CB9-5443-48E8-ADD3-3F8A68C2523D}" type="slidenum">
              <a:rPr lang="en-US" smtClean="0"/>
              <a:t>3</a:t>
            </a:fld>
            <a:endParaRPr lang="en-US"/>
          </a:p>
        </p:txBody>
      </p:sp>
    </p:spTree>
    <p:extLst>
      <p:ext uri="{BB962C8B-B14F-4D97-AF65-F5344CB8AC3E}">
        <p14:creationId xmlns:p14="http://schemas.microsoft.com/office/powerpoint/2010/main" val="3332341707"/>
      </p:ext>
    </p:extLst>
  </p:cSld>
  <p:clrMapOvr>
    <a:masterClrMapping/>
  </p:clrMapOvr>
  <p:transition advTm="54981">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ClickNP</a:t>
            </a:r>
            <a:r>
              <a:rPr lang="en-US" altLang="zh-CN" dirty="0"/>
              <a:t> element library</a:t>
            </a:r>
            <a:endParaRPr lang="en-US" dirty="0"/>
          </a:p>
        </p:txBody>
      </p:sp>
      <p:sp>
        <p:nvSpPr>
          <p:cNvPr id="5" name="文本框 4"/>
          <p:cNvSpPr txBox="1"/>
          <p:nvPr/>
        </p:nvSpPr>
        <p:spPr>
          <a:xfrm>
            <a:off x="274638" y="5327032"/>
            <a:ext cx="4723785" cy="1504899"/>
          </a:xfrm>
          <a:prstGeom prst="rect">
            <a:avLst/>
          </a:prstGeom>
          <a:noFill/>
        </p:spPr>
        <p:txBody>
          <a:bodyPr wrap="square" rtlCol="0">
            <a:spAutoFit/>
          </a:bodyPr>
          <a:lstStyle/>
          <a:p>
            <a:r>
              <a:rPr lang="en-US" sz="1836" dirty="0"/>
              <a:t>Nearly 100 elements</a:t>
            </a:r>
          </a:p>
          <a:p>
            <a:r>
              <a:rPr lang="en-US" sz="1836" dirty="0"/>
              <a:t>20% re-factored from Click modular router</a:t>
            </a:r>
          </a:p>
          <a:p>
            <a:r>
              <a:rPr lang="en-US" sz="1836" dirty="0"/>
              <a:t>Cover packet parsing, checksum,</a:t>
            </a:r>
            <a:br>
              <a:rPr lang="en-US" sz="1836" dirty="0"/>
            </a:br>
            <a:r>
              <a:rPr lang="en-US" sz="1836" dirty="0" err="1"/>
              <a:t>encap</a:t>
            </a:r>
            <a:r>
              <a:rPr lang="en-US" sz="1836" dirty="0"/>
              <a:t>/</a:t>
            </a:r>
            <a:r>
              <a:rPr lang="en-US" sz="1836" dirty="0" err="1"/>
              <a:t>decap</a:t>
            </a:r>
            <a:r>
              <a:rPr lang="en-US" sz="1836" dirty="0"/>
              <a:t>, hash tables, prefix matching,</a:t>
            </a:r>
            <a:br>
              <a:rPr lang="en-US" sz="1836" dirty="0"/>
            </a:br>
            <a:r>
              <a:rPr lang="en-US" sz="1836" dirty="0"/>
              <a:t>rate limiting, crypto, packet scheduling…</a:t>
            </a:r>
          </a:p>
        </p:txBody>
      </p:sp>
      <p:sp>
        <p:nvSpPr>
          <p:cNvPr id="6" name="文本框 5"/>
          <p:cNvSpPr txBox="1"/>
          <p:nvPr/>
        </p:nvSpPr>
        <p:spPr>
          <a:xfrm>
            <a:off x="5204481" y="4831905"/>
            <a:ext cx="4121817" cy="2069926"/>
          </a:xfrm>
          <a:prstGeom prst="rect">
            <a:avLst/>
          </a:prstGeom>
          <a:noFill/>
        </p:spPr>
        <p:txBody>
          <a:bodyPr wrap="square" rtlCol="0">
            <a:spAutoFit/>
          </a:bodyPr>
          <a:lstStyle/>
          <a:p>
            <a:endParaRPr lang="en-US" sz="1836" dirty="0"/>
          </a:p>
          <a:p>
            <a:endParaRPr lang="en-US" sz="1836" dirty="0"/>
          </a:p>
          <a:p>
            <a:r>
              <a:rPr lang="en-US" sz="1836" dirty="0"/>
              <a:t>Throughput: 200 </a:t>
            </a:r>
            <a:r>
              <a:rPr lang="en-US" sz="1836" dirty="0" err="1"/>
              <a:t>Mpps</a:t>
            </a:r>
            <a:r>
              <a:rPr lang="en-US" sz="1836" dirty="0"/>
              <a:t> / 100 </a:t>
            </a:r>
            <a:r>
              <a:rPr lang="en-US" sz="1836" dirty="0" err="1"/>
              <a:t>Gbps</a:t>
            </a:r>
            <a:endParaRPr lang="en-US" sz="1836" dirty="0"/>
          </a:p>
          <a:p>
            <a:endParaRPr lang="en-US" sz="1836" dirty="0"/>
          </a:p>
          <a:p>
            <a:r>
              <a:rPr lang="en-US" sz="1836" dirty="0"/>
              <a:t>Mean delay: 0.19 us, max delay: 0.8 us</a:t>
            </a:r>
          </a:p>
          <a:p>
            <a:endParaRPr lang="en-US" sz="1836" dirty="0"/>
          </a:p>
          <a:p>
            <a:r>
              <a:rPr lang="en-US" sz="1836" dirty="0"/>
              <a:t>Mean LoC: 80, max LoC: 196</a:t>
            </a:r>
          </a:p>
        </p:txBody>
      </p:sp>
      <p:graphicFrame>
        <p:nvGraphicFramePr>
          <p:cNvPr id="10" name="Table 9"/>
          <p:cNvGraphicFramePr>
            <a:graphicFrameLocks noGrp="1"/>
          </p:cNvGraphicFramePr>
          <p:nvPr>
            <p:extLst>
              <p:ext uri="{D42A27DB-BD31-4B8C-83A1-F6EECF244321}">
                <p14:modId xmlns:p14="http://schemas.microsoft.com/office/powerpoint/2010/main" val="3110186566"/>
              </p:ext>
            </p:extLst>
          </p:nvPr>
        </p:nvGraphicFramePr>
        <p:xfrm>
          <a:off x="274639" y="1029352"/>
          <a:ext cx="8777286" cy="4297680"/>
        </p:xfrm>
        <a:graphic>
          <a:graphicData uri="http://schemas.openxmlformats.org/drawingml/2006/table">
            <a:tbl>
              <a:tblPr firstRow="1" bandRow="1">
                <a:tableStyleId>{5C22544A-7EE6-4342-B048-85BDC9FD1C3A}</a:tableStyleId>
              </a:tblPr>
              <a:tblGrid>
                <a:gridCol w="1982424">
                  <a:extLst>
                    <a:ext uri="{9D8B030D-6E8A-4147-A177-3AD203B41FA5}">
                      <a16:colId xmlns:a16="http://schemas.microsoft.com/office/drawing/2014/main" xmlns="" val="20000"/>
                    </a:ext>
                  </a:extLst>
                </a:gridCol>
                <a:gridCol w="1053296">
                  <a:extLst>
                    <a:ext uri="{9D8B030D-6E8A-4147-A177-3AD203B41FA5}">
                      <a16:colId xmlns:a16="http://schemas.microsoft.com/office/drawing/2014/main" xmlns="" val="20001"/>
                    </a:ext>
                  </a:extLst>
                </a:gridCol>
                <a:gridCol w="1863525">
                  <a:extLst>
                    <a:ext uri="{9D8B030D-6E8A-4147-A177-3AD203B41FA5}">
                      <a16:colId xmlns:a16="http://schemas.microsoft.com/office/drawing/2014/main" xmlns="" val="20002"/>
                    </a:ext>
                  </a:extLst>
                </a:gridCol>
                <a:gridCol w="1226916">
                  <a:extLst>
                    <a:ext uri="{9D8B030D-6E8A-4147-A177-3AD203B41FA5}">
                      <a16:colId xmlns:a16="http://schemas.microsoft.com/office/drawing/2014/main" xmlns="" val="20003"/>
                    </a:ext>
                  </a:extLst>
                </a:gridCol>
                <a:gridCol w="1296365">
                  <a:extLst>
                    <a:ext uri="{9D8B030D-6E8A-4147-A177-3AD203B41FA5}">
                      <a16:colId xmlns:a16="http://schemas.microsoft.com/office/drawing/2014/main" xmlns="" val="20004"/>
                    </a:ext>
                  </a:extLst>
                </a:gridCol>
                <a:gridCol w="1354760">
                  <a:extLst>
                    <a:ext uri="{9D8B030D-6E8A-4147-A177-3AD203B41FA5}">
                      <a16:colId xmlns:a16="http://schemas.microsoft.com/office/drawing/2014/main" xmlns="" val="20005"/>
                    </a:ext>
                  </a:extLst>
                </a:gridCol>
              </a:tblGrid>
              <a:tr h="566338">
                <a:tc>
                  <a:txBody>
                    <a:bodyPr/>
                    <a:lstStyle/>
                    <a:p>
                      <a:r>
                        <a:rPr lang="en-US" sz="1800" dirty="0"/>
                        <a:t>Element</a:t>
                      </a:r>
                    </a:p>
                  </a:txBody>
                  <a:tcPr/>
                </a:tc>
                <a:tc>
                  <a:txBody>
                    <a:bodyPr/>
                    <a:lstStyle/>
                    <a:p>
                      <a:pPr algn="r"/>
                      <a:r>
                        <a:rPr lang="en-US" sz="1800" dirty="0" err="1"/>
                        <a:t>Fmax</a:t>
                      </a:r>
                      <a:r>
                        <a:rPr lang="en-US" sz="1800" baseline="0" dirty="0"/>
                        <a:t> (MHz)</a:t>
                      </a:r>
                      <a:endParaRPr lang="en-US" sz="1800" dirty="0"/>
                    </a:p>
                  </a:txBody>
                  <a:tcPr/>
                </a:tc>
                <a:tc>
                  <a:txBody>
                    <a:bodyPr/>
                    <a:lstStyle/>
                    <a:p>
                      <a:pPr algn="r"/>
                      <a:r>
                        <a:rPr lang="en-US" sz="1800" dirty="0"/>
                        <a:t>Peak Throughput</a:t>
                      </a:r>
                    </a:p>
                  </a:txBody>
                  <a:tcPr/>
                </a:tc>
                <a:tc>
                  <a:txBody>
                    <a:bodyPr/>
                    <a:lstStyle/>
                    <a:p>
                      <a:pPr algn="r"/>
                      <a:r>
                        <a:rPr lang="en-US" sz="1800" dirty="0"/>
                        <a:t>Delay (cycles)</a:t>
                      </a:r>
                    </a:p>
                  </a:txBody>
                  <a:tcPr/>
                </a:tc>
                <a:tc>
                  <a:txBody>
                    <a:bodyPr/>
                    <a:lstStyle/>
                    <a:p>
                      <a:pPr algn="r"/>
                      <a:r>
                        <a:rPr lang="en-US" sz="1800" dirty="0"/>
                        <a:t>Resource LE</a:t>
                      </a:r>
                      <a:r>
                        <a:rPr lang="en-US" sz="1800" baseline="0" dirty="0"/>
                        <a:t> %</a:t>
                      </a:r>
                      <a:endParaRPr lang="en-US" sz="1800" dirty="0"/>
                    </a:p>
                  </a:txBody>
                  <a:tcPr/>
                </a:tc>
                <a:tc>
                  <a:txBody>
                    <a:bodyPr/>
                    <a:lstStyle/>
                    <a:p>
                      <a:pPr algn="r"/>
                      <a:r>
                        <a:rPr lang="en-US" sz="1800" dirty="0"/>
                        <a:t>Resource </a:t>
                      </a:r>
                    </a:p>
                    <a:p>
                      <a:pPr algn="r"/>
                      <a:r>
                        <a:rPr lang="en-US" sz="1800" dirty="0"/>
                        <a:t>BRAM %</a:t>
                      </a:r>
                    </a:p>
                  </a:txBody>
                  <a:tcPr/>
                </a:tc>
                <a:extLst>
                  <a:ext uri="{0D108BD9-81ED-4DB2-BD59-A6C34878D82A}">
                    <a16:rowId xmlns:a16="http://schemas.microsoft.com/office/drawing/2014/main" xmlns="" val="10000"/>
                  </a:ext>
                </a:extLst>
              </a:tr>
              <a:tr h="323622">
                <a:tc>
                  <a:txBody>
                    <a:bodyPr/>
                    <a:lstStyle/>
                    <a:p>
                      <a:r>
                        <a:rPr lang="en-US" sz="1800" dirty="0"/>
                        <a:t>L4_Parser</a:t>
                      </a:r>
                    </a:p>
                  </a:txBody>
                  <a:tcPr/>
                </a:tc>
                <a:tc>
                  <a:txBody>
                    <a:bodyPr/>
                    <a:lstStyle/>
                    <a:p>
                      <a:pPr algn="r"/>
                      <a:r>
                        <a:rPr lang="en-US" sz="1800" dirty="0"/>
                        <a:t>221.9</a:t>
                      </a:r>
                    </a:p>
                  </a:txBody>
                  <a:tcPr/>
                </a:tc>
                <a:tc>
                  <a:txBody>
                    <a:bodyPr/>
                    <a:lstStyle/>
                    <a:p>
                      <a:pPr algn="r"/>
                      <a:r>
                        <a:rPr lang="en-US" sz="1800" dirty="0"/>
                        <a:t>113.6 </a:t>
                      </a:r>
                      <a:r>
                        <a:rPr lang="en-US" sz="1800" dirty="0" err="1"/>
                        <a:t>Gbps</a:t>
                      </a:r>
                      <a:endParaRPr lang="en-US" sz="1800" dirty="0"/>
                    </a:p>
                  </a:txBody>
                  <a:tcPr/>
                </a:tc>
                <a:tc>
                  <a:txBody>
                    <a:bodyPr/>
                    <a:lstStyle/>
                    <a:p>
                      <a:pPr algn="r"/>
                      <a:r>
                        <a:rPr lang="en-US" sz="1800" dirty="0"/>
                        <a:t>11</a:t>
                      </a:r>
                    </a:p>
                  </a:txBody>
                  <a:tcPr/>
                </a:tc>
                <a:tc>
                  <a:txBody>
                    <a:bodyPr/>
                    <a:lstStyle/>
                    <a:p>
                      <a:pPr algn="r"/>
                      <a:r>
                        <a:rPr lang="en-US" sz="1800" dirty="0"/>
                        <a:t>0.8%</a:t>
                      </a:r>
                    </a:p>
                  </a:txBody>
                  <a:tcPr/>
                </a:tc>
                <a:tc>
                  <a:txBody>
                    <a:bodyPr/>
                    <a:lstStyle/>
                    <a:p>
                      <a:pPr algn="r"/>
                      <a:r>
                        <a:rPr lang="en-US" sz="1800" dirty="0"/>
                        <a:t>0.2%</a:t>
                      </a:r>
                    </a:p>
                  </a:txBody>
                  <a:tcPr/>
                </a:tc>
                <a:extLst>
                  <a:ext uri="{0D108BD9-81ED-4DB2-BD59-A6C34878D82A}">
                    <a16:rowId xmlns:a16="http://schemas.microsoft.com/office/drawing/2014/main" xmlns="" val="10001"/>
                  </a:ext>
                </a:extLst>
              </a:tr>
              <a:tr h="323622">
                <a:tc>
                  <a:txBody>
                    <a:bodyPr/>
                    <a:lstStyle/>
                    <a:p>
                      <a:r>
                        <a:rPr lang="en-US" sz="1800" dirty="0" err="1"/>
                        <a:t>IPChecksum</a:t>
                      </a:r>
                      <a:endParaRPr lang="en-US" sz="1800" dirty="0"/>
                    </a:p>
                  </a:txBody>
                  <a:tcPr/>
                </a:tc>
                <a:tc>
                  <a:txBody>
                    <a:bodyPr/>
                    <a:lstStyle/>
                    <a:p>
                      <a:pPr algn="r"/>
                      <a:r>
                        <a:rPr lang="en-US" sz="1800" dirty="0"/>
                        <a:t>226.8</a:t>
                      </a:r>
                    </a:p>
                  </a:txBody>
                  <a:tcPr/>
                </a:tc>
                <a:tc>
                  <a:txBody>
                    <a:bodyPr/>
                    <a:lstStyle/>
                    <a:p>
                      <a:pPr algn="r"/>
                      <a:r>
                        <a:rPr lang="en-US" sz="1800" dirty="0"/>
                        <a:t>116.1 </a:t>
                      </a:r>
                      <a:r>
                        <a:rPr lang="en-US" sz="1800" dirty="0" err="1"/>
                        <a:t>Gbps</a:t>
                      </a:r>
                      <a:endParaRPr lang="en-US" sz="1800" dirty="0"/>
                    </a:p>
                  </a:txBody>
                  <a:tcPr/>
                </a:tc>
                <a:tc>
                  <a:txBody>
                    <a:bodyPr/>
                    <a:lstStyle/>
                    <a:p>
                      <a:pPr algn="r"/>
                      <a:r>
                        <a:rPr lang="en-US" sz="1800" dirty="0"/>
                        <a:t>18</a:t>
                      </a:r>
                    </a:p>
                  </a:txBody>
                  <a:tcPr/>
                </a:tc>
                <a:tc>
                  <a:txBody>
                    <a:bodyPr/>
                    <a:lstStyle/>
                    <a:p>
                      <a:pPr algn="r"/>
                      <a:r>
                        <a:rPr lang="en-US" sz="1800" dirty="0"/>
                        <a:t>2.3%</a:t>
                      </a:r>
                    </a:p>
                  </a:txBody>
                  <a:tcPr/>
                </a:tc>
                <a:tc>
                  <a:txBody>
                    <a:bodyPr/>
                    <a:lstStyle/>
                    <a:p>
                      <a:pPr algn="r"/>
                      <a:r>
                        <a:rPr lang="en-US" sz="1800" dirty="0"/>
                        <a:t>1.3%</a:t>
                      </a:r>
                    </a:p>
                  </a:txBody>
                  <a:tcPr/>
                </a:tc>
                <a:extLst>
                  <a:ext uri="{0D108BD9-81ED-4DB2-BD59-A6C34878D82A}">
                    <a16:rowId xmlns:a16="http://schemas.microsoft.com/office/drawing/2014/main" xmlns="" val="10002"/>
                  </a:ext>
                </a:extLst>
              </a:tr>
              <a:tr h="323622">
                <a:tc>
                  <a:txBody>
                    <a:bodyPr/>
                    <a:lstStyle/>
                    <a:p>
                      <a:r>
                        <a:rPr lang="en-US" sz="1800" dirty="0" err="1"/>
                        <a:t>NVGRE_Encap</a:t>
                      </a:r>
                      <a:endParaRPr lang="en-US" sz="1800" dirty="0"/>
                    </a:p>
                  </a:txBody>
                  <a:tcPr/>
                </a:tc>
                <a:tc>
                  <a:txBody>
                    <a:bodyPr/>
                    <a:lstStyle/>
                    <a:p>
                      <a:pPr algn="r"/>
                      <a:r>
                        <a:rPr lang="en-US" sz="1800" dirty="0"/>
                        <a:t>221.8</a:t>
                      </a:r>
                    </a:p>
                  </a:txBody>
                  <a:tcPr/>
                </a:tc>
                <a:tc>
                  <a:txBody>
                    <a:bodyPr/>
                    <a:lstStyle/>
                    <a:p>
                      <a:pPr algn="r"/>
                      <a:r>
                        <a:rPr lang="en-US" sz="1800" dirty="0"/>
                        <a:t>113.6</a:t>
                      </a:r>
                      <a:r>
                        <a:rPr lang="en-US" sz="1800" baseline="0" dirty="0"/>
                        <a:t> </a:t>
                      </a:r>
                      <a:r>
                        <a:rPr lang="en-US" sz="1800" baseline="0" dirty="0" err="1"/>
                        <a:t>Gbps</a:t>
                      </a:r>
                      <a:endParaRPr lang="en-US" sz="1800" dirty="0"/>
                    </a:p>
                  </a:txBody>
                  <a:tcPr/>
                </a:tc>
                <a:tc>
                  <a:txBody>
                    <a:bodyPr/>
                    <a:lstStyle/>
                    <a:p>
                      <a:pPr algn="r"/>
                      <a:r>
                        <a:rPr lang="en-US" sz="1800" dirty="0"/>
                        <a:t>9</a:t>
                      </a:r>
                    </a:p>
                  </a:txBody>
                  <a:tcPr/>
                </a:tc>
                <a:tc>
                  <a:txBody>
                    <a:bodyPr/>
                    <a:lstStyle/>
                    <a:p>
                      <a:pPr algn="r"/>
                      <a:r>
                        <a:rPr lang="en-US" sz="1800" dirty="0"/>
                        <a:t>1.5%</a:t>
                      </a:r>
                    </a:p>
                  </a:txBody>
                  <a:tcPr/>
                </a:tc>
                <a:tc>
                  <a:txBody>
                    <a:bodyPr/>
                    <a:lstStyle/>
                    <a:p>
                      <a:pPr algn="r"/>
                      <a:r>
                        <a:rPr lang="en-US" sz="1800" dirty="0"/>
                        <a:t>0.6%</a:t>
                      </a:r>
                    </a:p>
                  </a:txBody>
                  <a:tcPr/>
                </a:tc>
                <a:extLst>
                  <a:ext uri="{0D108BD9-81ED-4DB2-BD59-A6C34878D82A}">
                    <a16:rowId xmlns:a16="http://schemas.microsoft.com/office/drawing/2014/main" xmlns="" val="10003"/>
                  </a:ext>
                </a:extLst>
              </a:tr>
              <a:tr h="323622">
                <a:tc>
                  <a:txBody>
                    <a:bodyPr/>
                    <a:lstStyle/>
                    <a:p>
                      <a:r>
                        <a:rPr lang="en-US" sz="1800" dirty="0"/>
                        <a:t>AES_CTR</a:t>
                      </a:r>
                    </a:p>
                  </a:txBody>
                  <a:tcPr/>
                </a:tc>
                <a:tc>
                  <a:txBody>
                    <a:bodyPr/>
                    <a:lstStyle/>
                    <a:p>
                      <a:pPr algn="r"/>
                      <a:r>
                        <a:rPr lang="en-US" sz="1800" dirty="0"/>
                        <a:t>217.0</a:t>
                      </a:r>
                    </a:p>
                  </a:txBody>
                  <a:tcPr/>
                </a:tc>
                <a:tc>
                  <a:txBody>
                    <a:bodyPr/>
                    <a:lstStyle/>
                    <a:p>
                      <a:pPr algn="r"/>
                      <a:r>
                        <a:rPr lang="en-US" sz="1800" dirty="0"/>
                        <a:t>27.8 </a:t>
                      </a:r>
                      <a:r>
                        <a:rPr lang="en-US" sz="1800" dirty="0" err="1"/>
                        <a:t>Gbps</a:t>
                      </a:r>
                      <a:endParaRPr lang="en-US" sz="1800" dirty="0"/>
                    </a:p>
                  </a:txBody>
                  <a:tcPr/>
                </a:tc>
                <a:tc>
                  <a:txBody>
                    <a:bodyPr/>
                    <a:lstStyle/>
                    <a:p>
                      <a:pPr algn="r"/>
                      <a:r>
                        <a:rPr lang="en-US" sz="1800" dirty="0"/>
                        <a:t>70</a:t>
                      </a:r>
                    </a:p>
                  </a:txBody>
                  <a:tcPr/>
                </a:tc>
                <a:tc>
                  <a:txBody>
                    <a:bodyPr/>
                    <a:lstStyle/>
                    <a:p>
                      <a:pPr algn="r"/>
                      <a:r>
                        <a:rPr lang="en-US" sz="1800" dirty="0"/>
                        <a:t>4.0%</a:t>
                      </a:r>
                    </a:p>
                  </a:txBody>
                  <a:tcPr/>
                </a:tc>
                <a:tc>
                  <a:txBody>
                    <a:bodyPr/>
                    <a:lstStyle/>
                    <a:p>
                      <a:pPr algn="r"/>
                      <a:r>
                        <a:rPr lang="en-US" sz="1800" dirty="0"/>
                        <a:t>23.1%</a:t>
                      </a:r>
                    </a:p>
                  </a:txBody>
                  <a:tcPr/>
                </a:tc>
                <a:extLst>
                  <a:ext uri="{0D108BD9-81ED-4DB2-BD59-A6C34878D82A}">
                    <a16:rowId xmlns:a16="http://schemas.microsoft.com/office/drawing/2014/main" xmlns="" val="10004"/>
                  </a:ext>
                </a:extLst>
              </a:tr>
              <a:tr h="323622">
                <a:tc>
                  <a:txBody>
                    <a:bodyPr/>
                    <a:lstStyle/>
                    <a:p>
                      <a:r>
                        <a:rPr lang="en-US" sz="1800" dirty="0"/>
                        <a:t>SHA1</a:t>
                      </a:r>
                    </a:p>
                  </a:txBody>
                  <a:tcPr/>
                </a:tc>
                <a:tc>
                  <a:txBody>
                    <a:bodyPr/>
                    <a:lstStyle/>
                    <a:p>
                      <a:pPr algn="r"/>
                      <a:r>
                        <a:rPr lang="en-US" sz="1800" dirty="0"/>
                        <a:t>220.8</a:t>
                      </a:r>
                    </a:p>
                  </a:txBody>
                  <a:tcPr/>
                </a:tc>
                <a:tc>
                  <a:txBody>
                    <a:bodyPr/>
                    <a:lstStyle/>
                    <a:p>
                      <a:pPr algn="r"/>
                      <a:r>
                        <a:rPr lang="en-US" sz="1800" dirty="0"/>
                        <a:t>113.0 </a:t>
                      </a:r>
                      <a:r>
                        <a:rPr lang="en-US" sz="1800" dirty="0" err="1"/>
                        <a:t>Gbps</a:t>
                      </a:r>
                      <a:endParaRPr lang="en-US" sz="1800" dirty="0"/>
                    </a:p>
                  </a:txBody>
                  <a:tcPr/>
                </a:tc>
                <a:tc>
                  <a:txBody>
                    <a:bodyPr/>
                    <a:lstStyle/>
                    <a:p>
                      <a:pPr algn="r"/>
                      <a:r>
                        <a:rPr lang="en-US" sz="1800" dirty="0"/>
                        <a:t>105</a:t>
                      </a:r>
                    </a:p>
                  </a:txBody>
                  <a:tcPr/>
                </a:tc>
                <a:tc>
                  <a:txBody>
                    <a:bodyPr/>
                    <a:lstStyle/>
                    <a:p>
                      <a:pPr algn="r"/>
                      <a:r>
                        <a:rPr lang="en-US" sz="1800" dirty="0"/>
                        <a:t>7.9%</a:t>
                      </a:r>
                    </a:p>
                  </a:txBody>
                  <a:tcPr/>
                </a:tc>
                <a:tc>
                  <a:txBody>
                    <a:bodyPr/>
                    <a:lstStyle/>
                    <a:p>
                      <a:pPr algn="r"/>
                      <a:r>
                        <a:rPr lang="en-US" sz="1800" dirty="0"/>
                        <a:t>6.6%</a:t>
                      </a:r>
                    </a:p>
                  </a:txBody>
                  <a:tcPr/>
                </a:tc>
                <a:extLst>
                  <a:ext uri="{0D108BD9-81ED-4DB2-BD59-A6C34878D82A}">
                    <a16:rowId xmlns:a16="http://schemas.microsoft.com/office/drawing/2014/main" xmlns="" val="10005"/>
                  </a:ext>
                </a:extLst>
              </a:tr>
              <a:tr h="323622">
                <a:tc>
                  <a:txBody>
                    <a:bodyPr/>
                    <a:lstStyle/>
                    <a:p>
                      <a:r>
                        <a:rPr lang="en-US" sz="1800" dirty="0" err="1"/>
                        <a:t>CuckooHash</a:t>
                      </a:r>
                      <a:endParaRPr lang="en-US" sz="1800" dirty="0"/>
                    </a:p>
                  </a:txBody>
                  <a:tcPr/>
                </a:tc>
                <a:tc>
                  <a:txBody>
                    <a:bodyPr/>
                    <a:lstStyle/>
                    <a:p>
                      <a:pPr algn="r"/>
                      <a:r>
                        <a:rPr lang="en-US" sz="1800" dirty="0"/>
                        <a:t>209.7</a:t>
                      </a:r>
                    </a:p>
                  </a:txBody>
                  <a:tcPr/>
                </a:tc>
                <a:tc>
                  <a:txBody>
                    <a:bodyPr/>
                    <a:lstStyle/>
                    <a:p>
                      <a:pPr algn="r"/>
                      <a:r>
                        <a:rPr lang="en-US" sz="1800" dirty="0"/>
                        <a:t>209.7 </a:t>
                      </a:r>
                      <a:r>
                        <a:rPr lang="en-US" sz="1800" dirty="0" err="1"/>
                        <a:t>Mpps</a:t>
                      </a:r>
                      <a:endParaRPr lang="en-US" sz="1800" dirty="0"/>
                    </a:p>
                  </a:txBody>
                  <a:tcPr/>
                </a:tc>
                <a:tc>
                  <a:txBody>
                    <a:bodyPr/>
                    <a:lstStyle/>
                    <a:p>
                      <a:pPr algn="r"/>
                      <a:r>
                        <a:rPr lang="en-US" sz="1800" dirty="0"/>
                        <a:t>38</a:t>
                      </a:r>
                    </a:p>
                  </a:txBody>
                  <a:tcPr/>
                </a:tc>
                <a:tc>
                  <a:txBody>
                    <a:bodyPr/>
                    <a:lstStyle/>
                    <a:p>
                      <a:pPr algn="r"/>
                      <a:r>
                        <a:rPr lang="en-US" sz="1800" dirty="0"/>
                        <a:t>2.0%</a:t>
                      </a:r>
                    </a:p>
                  </a:txBody>
                  <a:tcPr/>
                </a:tc>
                <a:tc>
                  <a:txBody>
                    <a:bodyPr/>
                    <a:lstStyle/>
                    <a:p>
                      <a:pPr algn="r"/>
                      <a:r>
                        <a:rPr lang="en-US" sz="1800" dirty="0"/>
                        <a:t>65.5%</a:t>
                      </a:r>
                    </a:p>
                  </a:txBody>
                  <a:tcPr/>
                </a:tc>
                <a:extLst>
                  <a:ext uri="{0D108BD9-81ED-4DB2-BD59-A6C34878D82A}">
                    <a16:rowId xmlns:a16="http://schemas.microsoft.com/office/drawing/2014/main" xmlns="" val="10006"/>
                  </a:ext>
                </a:extLst>
              </a:tr>
              <a:tr h="323622">
                <a:tc>
                  <a:txBody>
                    <a:bodyPr/>
                    <a:lstStyle/>
                    <a:p>
                      <a:r>
                        <a:rPr lang="en-US" sz="1800" dirty="0" err="1"/>
                        <a:t>HashTCAM</a:t>
                      </a:r>
                      <a:endParaRPr lang="en-US" sz="1800" dirty="0"/>
                    </a:p>
                  </a:txBody>
                  <a:tcPr/>
                </a:tc>
                <a:tc>
                  <a:txBody>
                    <a:bodyPr/>
                    <a:lstStyle/>
                    <a:p>
                      <a:pPr algn="r"/>
                      <a:r>
                        <a:rPr lang="en-US" sz="1800" dirty="0"/>
                        <a:t>207.4</a:t>
                      </a:r>
                    </a:p>
                  </a:txBody>
                  <a:tcPr/>
                </a:tc>
                <a:tc>
                  <a:txBody>
                    <a:bodyPr/>
                    <a:lstStyle/>
                    <a:p>
                      <a:pPr algn="r"/>
                      <a:r>
                        <a:rPr lang="en-US" sz="1800" dirty="0"/>
                        <a:t>207.4</a:t>
                      </a:r>
                      <a:r>
                        <a:rPr lang="en-US" sz="1800" baseline="0" dirty="0"/>
                        <a:t> </a:t>
                      </a:r>
                      <a:r>
                        <a:rPr lang="en-US" sz="1800" baseline="0" dirty="0" err="1"/>
                        <a:t>Mpps</a:t>
                      </a:r>
                      <a:endParaRPr lang="en-US" sz="1800" dirty="0"/>
                    </a:p>
                  </a:txBody>
                  <a:tcPr/>
                </a:tc>
                <a:tc>
                  <a:txBody>
                    <a:bodyPr/>
                    <a:lstStyle/>
                    <a:p>
                      <a:pPr algn="r"/>
                      <a:r>
                        <a:rPr lang="en-US" sz="1800" dirty="0"/>
                        <a:t>48</a:t>
                      </a:r>
                    </a:p>
                  </a:txBody>
                  <a:tcPr/>
                </a:tc>
                <a:tc>
                  <a:txBody>
                    <a:bodyPr/>
                    <a:lstStyle/>
                    <a:p>
                      <a:pPr algn="r"/>
                      <a:r>
                        <a:rPr lang="en-US" sz="1800" dirty="0"/>
                        <a:t>18.7%</a:t>
                      </a:r>
                    </a:p>
                  </a:txBody>
                  <a:tcPr/>
                </a:tc>
                <a:tc>
                  <a:txBody>
                    <a:bodyPr/>
                    <a:lstStyle/>
                    <a:p>
                      <a:pPr algn="r"/>
                      <a:r>
                        <a:rPr lang="en-US" sz="1800" dirty="0"/>
                        <a:t>22.0%</a:t>
                      </a:r>
                    </a:p>
                  </a:txBody>
                  <a:tcPr/>
                </a:tc>
                <a:extLst>
                  <a:ext uri="{0D108BD9-81ED-4DB2-BD59-A6C34878D82A}">
                    <a16:rowId xmlns:a16="http://schemas.microsoft.com/office/drawing/2014/main" xmlns="" val="10007"/>
                  </a:ext>
                </a:extLst>
              </a:tr>
              <a:tr h="323622">
                <a:tc>
                  <a:txBody>
                    <a:bodyPr/>
                    <a:lstStyle/>
                    <a:p>
                      <a:r>
                        <a:rPr lang="en-US" sz="1800" dirty="0" err="1"/>
                        <a:t>LPM_Tree</a:t>
                      </a:r>
                      <a:endParaRPr lang="en-US" sz="1800" dirty="0"/>
                    </a:p>
                  </a:txBody>
                  <a:tcPr/>
                </a:tc>
                <a:tc>
                  <a:txBody>
                    <a:bodyPr/>
                    <a:lstStyle/>
                    <a:p>
                      <a:pPr algn="r"/>
                      <a:r>
                        <a:rPr lang="en-US" sz="1800" dirty="0"/>
                        <a:t>221.8</a:t>
                      </a:r>
                    </a:p>
                  </a:txBody>
                  <a:tcPr/>
                </a:tc>
                <a:tc>
                  <a:txBody>
                    <a:bodyPr/>
                    <a:lstStyle/>
                    <a:p>
                      <a:pPr algn="r"/>
                      <a:r>
                        <a:rPr lang="en-US" sz="1800" dirty="0"/>
                        <a:t>221.8</a:t>
                      </a:r>
                      <a:r>
                        <a:rPr lang="en-US" sz="1800" baseline="0" dirty="0"/>
                        <a:t> </a:t>
                      </a:r>
                      <a:r>
                        <a:rPr lang="en-US" sz="1800" baseline="0" dirty="0" err="1"/>
                        <a:t>Mpps</a:t>
                      </a:r>
                      <a:endParaRPr lang="en-US" sz="1800" dirty="0"/>
                    </a:p>
                  </a:txBody>
                  <a:tcPr/>
                </a:tc>
                <a:tc>
                  <a:txBody>
                    <a:bodyPr/>
                    <a:lstStyle/>
                    <a:p>
                      <a:pPr algn="r"/>
                      <a:r>
                        <a:rPr lang="en-US" sz="1800" dirty="0"/>
                        <a:t>181</a:t>
                      </a:r>
                    </a:p>
                  </a:txBody>
                  <a:tcPr/>
                </a:tc>
                <a:tc>
                  <a:txBody>
                    <a:bodyPr/>
                    <a:lstStyle/>
                    <a:p>
                      <a:pPr algn="r"/>
                      <a:r>
                        <a:rPr lang="en-US" sz="1800" dirty="0"/>
                        <a:t>4.3%</a:t>
                      </a:r>
                    </a:p>
                  </a:txBody>
                  <a:tcPr/>
                </a:tc>
                <a:tc>
                  <a:txBody>
                    <a:bodyPr/>
                    <a:lstStyle/>
                    <a:p>
                      <a:pPr algn="r"/>
                      <a:r>
                        <a:rPr lang="en-US" sz="1800" dirty="0"/>
                        <a:t>13.2%</a:t>
                      </a:r>
                    </a:p>
                  </a:txBody>
                  <a:tcPr/>
                </a:tc>
                <a:extLst>
                  <a:ext uri="{0D108BD9-81ED-4DB2-BD59-A6C34878D82A}">
                    <a16:rowId xmlns:a16="http://schemas.microsoft.com/office/drawing/2014/main" xmlns="" val="10008"/>
                  </a:ext>
                </a:extLst>
              </a:tr>
              <a:tr h="323622">
                <a:tc>
                  <a:txBody>
                    <a:bodyPr/>
                    <a:lstStyle/>
                    <a:p>
                      <a:r>
                        <a:rPr lang="en-US" sz="1800" dirty="0" err="1"/>
                        <a:t>SRPrioQueue</a:t>
                      </a:r>
                      <a:endParaRPr lang="en-US" sz="1800" dirty="0"/>
                    </a:p>
                  </a:txBody>
                  <a:tcPr/>
                </a:tc>
                <a:tc>
                  <a:txBody>
                    <a:bodyPr/>
                    <a:lstStyle/>
                    <a:p>
                      <a:pPr algn="r"/>
                      <a:r>
                        <a:rPr lang="en-US" sz="1800" dirty="0"/>
                        <a:t>214.5</a:t>
                      </a:r>
                    </a:p>
                  </a:txBody>
                  <a:tcPr/>
                </a:tc>
                <a:tc>
                  <a:txBody>
                    <a:bodyPr/>
                    <a:lstStyle/>
                    <a:p>
                      <a:pPr algn="r"/>
                      <a:r>
                        <a:rPr lang="en-US" sz="1800" dirty="0"/>
                        <a:t>214.5 </a:t>
                      </a:r>
                      <a:r>
                        <a:rPr lang="en-US" sz="1800" dirty="0" err="1"/>
                        <a:t>Mpps</a:t>
                      </a:r>
                      <a:endParaRPr lang="en-US" sz="1800" dirty="0"/>
                    </a:p>
                  </a:txBody>
                  <a:tcPr/>
                </a:tc>
                <a:tc>
                  <a:txBody>
                    <a:bodyPr/>
                    <a:lstStyle/>
                    <a:p>
                      <a:pPr algn="r"/>
                      <a:r>
                        <a:rPr lang="en-US" sz="1800" dirty="0"/>
                        <a:t>41</a:t>
                      </a:r>
                    </a:p>
                  </a:txBody>
                  <a:tcPr/>
                </a:tc>
                <a:tc>
                  <a:txBody>
                    <a:bodyPr/>
                    <a:lstStyle/>
                    <a:p>
                      <a:pPr algn="r"/>
                      <a:r>
                        <a:rPr lang="en-US" sz="1800" dirty="0"/>
                        <a:t>2.6%</a:t>
                      </a:r>
                    </a:p>
                  </a:txBody>
                  <a:tcPr/>
                </a:tc>
                <a:tc>
                  <a:txBody>
                    <a:bodyPr/>
                    <a:lstStyle/>
                    <a:p>
                      <a:pPr algn="r"/>
                      <a:r>
                        <a:rPr lang="en-US" sz="1800" dirty="0"/>
                        <a:t>0.6%</a:t>
                      </a:r>
                    </a:p>
                  </a:txBody>
                  <a:tcPr/>
                </a:tc>
                <a:extLst>
                  <a:ext uri="{0D108BD9-81ED-4DB2-BD59-A6C34878D82A}">
                    <a16:rowId xmlns:a16="http://schemas.microsoft.com/office/drawing/2014/main" xmlns="" val="10009"/>
                  </a:ext>
                </a:extLst>
              </a:tr>
              <a:tr h="323622">
                <a:tc>
                  <a:txBody>
                    <a:bodyPr/>
                    <a:lstStyle/>
                    <a:p>
                      <a:r>
                        <a:rPr lang="en-US" sz="1800" dirty="0" err="1"/>
                        <a:t>RateLimiter</a:t>
                      </a:r>
                      <a:endParaRPr lang="en-US" sz="1800" dirty="0"/>
                    </a:p>
                  </a:txBody>
                  <a:tcPr/>
                </a:tc>
                <a:tc>
                  <a:txBody>
                    <a:bodyPr/>
                    <a:lstStyle/>
                    <a:p>
                      <a:pPr algn="r"/>
                      <a:r>
                        <a:rPr lang="en-US" sz="1800" dirty="0"/>
                        <a:t>141.5</a:t>
                      </a:r>
                    </a:p>
                  </a:txBody>
                  <a:tcPr/>
                </a:tc>
                <a:tc>
                  <a:txBody>
                    <a:bodyPr/>
                    <a:lstStyle/>
                    <a:p>
                      <a:pPr algn="r"/>
                      <a:r>
                        <a:rPr lang="en-US" sz="1800" dirty="0"/>
                        <a:t>141.5 </a:t>
                      </a:r>
                      <a:r>
                        <a:rPr lang="en-US" sz="1800" dirty="0" err="1"/>
                        <a:t>Mpps</a:t>
                      </a:r>
                      <a:endParaRPr lang="en-US" sz="1800" dirty="0"/>
                    </a:p>
                  </a:txBody>
                  <a:tcPr/>
                </a:tc>
                <a:tc>
                  <a:txBody>
                    <a:bodyPr/>
                    <a:lstStyle/>
                    <a:p>
                      <a:pPr algn="r"/>
                      <a:r>
                        <a:rPr lang="en-US" sz="1800" dirty="0"/>
                        <a:t>14</a:t>
                      </a:r>
                    </a:p>
                  </a:txBody>
                  <a:tcPr/>
                </a:tc>
                <a:tc>
                  <a:txBody>
                    <a:bodyPr/>
                    <a:lstStyle/>
                    <a:p>
                      <a:pPr algn="r"/>
                      <a:r>
                        <a:rPr lang="en-US" sz="1800" dirty="0"/>
                        <a:t>16.9%</a:t>
                      </a:r>
                    </a:p>
                  </a:txBody>
                  <a:tcPr/>
                </a:tc>
                <a:tc>
                  <a:txBody>
                    <a:bodyPr/>
                    <a:lstStyle/>
                    <a:p>
                      <a:pPr algn="r"/>
                      <a:r>
                        <a:rPr lang="en-US" sz="1800" dirty="0"/>
                        <a:t>14.1%</a:t>
                      </a:r>
                    </a:p>
                  </a:txBody>
                  <a:tcPr/>
                </a:tc>
                <a:extLst>
                  <a:ext uri="{0D108BD9-81ED-4DB2-BD59-A6C34878D82A}">
                    <a16:rowId xmlns:a16="http://schemas.microsoft.com/office/drawing/2014/main" xmlns="" val="10010"/>
                  </a:ext>
                </a:extLst>
              </a:tr>
            </a:tbl>
          </a:graphicData>
        </a:graphic>
      </p:graphicFrame>
      <p:sp>
        <p:nvSpPr>
          <p:cNvPr id="11" name="Rounded Rectangle 10"/>
          <p:cNvSpPr/>
          <p:nvPr/>
        </p:nvSpPr>
        <p:spPr bwMode="auto">
          <a:xfrm>
            <a:off x="3345084" y="1029352"/>
            <a:ext cx="1859397" cy="4297680"/>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3" name="Slide Number Placeholder 2"/>
          <p:cNvSpPr>
            <a:spLocks noGrp="1"/>
          </p:cNvSpPr>
          <p:nvPr>
            <p:ph type="sldNum" sz="quarter" idx="11"/>
          </p:nvPr>
        </p:nvSpPr>
        <p:spPr/>
        <p:txBody>
          <a:bodyPr/>
          <a:lstStyle/>
          <a:p>
            <a:fld id="{368F0CB9-5443-48E8-ADD3-3F8A68C2523D}" type="slidenum">
              <a:rPr lang="en-US" smtClean="0"/>
              <a:t>30</a:t>
            </a:fld>
            <a:endParaRPr lang="en-US"/>
          </a:p>
        </p:txBody>
      </p:sp>
    </p:spTree>
    <p:extLst>
      <p:ext uri="{BB962C8B-B14F-4D97-AF65-F5344CB8AC3E}">
        <p14:creationId xmlns:p14="http://schemas.microsoft.com/office/powerpoint/2010/main" val="1090756213"/>
      </p:ext>
    </p:extLst>
  </p:cSld>
  <p:clrMapOvr>
    <a:masterClrMapping/>
  </p:clrMapOvr>
  <p:transition advTm="31596">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ClickNP</a:t>
            </a:r>
            <a:r>
              <a:rPr lang="en-US" altLang="zh-CN" dirty="0"/>
              <a:t> element library</a:t>
            </a:r>
            <a:endParaRPr lang="en-US" dirty="0"/>
          </a:p>
        </p:txBody>
      </p:sp>
      <p:sp>
        <p:nvSpPr>
          <p:cNvPr id="5" name="文本框 4"/>
          <p:cNvSpPr txBox="1"/>
          <p:nvPr/>
        </p:nvSpPr>
        <p:spPr>
          <a:xfrm>
            <a:off x="274638" y="5327032"/>
            <a:ext cx="4723785" cy="1504899"/>
          </a:xfrm>
          <a:prstGeom prst="rect">
            <a:avLst/>
          </a:prstGeom>
          <a:noFill/>
        </p:spPr>
        <p:txBody>
          <a:bodyPr wrap="square" rtlCol="0">
            <a:spAutoFit/>
          </a:bodyPr>
          <a:lstStyle/>
          <a:p>
            <a:r>
              <a:rPr lang="en-US" sz="1836" dirty="0"/>
              <a:t>Nearly 100 elements</a:t>
            </a:r>
          </a:p>
          <a:p>
            <a:r>
              <a:rPr lang="en-US" sz="1836" dirty="0"/>
              <a:t>20% re-factored from Click modular router</a:t>
            </a:r>
          </a:p>
          <a:p>
            <a:r>
              <a:rPr lang="en-US" sz="1836" dirty="0"/>
              <a:t>Cover packet parsing, checksum,</a:t>
            </a:r>
            <a:br>
              <a:rPr lang="en-US" sz="1836" dirty="0"/>
            </a:br>
            <a:r>
              <a:rPr lang="en-US" sz="1836" dirty="0" err="1"/>
              <a:t>encap</a:t>
            </a:r>
            <a:r>
              <a:rPr lang="en-US" sz="1836" dirty="0"/>
              <a:t>/</a:t>
            </a:r>
            <a:r>
              <a:rPr lang="en-US" sz="1836" dirty="0" err="1"/>
              <a:t>decap</a:t>
            </a:r>
            <a:r>
              <a:rPr lang="en-US" sz="1836" dirty="0"/>
              <a:t>, hash tables, prefix matching,</a:t>
            </a:r>
            <a:br>
              <a:rPr lang="en-US" sz="1836" dirty="0"/>
            </a:br>
            <a:r>
              <a:rPr lang="en-US" sz="1836" dirty="0"/>
              <a:t>rate limiting, crypto, packet scheduling…</a:t>
            </a:r>
          </a:p>
        </p:txBody>
      </p:sp>
      <p:sp>
        <p:nvSpPr>
          <p:cNvPr id="6" name="文本框 5"/>
          <p:cNvSpPr txBox="1"/>
          <p:nvPr/>
        </p:nvSpPr>
        <p:spPr>
          <a:xfrm>
            <a:off x="5204481" y="4831905"/>
            <a:ext cx="4121817" cy="2069926"/>
          </a:xfrm>
          <a:prstGeom prst="rect">
            <a:avLst/>
          </a:prstGeom>
          <a:noFill/>
        </p:spPr>
        <p:txBody>
          <a:bodyPr wrap="square" rtlCol="0">
            <a:spAutoFit/>
          </a:bodyPr>
          <a:lstStyle/>
          <a:p>
            <a:endParaRPr lang="en-US" sz="1836" dirty="0"/>
          </a:p>
          <a:p>
            <a:endParaRPr lang="en-US" sz="1836" dirty="0"/>
          </a:p>
          <a:p>
            <a:r>
              <a:rPr lang="en-US" sz="1836" dirty="0"/>
              <a:t>Throughput: 200 </a:t>
            </a:r>
            <a:r>
              <a:rPr lang="en-US" sz="1836" dirty="0" err="1"/>
              <a:t>Mpps</a:t>
            </a:r>
            <a:r>
              <a:rPr lang="en-US" sz="1836" dirty="0"/>
              <a:t> / 100 </a:t>
            </a:r>
            <a:r>
              <a:rPr lang="en-US" sz="1836" dirty="0" err="1"/>
              <a:t>Gbps</a:t>
            </a:r>
            <a:endParaRPr lang="en-US" sz="1836" dirty="0"/>
          </a:p>
          <a:p>
            <a:endParaRPr lang="en-US" sz="1836" dirty="0"/>
          </a:p>
          <a:p>
            <a:r>
              <a:rPr lang="en-US" sz="1836" dirty="0"/>
              <a:t>Mean delay: 0.19 us, max delay: 0.8 us</a:t>
            </a:r>
          </a:p>
          <a:p>
            <a:endParaRPr lang="en-US" sz="1836" dirty="0"/>
          </a:p>
          <a:p>
            <a:r>
              <a:rPr lang="en-US" sz="1836" dirty="0"/>
              <a:t>Mean LoC: 80, max LoC: 196</a:t>
            </a:r>
          </a:p>
        </p:txBody>
      </p:sp>
      <p:graphicFrame>
        <p:nvGraphicFramePr>
          <p:cNvPr id="10" name="Table 9"/>
          <p:cNvGraphicFramePr>
            <a:graphicFrameLocks noGrp="1"/>
          </p:cNvGraphicFramePr>
          <p:nvPr>
            <p:extLst>
              <p:ext uri="{D42A27DB-BD31-4B8C-83A1-F6EECF244321}">
                <p14:modId xmlns:p14="http://schemas.microsoft.com/office/powerpoint/2010/main" val="3110186566"/>
              </p:ext>
            </p:extLst>
          </p:nvPr>
        </p:nvGraphicFramePr>
        <p:xfrm>
          <a:off x="274639" y="1029352"/>
          <a:ext cx="8777286" cy="4297680"/>
        </p:xfrm>
        <a:graphic>
          <a:graphicData uri="http://schemas.openxmlformats.org/drawingml/2006/table">
            <a:tbl>
              <a:tblPr firstRow="1" bandRow="1">
                <a:tableStyleId>{5C22544A-7EE6-4342-B048-85BDC9FD1C3A}</a:tableStyleId>
              </a:tblPr>
              <a:tblGrid>
                <a:gridCol w="1982424">
                  <a:extLst>
                    <a:ext uri="{9D8B030D-6E8A-4147-A177-3AD203B41FA5}">
                      <a16:colId xmlns:a16="http://schemas.microsoft.com/office/drawing/2014/main" xmlns="" val="20000"/>
                    </a:ext>
                  </a:extLst>
                </a:gridCol>
                <a:gridCol w="1053296">
                  <a:extLst>
                    <a:ext uri="{9D8B030D-6E8A-4147-A177-3AD203B41FA5}">
                      <a16:colId xmlns:a16="http://schemas.microsoft.com/office/drawing/2014/main" xmlns="" val="20001"/>
                    </a:ext>
                  </a:extLst>
                </a:gridCol>
                <a:gridCol w="1863525">
                  <a:extLst>
                    <a:ext uri="{9D8B030D-6E8A-4147-A177-3AD203B41FA5}">
                      <a16:colId xmlns:a16="http://schemas.microsoft.com/office/drawing/2014/main" xmlns="" val="20002"/>
                    </a:ext>
                  </a:extLst>
                </a:gridCol>
                <a:gridCol w="1226916">
                  <a:extLst>
                    <a:ext uri="{9D8B030D-6E8A-4147-A177-3AD203B41FA5}">
                      <a16:colId xmlns:a16="http://schemas.microsoft.com/office/drawing/2014/main" xmlns="" val="20003"/>
                    </a:ext>
                  </a:extLst>
                </a:gridCol>
                <a:gridCol w="1296365">
                  <a:extLst>
                    <a:ext uri="{9D8B030D-6E8A-4147-A177-3AD203B41FA5}">
                      <a16:colId xmlns:a16="http://schemas.microsoft.com/office/drawing/2014/main" xmlns="" val="20004"/>
                    </a:ext>
                  </a:extLst>
                </a:gridCol>
                <a:gridCol w="1354760">
                  <a:extLst>
                    <a:ext uri="{9D8B030D-6E8A-4147-A177-3AD203B41FA5}">
                      <a16:colId xmlns:a16="http://schemas.microsoft.com/office/drawing/2014/main" xmlns="" val="20005"/>
                    </a:ext>
                  </a:extLst>
                </a:gridCol>
              </a:tblGrid>
              <a:tr h="566338">
                <a:tc>
                  <a:txBody>
                    <a:bodyPr/>
                    <a:lstStyle/>
                    <a:p>
                      <a:r>
                        <a:rPr lang="en-US" sz="1800" dirty="0"/>
                        <a:t>Element</a:t>
                      </a:r>
                    </a:p>
                  </a:txBody>
                  <a:tcPr/>
                </a:tc>
                <a:tc>
                  <a:txBody>
                    <a:bodyPr/>
                    <a:lstStyle/>
                    <a:p>
                      <a:pPr algn="r"/>
                      <a:r>
                        <a:rPr lang="en-US" sz="1800" dirty="0" err="1"/>
                        <a:t>Fmax</a:t>
                      </a:r>
                      <a:r>
                        <a:rPr lang="en-US" sz="1800" baseline="0" dirty="0"/>
                        <a:t> (MHz)</a:t>
                      </a:r>
                      <a:endParaRPr lang="en-US" sz="1800" dirty="0"/>
                    </a:p>
                  </a:txBody>
                  <a:tcPr/>
                </a:tc>
                <a:tc>
                  <a:txBody>
                    <a:bodyPr/>
                    <a:lstStyle/>
                    <a:p>
                      <a:pPr algn="r"/>
                      <a:r>
                        <a:rPr lang="en-US" sz="1800" dirty="0"/>
                        <a:t>Peak Throughput</a:t>
                      </a:r>
                    </a:p>
                  </a:txBody>
                  <a:tcPr/>
                </a:tc>
                <a:tc>
                  <a:txBody>
                    <a:bodyPr/>
                    <a:lstStyle/>
                    <a:p>
                      <a:pPr algn="r"/>
                      <a:r>
                        <a:rPr lang="en-US" sz="1800" dirty="0"/>
                        <a:t>Delay (cycles)</a:t>
                      </a:r>
                    </a:p>
                  </a:txBody>
                  <a:tcPr/>
                </a:tc>
                <a:tc>
                  <a:txBody>
                    <a:bodyPr/>
                    <a:lstStyle/>
                    <a:p>
                      <a:pPr algn="r"/>
                      <a:r>
                        <a:rPr lang="en-US" sz="1800" dirty="0"/>
                        <a:t>Resource LE</a:t>
                      </a:r>
                      <a:r>
                        <a:rPr lang="en-US" sz="1800" baseline="0" dirty="0"/>
                        <a:t> %</a:t>
                      </a:r>
                      <a:endParaRPr lang="en-US" sz="1800" dirty="0"/>
                    </a:p>
                  </a:txBody>
                  <a:tcPr/>
                </a:tc>
                <a:tc>
                  <a:txBody>
                    <a:bodyPr/>
                    <a:lstStyle/>
                    <a:p>
                      <a:pPr algn="r"/>
                      <a:r>
                        <a:rPr lang="en-US" sz="1800" dirty="0"/>
                        <a:t>Resource </a:t>
                      </a:r>
                    </a:p>
                    <a:p>
                      <a:pPr algn="r"/>
                      <a:r>
                        <a:rPr lang="en-US" sz="1800" dirty="0"/>
                        <a:t>BRAM %</a:t>
                      </a:r>
                    </a:p>
                  </a:txBody>
                  <a:tcPr/>
                </a:tc>
                <a:extLst>
                  <a:ext uri="{0D108BD9-81ED-4DB2-BD59-A6C34878D82A}">
                    <a16:rowId xmlns:a16="http://schemas.microsoft.com/office/drawing/2014/main" xmlns="" val="10000"/>
                  </a:ext>
                </a:extLst>
              </a:tr>
              <a:tr h="323622">
                <a:tc>
                  <a:txBody>
                    <a:bodyPr/>
                    <a:lstStyle/>
                    <a:p>
                      <a:r>
                        <a:rPr lang="en-US" sz="1800" dirty="0"/>
                        <a:t>L4_Parser</a:t>
                      </a:r>
                    </a:p>
                  </a:txBody>
                  <a:tcPr/>
                </a:tc>
                <a:tc>
                  <a:txBody>
                    <a:bodyPr/>
                    <a:lstStyle/>
                    <a:p>
                      <a:pPr algn="r"/>
                      <a:r>
                        <a:rPr lang="en-US" sz="1800" dirty="0"/>
                        <a:t>221.9</a:t>
                      </a:r>
                    </a:p>
                  </a:txBody>
                  <a:tcPr/>
                </a:tc>
                <a:tc>
                  <a:txBody>
                    <a:bodyPr/>
                    <a:lstStyle/>
                    <a:p>
                      <a:pPr algn="r"/>
                      <a:r>
                        <a:rPr lang="en-US" sz="1800" dirty="0"/>
                        <a:t>113.6 </a:t>
                      </a:r>
                      <a:r>
                        <a:rPr lang="en-US" sz="1800" dirty="0" err="1"/>
                        <a:t>Gbps</a:t>
                      </a:r>
                      <a:endParaRPr lang="en-US" sz="1800" dirty="0"/>
                    </a:p>
                  </a:txBody>
                  <a:tcPr/>
                </a:tc>
                <a:tc>
                  <a:txBody>
                    <a:bodyPr/>
                    <a:lstStyle/>
                    <a:p>
                      <a:pPr algn="r"/>
                      <a:r>
                        <a:rPr lang="en-US" sz="1800" dirty="0"/>
                        <a:t>11</a:t>
                      </a:r>
                    </a:p>
                  </a:txBody>
                  <a:tcPr/>
                </a:tc>
                <a:tc>
                  <a:txBody>
                    <a:bodyPr/>
                    <a:lstStyle/>
                    <a:p>
                      <a:pPr algn="r"/>
                      <a:r>
                        <a:rPr lang="en-US" sz="1800" dirty="0"/>
                        <a:t>0.8%</a:t>
                      </a:r>
                    </a:p>
                  </a:txBody>
                  <a:tcPr/>
                </a:tc>
                <a:tc>
                  <a:txBody>
                    <a:bodyPr/>
                    <a:lstStyle/>
                    <a:p>
                      <a:pPr algn="r"/>
                      <a:r>
                        <a:rPr lang="en-US" sz="1800" dirty="0"/>
                        <a:t>0.2%</a:t>
                      </a:r>
                    </a:p>
                  </a:txBody>
                  <a:tcPr/>
                </a:tc>
                <a:extLst>
                  <a:ext uri="{0D108BD9-81ED-4DB2-BD59-A6C34878D82A}">
                    <a16:rowId xmlns:a16="http://schemas.microsoft.com/office/drawing/2014/main" xmlns="" val="10001"/>
                  </a:ext>
                </a:extLst>
              </a:tr>
              <a:tr h="323622">
                <a:tc>
                  <a:txBody>
                    <a:bodyPr/>
                    <a:lstStyle/>
                    <a:p>
                      <a:r>
                        <a:rPr lang="en-US" sz="1800" dirty="0" err="1"/>
                        <a:t>IPChecksum</a:t>
                      </a:r>
                      <a:endParaRPr lang="en-US" sz="1800" dirty="0"/>
                    </a:p>
                  </a:txBody>
                  <a:tcPr/>
                </a:tc>
                <a:tc>
                  <a:txBody>
                    <a:bodyPr/>
                    <a:lstStyle/>
                    <a:p>
                      <a:pPr algn="r"/>
                      <a:r>
                        <a:rPr lang="en-US" sz="1800" dirty="0"/>
                        <a:t>226.8</a:t>
                      </a:r>
                    </a:p>
                  </a:txBody>
                  <a:tcPr/>
                </a:tc>
                <a:tc>
                  <a:txBody>
                    <a:bodyPr/>
                    <a:lstStyle/>
                    <a:p>
                      <a:pPr algn="r"/>
                      <a:r>
                        <a:rPr lang="en-US" sz="1800" dirty="0"/>
                        <a:t>116.1 </a:t>
                      </a:r>
                      <a:r>
                        <a:rPr lang="en-US" sz="1800" dirty="0" err="1"/>
                        <a:t>Gbps</a:t>
                      </a:r>
                      <a:endParaRPr lang="en-US" sz="1800" dirty="0"/>
                    </a:p>
                  </a:txBody>
                  <a:tcPr/>
                </a:tc>
                <a:tc>
                  <a:txBody>
                    <a:bodyPr/>
                    <a:lstStyle/>
                    <a:p>
                      <a:pPr algn="r"/>
                      <a:r>
                        <a:rPr lang="en-US" sz="1800" dirty="0"/>
                        <a:t>18</a:t>
                      </a:r>
                    </a:p>
                  </a:txBody>
                  <a:tcPr/>
                </a:tc>
                <a:tc>
                  <a:txBody>
                    <a:bodyPr/>
                    <a:lstStyle/>
                    <a:p>
                      <a:pPr algn="r"/>
                      <a:r>
                        <a:rPr lang="en-US" sz="1800" dirty="0"/>
                        <a:t>2.3%</a:t>
                      </a:r>
                    </a:p>
                  </a:txBody>
                  <a:tcPr/>
                </a:tc>
                <a:tc>
                  <a:txBody>
                    <a:bodyPr/>
                    <a:lstStyle/>
                    <a:p>
                      <a:pPr algn="r"/>
                      <a:r>
                        <a:rPr lang="en-US" sz="1800" dirty="0"/>
                        <a:t>1.3%</a:t>
                      </a:r>
                    </a:p>
                  </a:txBody>
                  <a:tcPr/>
                </a:tc>
                <a:extLst>
                  <a:ext uri="{0D108BD9-81ED-4DB2-BD59-A6C34878D82A}">
                    <a16:rowId xmlns:a16="http://schemas.microsoft.com/office/drawing/2014/main" xmlns="" val="10002"/>
                  </a:ext>
                </a:extLst>
              </a:tr>
              <a:tr h="323622">
                <a:tc>
                  <a:txBody>
                    <a:bodyPr/>
                    <a:lstStyle/>
                    <a:p>
                      <a:r>
                        <a:rPr lang="en-US" sz="1800" dirty="0" err="1"/>
                        <a:t>NVGRE_Encap</a:t>
                      </a:r>
                      <a:endParaRPr lang="en-US" sz="1800" dirty="0"/>
                    </a:p>
                  </a:txBody>
                  <a:tcPr/>
                </a:tc>
                <a:tc>
                  <a:txBody>
                    <a:bodyPr/>
                    <a:lstStyle/>
                    <a:p>
                      <a:pPr algn="r"/>
                      <a:r>
                        <a:rPr lang="en-US" sz="1800" dirty="0"/>
                        <a:t>221.8</a:t>
                      </a:r>
                    </a:p>
                  </a:txBody>
                  <a:tcPr/>
                </a:tc>
                <a:tc>
                  <a:txBody>
                    <a:bodyPr/>
                    <a:lstStyle/>
                    <a:p>
                      <a:pPr algn="r"/>
                      <a:r>
                        <a:rPr lang="en-US" sz="1800" dirty="0"/>
                        <a:t>113.6</a:t>
                      </a:r>
                      <a:r>
                        <a:rPr lang="en-US" sz="1800" baseline="0" dirty="0"/>
                        <a:t> </a:t>
                      </a:r>
                      <a:r>
                        <a:rPr lang="en-US" sz="1800" baseline="0" dirty="0" err="1"/>
                        <a:t>Gbps</a:t>
                      </a:r>
                      <a:endParaRPr lang="en-US" sz="1800" dirty="0"/>
                    </a:p>
                  </a:txBody>
                  <a:tcPr/>
                </a:tc>
                <a:tc>
                  <a:txBody>
                    <a:bodyPr/>
                    <a:lstStyle/>
                    <a:p>
                      <a:pPr algn="r"/>
                      <a:r>
                        <a:rPr lang="en-US" sz="1800" dirty="0"/>
                        <a:t>9</a:t>
                      </a:r>
                    </a:p>
                  </a:txBody>
                  <a:tcPr/>
                </a:tc>
                <a:tc>
                  <a:txBody>
                    <a:bodyPr/>
                    <a:lstStyle/>
                    <a:p>
                      <a:pPr algn="r"/>
                      <a:r>
                        <a:rPr lang="en-US" sz="1800" dirty="0"/>
                        <a:t>1.5%</a:t>
                      </a:r>
                    </a:p>
                  </a:txBody>
                  <a:tcPr/>
                </a:tc>
                <a:tc>
                  <a:txBody>
                    <a:bodyPr/>
                    <a:lstStyle/>
                    <a:p>
                      <a:pPr algn="r"/>
                      <a:r>
                        <a:rPr lang="en-US" sz="1800" dirty="0"/>
                        <a:t>0.6%</a:t>
                      </a:r>
                    </a:p>
                  </a:txBody>
                  <a:tcPr/>
                </a:tc>
                <a:extLst>
                  <a:ext uri="{0D108BD9-81ED-4DB2-BD59-A6C34878D82A}">
                    <a16:rowId xmlns:a16="http://schemas.microsoft.com/office/drawing/2014/main" xmlns="" val="10003"/>
                  </a:ext>
                </a:extLst>
              </a:tr>
              <a:tr h="323622">
                <a:tc>
                  <a:txBody>
                    <a:bodyPr/>
                    <a:lstStyle/>
                    <a:p>
                      <a:r>
                        <a:rPr lang="en-US" sz="1800" dirty="0"/>
                        <a:t>AES_CTR</a:t>
                      </a:r>
                    </a:p>
                  </a:txBody>
                  <a:tcPr/>
                </a:tc>
                <a:tc>
                  <a:txBody>
                    <a:bodyPr/>
                    <a:lstStyle/>
                    <a:p>
                      <a:pPr algn="r"/>
                      <a:r>
                        <a:rPr lang="en-US" sz="1800" dirty="0"/>
                        <a:t>217.0</a:t>
                      </a:r>
                    </a:p>
                  </a:txBody>
                  <a:tcPr/>
                </a:tc>
                <a:tc>
                  <a:txBody>
                    <a:bodyPr/>
                    <a:lstStyle/>
                    <a:p>
                      <a:pPr algn="r"/>
                      <a:r>
                        <a:rPr lang="en-US" sz="1800" dirty="0"/>
                        <a:t>27.8 </a:t>
                      </a:r>
                      <a:r>
                        <a:rPr lang="en-US" sz="1800" dirty="0" err="1"/>
                        <a:t>Gbps</a:t>
                      </a:r>
                      <a:endParaRPr lang="en-US" sz="1800" dirty="0"/>
                    </a:p>
                  </a:txBody>
                  <a:tcPr/>
                </a:tc>
                <a:tc>
                  <a:txBody>
                    <a:bodyPr/>
                    <a:lstStyle/>
                    <a:p>
                      <a:pPr algn="r"/>
                      <a:r>
                        <a:rPr lang="en-US" sz="1800" dirty="0"/>
                        <a:t>70</a:t>
                      </a:r>
                    </a:p>
                  </a:txBody>
                  <a:tcPr/>
                </a:tc>
                <a:tc>
                  <a:txBody>
                    <a:bodyPr/>
                    <a:lstStyle/>
                    <a:p>
                      <a:pPr algn="r"/>
                      <a:r>
                        <a:rPr lang="en-US" sz="1800" dirty="0"/>
                        <a:t>4.0%</a:t>
                      </a:r>
                    </a:p>
                  </a:txBody>
                  <a:tcPr/>
                </a:tc>
                <a:tc>
                  <a:txBody>
                    <a:bodyPr/>
                    <a:lstStyle/>
                    <a:p>
                      <a:pPr algn="r"/>
                      <a:r>
                        <a:rPr lang="en-US" sz="1800" dirty="0"/>
                        <a:t>23.1%</a:t>
                      </a:r>
                    </a:p>
                  </a:txBody>
                  <a:tcPr/>
                </a:tc>
                <a:extLst>
                  <a:ext uri="{0D108BD9-81ED-4DB2-BD59-A6C34878D82A}">
                    <a16:rowId xmlns:a16="http://schemas.microsoft.com/office/drawing/2014/main" xmlns="" val="10004"/>
                  </a:ext>
                </a:extLst>
              </a:tr>
              <a:tr h="323622">
                <a:tc>
                  <a:txBody>
                    <a:bodyPr/>
                    <a:lstStyle/>
                    <a:p>
                      <a:r>
                        <a:rPr lang="en-US" sz="1800" dirty="0"/>
                        <a:t>SHA1</a:t>
                      </a:r>
                    </a:p>
                  </a:txBody>
                  <a:tcPr/>
                </a:tc>
                <a:tc>
                  <a:txBody>
                    <a:bodyPr/>
                    <a:lstStyle/>
                    <a:p>
                      <a:pPr algn="r"/>
                      <a:r>
                        <a:rPr lang="en-US" sz="1800" dirty="0"/>
                        <a:t>220.8</a:t>
                      </a:r>
                    </a:p>
                  </a:txBody>
                  <a:tcPr/>
                </a:tc>
                <a:tc>
                  <a:txBody>
                    <a:bodyPr/>
                    <a:lstStyle/>
                    <a:p>
                      <a:pPr algn="r"/>
                      <a:r>
                        <a:rPr lang="en-US" sz="1800" dirty="0"/>
                        <a:t>113.0 </a:t>
                      </a:r>
                      <a:r>
                        <a:rPr lang="en-US" sz="1800" dirty="0" err="1"/>
                        <a:t>Gbps</a:t>
                      </a:r>
                      <a:endParaRPr lang="en-US" sz="1800" dirty="0"/>
                    </a:p>
                  </a:txBody>
                  <a:tcPr/>
                </a:tc>
                <a:tc>
                  <a:txBody>
                    <a:bodyPr/>
                    <a:lstStyle/>
                    <a:p>
                      <a:pPr algn="r"/>
                      <a:r>
                        <a:rPr lang="en-US" sz="1800" dirty="0"/>
                        <a:t>105</a:t>
                      </a:r>
                    </a:p>
                  </a:txBody>
                  <a:tcPr/>
                </a:tc>
                <a:tc>
                  <a:txBody>
                    <a:bodyPr/>
                    <a:lstStyle/>
                    <a:p>
                      <a:pPr algn="r"/>
                      <a:r>
                        <a:rPr lang="en-US" sz="1800" dirty="0"/>
                        <a:t>7.9%</a:t>
                      </a:r>
                    </a:p>
                  </a:txBody>
                  <a:tcPr/>
                </a:tc>
                <a:tc>
                  <a:txBody>
                    <a:bodyPr/>
                    <a:lstStyle/>
                    <a:p>
                      <a:pPr algn="r"/>
                      <a:r>
                        <a:rPr lang="en-US" sz="1800" dirty="0"/>
                        <a:t>6.6%</a:t>
                      </a:r>
                    </a:p>
                  </a:txBody>
                  <a:tcPr/>
                </a:tc>
                <a:extLst>
                  <a:ext uri="{0D108BD9-81ED-4DB2-BD59-A6C34878D82A}">
                    <a16:rowId xmlns:a16="http://schemas.microsoft.com/office/drawing/2014/main" xmlns="" val="10005"/>
                  </a:ext>
                </a:extLst>
              </a:tr>
              <a:tr h="323622">
                <a:tc>
                  <a:txBody>
                    <a:bodyPr/>
                    <a:lstStyle/>
                    <a:p>
                      <a:r>
                        <a:rPr lang="en-US" sz="1800" dirty="0" err="1"/>
                        <a:t>CuckooHash</a:t>
                      </a:r>
                      <a:endParaRPr lang="en-US" sz="1800" dirty="0"/>
                    </a:p>
                  </a:txBody>
                  <a:tcPr/>
                </a:tc>
                <a:tc>
                  <a:txBody>
                    <a:bodyPr/>
                    <a:lstStyle/>
                    <a:p>
                      <a:pPr algn="r"/>
                      <a:r>
                        <a:rPr lang="en-US" sz="1800" dirty="0"/>
                        <a:t>209.7</a:t>
                      </a:r>
                    </a:p>
                  </a:txBody>
                  <a:tcPr/>
                </a:tc>
                <a:tc>
                  <a:txBody>
                    <a:bodyPr/>
                    <a:lstStyle/>
                    <a:p>
                      <a:pPr algn="r"/>
                      <a:r>
                        <a:rPr lang="en-US" sz="1800" dirty="0"/>
                        <a:t>209.7 </a:t>
                      </a:r>
                      <a:r>
                        <a:rPr lang="en-US" sz="1800" dirty="0" err="1"/>
                        <a:t>Mpps</a:t>
                      </a:r>
                      <a:endParaRPr lang="en-US" sz="1800" dirty="0"/>
                    </a:p>
                  </a:txBody>
                  <a:tcPr/>
                </a:tc>
                <a:tc>
                  <a:txBody>
                    <a:bodyPr/>
                    <a:lstStyle/>
                    <a:p>
                      <a:pPr algn="r"/>
                      <a:r>
                        <a:rPr lang="en-US" sz="1800" dirty="0"/>
                        <a:t>38</a:t>
                      </a:r>
                    </a:p>
                  </a:txBody>
                  <a:tcPr/>
                </a:tc>
                <a:tc>
                  <a:txBody>
                    <a:bodyPr/>
                    <a:lstStyle/>
                    <a:p>
                      <a:pPr algn="r"/>
                      <a:r>
                        <a:rPr lang="en-US" sz="1800" dirty="0"/>
                        <a:t>2.0%</a:t>
                      </a:r>
                    </a:p>
                  </a:txBody>
                  <a:tcPr/>
                </a:tc>
                <a:tc>
                  <a:txBody>
                    <a:bodyPr/>
                    <a:lstStyle/>
                    <a:p>
                      <a:pPr algn="r"/>
                      <a:r>
                        <a:rPr lang="en-US" sz="1800" dirty="0"/>
                        <a:t>65.5%</a:t>
                      </a:r>
                    </a:p>
                  </a:txBody>
                  <a:tcPr/>
                </a:tc>
                <a:extLst>
                  <a:ext uri="{0D108BD9-81ED-4DB2-BD59-A6C34878D82A}">
                    <a16:rowId xmlns:a16="http://schemas.microsoft.com/office/drawing/2014/main" xmlns="" val="10006"/>
                  </a:ext>
                </a:extLst>
              </a:tr>
              <a:tr h="323622">
                <a:tc>
                  <a:txBody>
                    <a:bodyPr/>
                    <a:lstStyle/>
                    <a:p>
                      <a:r>
                        <a:rPr lang="en-US" sz="1800" dirty="0" err="1"/>
                        <a:t>HashTCAM</a:t>
                      </a:r>
                      <a:endParaRPr lang="en-US" sz="1800" dirty="0"/>
                    </a:p>
                  </a:txBody>
                  <a:tcPr/>
                </a:tc>
                <a:tc>
                  <a:txBody>
                    <a:bodyPr/>
                    <a:lstStyle/>
                    <a:p>
                      <a:pPr algn="r"/>
                      <a:r>
                        <a:rPr lang="en-US" sz="1800" dirty="0"/>
                        <a:t>207.4</a:t>
                      </a:r>
                    </a:p>
                  </a:txBody>
                  <a:tcPr/>
                </a:tc>
                <a:tc>
                  <a:txBody>
                    <a:bodyPr/>
                    <a:lstStyle/>
                    <a:p>
                      <a:pPr algn="r"/>
                      <a:r>
                        <a:rPr lang="en-US" sz="1800" dirty="0"/>
                        <a:t>207.4</a:t>
                      </a:r>
                      <a:r>
                        <a:rPr lang="en-US" sz="1800" baseline="0" dirty="0"/>
                        <a:t> </a:t>
                      </a:r>
                      <a:r>
                        <a:rPr lang="en-US" sz="1800" baseline="0" dirty="0" err="1"/>
                        <a:t>Mpps</a:t>
                      </a:r>
                      <a:endParaRPr lang="en-US" sz="1800" dirty="0"/>
                    </a:p>
                  </a:txBody>
                  <a:tcPr/>
                </a:tc>
                <a:tc>
                  <a:txBody>
                    <a:bodyPr/>
                    <a:lstStyle/>
                    <a:p>
                      <a:pPr algn="r"/>
                      <a:r>
                        <a:rPr lang="en-US" sz="1800" dirty="0"/>
                        <a:t>48</a:t>
                      </a:r>
                    </a:p>
                  </a:txBody>
                  <a:tcPr/>
                </a:tc>
                <a:tc>
                  <a:txBody>
                    <a:bodyPr/>
                    <a:lstStyle/>
                    <a:p>
                      <a:pPr algn="r"/>
                      <a:r>
                        <a:rPr lang="en-US" sz="1800" dirty="0"/>
                        <a:t>18.7%</a:t>
                      </a:r>
                    </a:p>
                  </a:txBody>
                  <a:tcPr/>
                </a:tc>
                <a:tc>
                  <a:txBody>
                    <a:bodyPr/>
                    <a:lstStyle/>
                    <a:p>
                      <a:pPr algn="r"/>
                      <a:r>
                        <a:rPr lang="en-US" sz="1800" dirty="0"/>
                        <a:t>22.0%</a:t>
                      </a:r>
                    </a:p>
                  </a:txBody>
                  <a:tcPr/>
                </a:tc>
                <a:extLst>
                  <a:ext uri="{0D108BD9-81ED-4DB2-BD59-A6C34878D82A}">
                    <a16:rowId xmlns:a16="http://schemas.microsoft.com/office/drawing/2014/main" xmlns="" val="10007"/>
                  </a:ext>
                </a:extLst>
              </a:tr>
              <a:tr h="323622">
                <a:tc>
                  <a:txBody>
                    <a:bodyPr/>
                    <a:lstStyle/>
                    <a:p>
                      <a:r>
                        <a:rPr lang="en-US" sz="1800" dirty="0" err="1"/>
                        <a:t>LPM_Tree</a:t>
                      </a:r>
                      <a:endParaRPr lang="en-US" sz="1800" dirty="0"/>
                    </a:p>
                  </a:txBody>
                  <a:tcPr/>
                </a:tc>
                <a:tc>
                  <a:txBody>
                    <a:bodyPr/>
                    <a:lstStyle/>
                    <a:p>
                      <a:pPr algn="r"/>
                      <a:r>
                        <a:rPr lang="en-US" sz="1800" dirty="0"/>
                        <a:t>221.8</a:t>
                      </a:r>
                    </a:p>
                  </a:txBody>
                  <a:tcPr/>
                </a:tc>
                <a:tc>
                  <a:txBody>
                    <a:bodyPr/>
                    <a:lstStyle/>
                    <a:p>
                      <a:pPr algn="r"/>
                      <a:r>
                        <a:rPr lang="en-US" sz="1800" dirty="0"/>
                        <a:t>221.8</a:t>
                      </a:r>
                      <a:r>
                        <a:rPr lang="en-US" sz="1800" baseline="0" dirty="0"/>
                        <a:t> </a:t>
                      </a:r>
                      <a:r>
                        <a:rPr lang="en-US" sz="1800" baseline="0" dirty="0" err="1"/>
                        <a:t>Mpps</a:t>
                      </a:r>
                      <a:endParaRPr lang="en-US" sz="1800" dirty="0"/>
                    </a:p>
                  </a:txBody>
                  <a:tcPr/>
                </a:tc>
                <a:tc>
                  <a:txBody>
                    <a:bodyPr/>
                    <a:lstStyle/>
                    <a:p>
                      <a:pPr algn="r"/>
                      <a:r>
                        <a:rPr lang="en-US" sz="1800" dirty="0"/>
                        <a:t>181</a:t>
                      </a:r>
                    </a:p>
                  </a:txBody>
                  <a:tcPr/>
                </a:tc>
                <a:tc>
                  <a:txBody>
                    <a:bodyPr/>
                    <a:lstStyle/>
                    <a:p>
                      <a:pPr algn="r"/>
                      <a:r>
                        <a:rPr lang="en-US" sz="1800" dirty="0"/>
                        <a:t>4.3%</a:t>
                      </a:r>
                    </a:p>
                  </a:txBody>
                  <a:tcPr/>
                </a:tc>
                <a:tc>
                  <a:txBody>
                    <a:bodyPr/>
                    <a:lstStyle/>
                    <a:p>
                      <a:pPr algn="r"/>
                      <a:r>
                        <a:rPr lang="en-US" sz="1800" dirty="0"/>
                        <a:t>13.2%</a:t>
                      </a:r>
                    </a:p>
                  </a:txBody>
                  <a:tcPr/>
                </a:tc>
                <a:extLst>
                  <a:ext uri="{0D108BD9-81ED-4DB2-BD59-A6C34878D82A}">
                    <a16:rowId xmlns:a16="http://schemas.microsoft.com/office/drawing/2014/main" xmlns="" val="10008"/>
                  </a:ext>
                </a:extLst>
              </a:tr>
              <a:tr h="323622">
                <a:tc>
                  <a:txBody>
                    <a:bodyPr/>
                    <a:lstStyle/>
                    <a:p>
                      <a:r>
                        <a:rPr lang="en-US" sz="1800" dirty="0" err="1"/>
                        <a:t>SRPrioQueue</a:t>
                      </a:r>
                      <a:endParaRPr lang="en-US" sz="1800" dirty="0"/>
                    </a:p>
                  </a:txBody>
                  <a:tcPr/>
                </a:tc>
                <a:tc>
                  <a:txBody>
                    <a:bodyPr/>
                    <a:lstStyle/>
                    <a:p>
                      <a:pPr algn="r"/>
                      <a:r>
                        <a:rPr lang="en-US" sz="1800" dirty="0"/>
                        <a:t>214.5</a:t>
                      </a:r>
                    </a:p>
                  </a:txBody>
                  <a:tcPr/>
                </a:tc>
                <a:tc>
                  <a:txBody>
                    <a:bodyPr/>
                    <a:lstStyle/>
                    <a:p>
                      <a:pPr algn="r"/>
                      <a:r>
                        <a:rPr lang="en-US" sz="1800" dirty="0"/>
                        <a:t>214.5 </a:t>
                      </a:r>
                      <a:r>
                        <a:rPr lang="en-US" sz="1800" dirty="0" err="1"/>
                        <a:t>Mpps</a:t>
                      </a:r>
                      <a:endParaRPr lang="en-US" sz="1800" dirty="0"/>
                    </a:p>
                  </a:txBody>
                  <a:tcPr/>
                </a:tc>
                <a:tc>
                  <a:txBody>
                    <a:bodyPr/>
                    <a:lstStyle/>
                    <a:p>
                      <a:pPr algn="r"/>
                      <a:r>
                        <a:rPr lang="en-US" sz="1800" dirty="0"/>
                        <a:t>41</a:t>
                      </a:r>
                    </a:p>
                  </a:txBody>
                  <a:tcPr/>
                </a:tc>
                <a:tc>
                  <a:txBody>
                    <a:bodyPr/>
                    <a:lstStyle/>
                    <a:p>
                      <a:pPr algn="r"/>
                      <a:r>
                        <a:rPr lang="en-US" sz="1800" dirty="0"/>
                        <a:t>2.6%</a:t>
                      </a:r>
                    </a:p>
                  </a:txBody>
                  <a:tcPr/>
                </a:tc>
                <a:tc>
                  <a:txBody>
                    <a:bodyPr/>
                    <a:lstStyle/>
                    <a:p>
                      <a:pPr algn="r"/>
                      <a:r>
                        <a:rPr lang="en-US" sz="1800" dirty="0"/>
                        <a:t>0.6%</a:t>
                      </a:r>
                    </a:p>
                  </a:txBody>
                  <a:tcPr/>
                </a:tc>
                <a:extLst>
                  <a:ext uri="{0D108BD9-81ED-4DB2-BD59-A6C34878D82A}">
                    <a16:rowId xmlns:a16="http://schemas.microsoft.com/office/drawing/2014/main" xmlns="" val="10009"/>
                  </a:ext>
                </a:extLst>
              </a:tr>
              <a:tr h="323622">
                <a:tc>
                  <a:txBody>
                    <a:bodyPr/>
                    <a:lstStyle/>
                    <a:p>
                      <a:r>
                        <a:rPr lang="en-US" sz="1800" dirty="0" err="1"/>
                        <a:t>RateLimiter</a:t>
                      </a:r>
                      <a:endParaRPr lang="en-US" sz="1800" dirty="0"/>
                    </a:p>
                  </a:txBody>
                  <a:tcPr/>
                </a:tc>
                <a:tc>
                  <a:txBody>
                    <a:bodyPr/>
                    <a:lstStyle/>
                    <a:p>
                      <a:pPr algn="r"/>
                      <a:r>
                        <a:rPr lang="en-US" sz="1800" dirty="0"/>
                        <a:t>141.5</a:t>
                      </a:r>
                    </a:p>
                  </a:txBody>
                  <a:tcPr/>
                </a:tc>
                <a:tc>
                  <a:txBody>
                    <a:bodyPr/>
                    <a:lstStyle/>
                    <a:p>
                      <a:pPr algn="r"/>
                      <a:r>
                        <a:rPr lang="en-US" sz="1800" dirty="0"/>
                        <a:t>141.5 </a:t>
                      </a:r>
                      <a:r>
                        <a:rPr lang="en-US" sz="1800" dirty="0" err="1"/>
                        <a:t>Mpps</a:t>
                      </a:r>
                      <a:endParaRPr lang="en-US" sz="1800" dirty="0"/>
                    </a:p>
                  </a:txBody>
                  <a:tcPr/>
                </a:tc>
                <a:tc>
                  <a:txBody>
                    <a:bodyPr/>
                    <a:lstStyle/>
                    <a:p>
                      <a:pPr algn="r"/>
                      <a:r>
                        <a:rPr lang="en-US" sz="1800" dirty="0"/>
                        <a:t>14</a:t>
                      </a:r>
                    </a:p>
                  </a:txBody>
                  <a:tcPr/>
                </a:tc>
                <a:tc>
                  <a:txBody>
                    <a:bodyPr/>
                    <a:lstStyle/>
                    <a:p>
                      <a:pPr algn="r"/>
                      <a:r>
                        <a:rPr lang="en-US" sz="1800" dirty="0"/>
                        <a:t>16.9%</a:t>
                      </a:r>
                    </a:p>
                  </a:txBody>
                  <a:tcPr/>
                </a:tc>
                <a:tc>
                  <a:txBody>
                    <a:bodyPr/>
                    <a:lstStyle/>
                    <a:p>
                      <a:pPr algn="r"/>
                      <a:r>
                        <a:rPr lang="en-US" sz="1800" dirty="0"/>
                        <a:t>14.1%</a:t>
                      </a:r>
                    </a:p>
                  </a:txBody>
                  <a:tcPr/>
                </a:tc>
                <a:extLst>
                  <a:ext uri="{0D108BD9-81ED-4DB2-BD59-A6C34878D82A}">
                    <a16:rowId xmlns:a16="http://schemas.microsoft.com/office/drawing/2014/main" xmlns="" val="10010"/>
                  </a:ext>
                </a:extLst>
              </a:tr>
            </a:tbl>
          </a:graphicData>
        </a:graphic>
      </p:graphicFrame>
      <p:sp>
        <p:nvSpPr>
          <p:cNvPr id="12" name="Rounded Rectangle 11"/>
          <p:cNvSpPr/>
          <p:nvPr/>
        </p:nvSpPr>
        <p:spPr bwMode="auto">
          <a:xfrm>
            <a:off x="5204482" y="1040058"/>
            <a:ext cx="1184744" cy="4297680"/>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3" name="Slide Number Placeholder 2"/>
          <p:cNvSpPr>
            <a:spLocks noGrp="1"/>
          </p:cNvSpPr>
          <p:nvPr>
            <p:ph type="sldNum" sz="quarter" idx="11"/>
          </p:nvPr>
        </p:nvSpPr>
        <p:spPr/>
        <p:txBody>
          <a:bodyPr/>
          <a:lstStyle/>
          <a:p>
            <a:fld id="{368F0CB9-5443-48E8-ADD3-3F8A68C2523D}" type="slidenum">
              <a:rPr lang="en-US" smtClean="0"/>
              <a:t>31</a:t>
            </a:fld>
            <a:endParaRPr lang="en-US"/>
          </a:p>
        </p:txBody>
      </p:sp>
    </p:spTree>
    <p:extLst>
      <p:ext uri="{BB962C8B-B14F-4D97-AF65-F5344CB8AC3E}">
        <p14:creationId xmlns:p14="http://schemas.microsoft.com/office/powerpoint/2010/main" val="2112909681"/>
      </p:ext>
    </p:extLst>
  </p:cSld>
  <p:clrMapOvr>
    <a:masterClrMapping/>
  </p:clrMapOvr>
  <p:transition advTm="273">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ClickNP</a:t>
            </a:r>
            <a:r>
              <a:rPr lang="en-US" altLang="zh-CN" dirty="0"/>
              <a:t> element library</a:t>
            </a:r>
            <a:endParaRPr lang="en-US" dirty="0"/>
          </a:p>
        </p:txBody>
      </p:sp>
      <p:sp>
        <p:nvSpPr>
          <p:cNvPr id="5" name="文本框 4"/>
          <p:cNvSpPr txBox="1"/>
          <p:nvPr/>
        </p:nvSpPr>
        <p:spPr>
          <a:xfrm>
            <a:off x="274638" y="5327032"/>
            <a:ext cx="4723785" cy="1504899"/>
          </a:xfrm>
          <a:prstGeom prst="rect">
            <a:avLst/>
          </a:prstGeom>
          <a:noFill/>
        </p:spPr>
        <p:txBody>
          <a:bodyPr wrap="square" rtlCol="0">
            <a:spAutoFit/>
          </a:bodyPr>
          <a:lstStyle/>
          <a:p>
            <a:r>
              <a:rPr lang="en-US" sz="1836" dirty="0"/>
              <a:t>Nearly 100 elements</a:t>
            </a:r>
          </a:p>
          <a:p>
            <a:r>
              <a:rPr lang="en-US" sz="1836" dirty="0"/>
              <a:t>20% re-factored from Click modular router</a:t>
            </a:r>
          </a:p>
          <a:p>
            <a:r>
              <a:rPr lang="en-US" sz="1836" dirty="0"/>
              <a:t>Cover packet parsing, checksum,</a:t>
            </a:r>
            <a:br>
              <a:rPr lang="en-US" sz="1836" dirty="0"/>
            </a:br>
            <a:r>
              <a:rPr lang="en-US" sz="1836" dirty="0" err="1"/>
              <a:t>encap</a:t>
            </a:r>
            <a:r>
              <a:rPr lang="en-US" sz="1836" dirty="0"/>
              <a:t>/</a:t>
            </a:r>
            <a:r>
              <a:rPr lang="en-US" sz="1836" dirty="0" err="1"/>
              <a:t>decap</a:t>
            </a:r>
            <a:r>
              <a:rPr lang="en-US" sz="1836" dirty="0"/>
              <a:t>, hash tables, prefix matching,</a:t>
            </a:r>
            <a:br>
              <a:rPr lang="en-US" sz="1836" dirty="0"/>
            </a:br>
            <a:r>
              <a:rPr lang="en-US" sz="1836" dirty="0"/>
              <a:t>rate limiting, crypto, packet scheduling…</a:t>
            </a:r>
          </a:p>
        </p:txBody>
      </p:sp>
      <p:sp>
        <p:nvSpPr>
          <p:cNvPr id="6" name="文本框 5"/>
          <p:cNvSpPr txBox="1"/>
          <p:nvPr/>
        </p:nvSpPr>
        <p:spPr>
          <a:xfrm>
            <a:off x="5204481" y="4831905"/>
            <a:ext cx="4121817" cy="2069926"/>
          </a:xfrm>
          <a:prstGeom prst="rect">
            <a:avLst/>
          </a:prstGeom>
          <a:noFill/>
        </p:spPr>
        <p:txBody>
          <a:bodyPr wrap="square" rtlCol="0">
            <a:spAutoFit/>
          </a:bodyPr>
          <a:lstStyle/>
          <a:p>
            <a:endParaRPr lang="en-US" sz="1836" dirty="0"/>
          </a:p>
          <a:p>
            <a:endParaRPr lang="en-US" sz="1836" dirty="0"/>
          </a:p>
          <a:p>
            <a:r>
              <a:rPr lang="en-US" sz="1836" dirty="0"/>
              <a:t>Throughput: 200 </a:t>
            </a:r>
            <a:r>
              <a:rPr lang="en-US" sz="1836" dirty="0" err="1"/>
              <a:t>Mpps</a:t>
            </a:r>
            <a:r>
              <a:rPr lang="en-US" sz="1836" dirty="0"/>
              <a:t> / 100 </a:t>
            </a:r>
            <a:r>
              <a:rPr lang="en-US" sz="1836" dirty="0" err="1"/>
              <a:t>Gbps</a:t>
            </a:r>
            <a:endParaRPr lang="en-US" sz="1836" dirty="0"/>
          </a:p>
          <a:p>
            <a:endParaRPr lang="en-US" sz="1836" dirty="0"/>
          </a:p>
          <a:p>
            <a:r>
              <a:rPr lang="en-US" sz="1836" dirty="0"/>
              <a:t>Mean delay: 0.19 us, max delay: 0.8 us</a:t>
            </a:r>
          </a:p>
          <a:p>
            <a:endParaRPr lang="en-US" sz="1836" dirty="0"/>
          </a:p>
          <a:p>
            <a:r>
              <a:rPr lang="en-US" sz="1836" dirty="0"/>
              <a:t>Mean LoC: 80, max LoC: 196</a:t>
            </a:r>
          </a:p>
        </p:txBody>
      </p:sp>
      <p:graphicFrame>
        <p:nvGraphicFramePr>
          <p:cNvPr id="10" name="Table 9"/>
          <p:cNvGraphicFramePr>
            <a:graphicFrameLocks noGrp="1"/>
          </p:cNvGraphicFramePr>
          <p:nvPr>
            <p:extLst>
              <p:ext uri="{D42A27DB-BD31-4B8C-83A1-F6EECF244321}">
                <p14:modId xmlns:p14="http://schemas.microsoft.com/office/powerpoint/2010/main" val="3110186566"/>
              </p:ext>
            </p:extLst>
          </p:nvPr>
        </p:nvGraphicFramePr>
        <p:xfrm>
          <a:off x="274639" y="1029352"/>
          <a:ext cx="8777286" cy="4297680"/>
        </p:xfrm>
        <a:graphic>
          <a:graphicData uri="http://schemas.openxmlformats.org/drawingml/2006/table">
            <a:tbl>
              <a:tblPr firstRow="1" bandRow="1">
                <a:tableStyleId>{5C22544A-7EE6-4342-B048-85BDC9FD1C3A}</a:tableStyleId>
              </a:tblPr>
              <a:tblGrid>
                <a:gridCol w="1982424">
                  <a:extLst>
                    <a:ext uri="{9D8B030D-6E8A-4147-A177-3AD203B41FA5}">
                      <a16:colId xmlns:a16="http://schemas.microsoft.com/office/drawing/2014/main" xmlns="" val="20000"/>
                    </a:ext>
                  </a:extLst>
                </a:gridCol>
                <a:gridCol w="1053296">
                  <a:extLst>
                    <a:ext uri="{9D8B030D-6E8A-4147-A177-3AD203B41FA5}">
                      <a16:colId xmlns:a16="http://schemas.microsoft.com/office/drawing/2014/main" xmlns="" val="20001"/>
                    </a:ext>
                  </a:extLst>
                </a:gridCol>
                <a:gridCol w="1863525">
                  <a:extLst>
                    <a:ext uri="{9D8B030D-6E8A-4147-A177-3AD203B41FA5}">
                      <a16:colId xmlns:a16="http://schemas.microsoft.com/office/drawing/2014/main" xmlns="" val="20002"/>
                    </a:ext>
                  </a:extLst>
                </a:gridCol>
                <a:gridCol w="1226916">
                  <a:extLst>
                    <a:ext uri="{9D8B030D-6E8A-4147-A177-3AD203B41FA5}">
                      <a16:colId xmlns:a16="http://schemas.microsoft.com/office/drawing/2014/main" xmlns="" val="20003"/>
                    </a:ext>
                  </a:extLst>
                </a:gridCol>
                <a:gridCol w="1296365">
                  <a:extLst>
                    <a:ext uri="{9D8B030D-6E8A-4147-A177-3AD203B41FA5}">
                      <a16:colId xmlns:a16="http://schemas.microsoft.com/office/drawing/2014/main" xmlns="" val="20004"/>
                    </a:ext>
                  </a:extLst>
                </a:gridCol>
                <a:gridCol w="1354760">
                  <a:extLst>
                    <a:ext uri="{9D8B030D-6E8A-4147-A177-3AD203B41FA5}">
                      <a16:colId xmlns:a16="http://schemas.microsoft.com/office/drawing/2014/main" xmlns="" val="20005"/>
                    </a:ext>
                  </a:extLst>
                </a:gridCol>
              </a:tblGrid>
              <a:tr h="566338">
                <a:tc>
                  <a:txBody>
                    <a:bodyPr/>
                    <a:lstStyle/>
                    <a:p>
                      <a:r>
                        <a:rPr lang="en-US" sz="1800" dirty="0"/>
                        <a:t>Element</a:t>
                      </a:r>
                    </a:p>
                  </a:txBody>
                  <a:tcPr/>
                </a:tc>
                <a:tc>
                  <a:txBody>
                    <a:bodyPr/>
                    <a:lstStyle/>
                    <a:p>
                      <a:pPr algn="r"/>
                      <a:r>
                        <a:rPr lang="en-US" sz="1800" dirty="0" err="1"/>
                        <a:t>Fmax</a:t>
                      </a:r>
                      <a:r>
                        <a:rPr lang="en-US" sz="1800" baseline="0" dirty="0"/>
                        <a:t> (MHz)</a:t>
                      </a:r>
                      <a:endParaRPr lang="en-US" sz="1800" dirty="0"/>
                    </a:p>
                  </a:txBody>
                  <a:tcPr/>
                </a:tc>
                <a:tc>
                  <a:txBody>
                    <a:bodyPr/>
                    <a:lstStyle/>
                    <a:p>
                      <a:pPr algn="r"/>
                      <a:r>
                        <a:rPr lang="en-US" sz="1800" dirty="0"/>
                        <a:t>Peak Throughput</a:t>
                      </a:r>
                    </a:p>
                  </a:txBody>
                  <a:tcPr/>
                </a:tc>
                <a:tc>
                  <a:txBody>
                    <a:bodyPr/>
                    <a:lstStyle/>
                    <a:p>
                      <a:pPr algn="r"/>
                      <a:r>
                        <a:rPr lang="en-US" sz="1800" dirty="0"/>
                        <a:t>Delay (cycles)</a:t>
                      </a:r>
                    </a:p>
                  </a:txBody>
                  <a:tcPr/>
                </a:tc>
                <a:tc>
                  <a:txBody>
                    <a:bodyPr/>
                    <a:lstStyle/>
                    <a:p>
                      <a:pPr algn="r"/>
                      <a:r>
                        <a:rPr lang="en-US" sz="1800" dirty="0"/>
                        <a:t>Resource LE</a:t>
                      </a:r>
                      <a:r>
                        <a:rPr lang="en-US" sz="1800" baseline="0" dirty="0"/>
                        <a:t> %</a:t>
                      </a:r>
                      <a:endParaRPr lang="en-US" sz="1800" dirty="0"/>
                    </a:p>
                  </a:txBody>
                  <a:tcPr/>
                </a:tc>
                <a:tc>
                  <a:txBody>
                    <a:bodyPr/>
                    <a:lstStyle/>
                    <a:p>
                      <a:pPr algn="r"/>
                      <a:r>
                        <a:rPr lang="en-US" sz="1800" dirty="0"/>
                        <a:t>Resource </a:t>
                      </a:r>
                    </a:p>
                    <a:p>
                      <a:pPr algn="r"/>
                      <a:r>
                        <a:rPr lang="en-US" sz="1800" dirty="0"/>
                        <a:t>BRAM %</a:t>
                      </a:r>
                    </a:p>
                  </a:txBody>
                  <a:tcPr/>
                </a:tc>
                <a:extLst>
                  <a:ext uri="{0D108BD9-81ED-4DB2-BD59-A6C34878D82A}">
                    <a16:rowId xmlns:a16="http://schemas.microsoft.com/office/drawing/2014/main" xmlns="" val="10000"/>
                  </a:ext>
                </a:extLst>
              </a:tr>
              <a:tr h="323622">
                <a:tc>
                  <a:txBody>
                    <a:bodyPr/>
                    <a:lstStyle/>
                    <a:p>
                      <a:r>
                        <a:rPr lang="en-US" sz="1800" dirty="0"/>
                        <a:t>L4_Parser</a:t>
                      </a:r>
                    </a:p>
                  </a:txBody>
                  <a:tcPr/>
                </a:tc>
                <a:tc>
                  <a:txBody>
                    <a:bodyPr/>
                    <a:lstStyle/>
                    <a:p>
                      <a:pPr algn="r"/>
                      <a:r>
                        <a:rPr lang="en-US" sz="1800" dirty="0"/>
                        <a:t>221.9</a:t>
                      </a:r>
                    </a:p>
                  </a:txBody>
                  <a:tcPr/>
                </a:tc>
                <a:tc>
                  <a:txBody>
                    <a:bodyPr/>
                    <a:lstStyle/>
                    <a:p>
                      <a:pPr algn="r"/>
                      <a:r>
                        <a:rPr lang="en-US" sz="1800" dirty="0"/>
                        <a:t>113.6 </a:t>
                      </a:r>
                      <a:r>
                        <a:rPr lang="en-US" sz="1800" dirty="0" err="1"/>
                        <a:t>Gbps</a:t>
                      </a:r>
                      <a:endParaRPr lang="en-US" sz="1800" dirty="0"/>
                    </a:p>
                  </a:txBody>
                  <a:tcPr/>
                </a:tc>
                <a:tc>
                  <a:txBody>
                    <a:bodyPr/>
                    <a:lstStyle/>
                    <a:p>
                      <a:pPr algn="r"/>
                      <a:r>
                        <a:rPr lang="en-US" sz="1800" dirty="0"/>
                        <a:t>11</a:t>
                      </a:r>
                    </a:p>
                  </a:txBody>
                  <a:tcPr/>
                </a:tc>
                <a:tc>
                  <a:txBody>
                    <a:bodyPr/>
                    <a:lstStyle/>
                    <a:p>
                      <a:pPr algn="r"/>
                      <a:r>
                        <a:rPr lang="en-US" sz="1800" dirty="0"/>
                        <a:t>0.8%</a:t>
                      </a:r>
                    </a:p>
                  </a:txBody>
                  <a:tcPr/>
                </a:tc>
                <a:tc>
                  <a:txBody>
                    <a:bodyPr/>
                    <a:lstStyle/>
                    <a:p>
                      <a:pPr algn="r"/>
                      <a:r>
                        <a:rPr lang="en-US" sz="1800" dirty="0"/>
                        <a:t>0.2%</a:t>
                      </a:r>
                    </a:p>
                  </a:txBody>
                  <a:tcPr/>
                </a:tc>
                <a:extLst>
                  <a:ext uri="{0D108BD9-81ED-4DB2-BD59-A6C34878D82A}">
                    <a16:rowId xmlns:a16="http://schemas.microsoft.com/office/drawing/2014/main" xmlns="" val="10001"/>
                  </a:ext>
                </a:extLst>
              </a:tr>
              <a:tr h="323622">
                <a:tc>
                  <a:txBody>
                    <a:bodyPr/>
                    <a:lstStyle/>
                    <a:p>
                      <a:r>
                        <a:rPr lang="en-US" sz="1800" dirty="0" err="1"/>
                        <a:t>IPChecksum</a:t>
                      </a:r>
                      <a:endParaRPr lang="en-US" sz="1800" dirty="0"/>
                    </a:p>
                  </a:txBody>
                  <a:tcPr/>
                </a:tc>
                <a:tc>
                  <a:txBody>
                    <a:bodyPr/>
                    <a:lstStyle/>
                    <a:p>
                      <a:pPr algn="r"/>
                      <a:r>
                        <a:rPr lang="en-US" sz="1800" dirty="0"/>
                        <a:t>226.8</a:t>
                      </a:r>
                    </a:p>
                  </a:txBody>
                  <a:tcPr/>
                </a:tc>
                <a:tc>
                  <a:txBody>
                    <a:bodyPr/>
                    <a:lstStyle/>
                    <a:p>
                      <a:pPr algn="r"/>
                      <a:r>
                        <a:rPr lang="en-US" sz="1800" dirty="0"/>
                        <a:t>116.1 </a:t>
                      </a:r>
                      <a:r>
                        <a:rPr lang="en-US" sz="1800" dirty="0" err="1"/>
                        <a:t>Gbps</a:t>
                      </a:r>
                      <a:endParaRPr lang="en-US" sz="1800" dirty="0"/>
                    </a:p>
                  </a:txBody>
                  <a:tcPr/>
                </a:tc>
                <a:tc>
                  <a:txBody>
                    <a:bodyPr/>
                    <a:lstStyle/>
                    <a:p>
                      <a:pPr algn="r"/>
                      <a:r>
                        <a:rPr lang="en-US" sz="1800" dirty="0"/>
                        <a:t>18</a:t>
                      </a:r>
                    </a:p>
                  </a:txBody>
                  <a:tcPr/>
                </a:tc>
                <a:tc>
                  <a:txBody>
                    <a:bodyPr/>
                    <a:lstStyle/>
                    <a:p>
                      <a:pPr algn="r"/>
                      <a:r>
                        <a:rPr lang="en-US" sz="1800" dirty="0"/>
                        <a:t>2.3%</a:t>
                      </a:r>
                    </a:p>
                  </a:txBody>
                  <a:tcPr/>
                </a:tc>
                <a:tc>
                  <a:txBody>
                    <a:bodyPr/>
                    <a:lstStyle/>
                    <a:p>
                      <a:pPr algn="r"/>
                      <a:r>
                        <a:rPr lang="en-US" sz="1800" dirty="0"/>
                        <a:t>1.3%</a:t>
                      </a:r>
                    </a:p>
                  </a:txBody>
                  <a:tcPr/>
                </a:tc>
                <a:extLst>
                  <a:ext uri="{0D108BD9-81ED-4DB2-BD59-A6C34878D82A}">
                    <a16:rowId xmlns:a16="http://schemas.microsoft.com/office/drawing/2014/main" xmlns="" val="10002"/>
                  </a:ext>
                </a:extLst>
              </a:tr>
              <a:tr h="323622">
                <a:tc>
                  <a:txBody>
                    <a:bodyPr/>
                    <a:lstStyle/>
                    <a:p>
                      <a:r>
                        <a:rPr lang="en-US" sz="1800" dirty="0" err="1"/>
                        <a:t>NVGRE_Encap</a:t>
                      </a:r>
                      <a:endParaRPr lang="en-US" sz="1800" dirty="0"/>
                    </a:p>
                  </a:txBody>
                  <a:tcPr/>
                </a:tc>
                <a:tc>
                  <a:txBody>
                    <a:bodyPr/>
                    <a:lstStyle/>
                    <a:p>
                      <a:pPr algn="r"/>
                      <a:r>
                        <a:rPr lang="en-US" sz="1800" dirty="0"/>
                        <a:t>221.8</a:t>
                      </a:r>
                    </a:p>
                  </a:txBody>
                  <a:tcPr/>
                </a:tc>
                <a:tc>
                  <a:txBody>
                    <a:bodyPr/>
                    <a:lstStyle/>
                    <a:p>
                      <a:pPr algn="r"/>
                      <a:r>
                        <a:rPr lang="en-US" sz="1800" dirty="0"/>
                        <a:t>113.6</a:t>
                      </a:r>
                      <a:r>
                        <a:rPr lang="en-US" sz="1800" baseline="0" dirty="0"/>
                        <a:t> </a:t>
                      </a:r>
                      <a:r>
                        <a:rPr lang="en-US" sz="1800" baseline="0" dirty="0" err="1"/>
                        <a:t>Gbps</a:t>
                      </a:r>
                      <a:endParaRPr lang="en-US" sz="1800" dirty="0"/>
                    </a:p>
                  </a:txBody>
                  <a:tcPr/>
                </a:tc>
                <a:tc>
                  <a:txBody>
                    <a:bodyPr/>
                    <a:lstStyle/>
                    <a:p>
                      <a:pPr algn="r"/>
                      <a:r>
                        <a:rPr lang="en-US" sz="1800" dirty="0"/>
                        <a:t>9</a:t>
                      </a:r>
                    </a:p>
                  </a:txBody>
                  <a:tcPr/>
                </a:tc>
                <a:tc>
                  <a:txBody>
                    <a:bodyPr/>
                    <a:lstStyle/>
                    <a:p>
                      <a:pPr algn="r"/>
                      <a:r>
                        <a:rPr lang="en-US" sz="1800" dirty="0"/>
                        <a:t>1.5%</a:t>
                      </a:r>
                    </a:p>
                  </a:txBody>
                  <a:tcPr/>
                </a:tc>
                <a:tc>
                  <a:txBody>
                    <a:bodyPr/>
                    <a:lstStyle/>
                    <a:p>
                      <a:pPr algn="r"/>
                      <a:r>
                        <a:rPr lang="en-US" sz="1800" dirty="0"/>
                        <a:t>0.6%</a:t>
                      </a:r>
                    </a:p>
                  </a:txBody>
                  <a:tcPr/>
                </a:tc>
                <a:extLst>
                  <a:ext uri="{0D108BD9-81ED-4DB2-BD59-A6C34878D82A}">
                    <a16:rowId xmlns:a16="http://schemas.microsoft.com/office/drawing/2014/main" xmlns="" val="10003"/>
                  </a:ext>
                </a:extLst>
              </a:tr>
              <a:tr h="323622">
                <a:tc>
                  <a:txBody>
                    <a:bodyPr/>
                    <a:lstStyle/>
                    <a:p>
                      <a:r>
                        <a:rPr lang="en-US" sz="1800" dirty="0"/>
                        <a:t>AES_CTR</a:t>
                      </a:r>
                    </a:p>
                  </a:txBody>
                  <a:tcPr/>
                </a:tc>
                <a:tc>
                  <a:txBody>
                    <a:bodyPr/>
                    <a:lstStyle/>
                    <a:p>
                      <a:pPr algn="r"/>
                      <a:r>
                        <a:rPr lang="en-US" sz="1800" dirty="0"/>
                        <a:t>217.0</a:t>
                      </a:r>
                    </a:p>
                  </a:txBody>
                  <a:tcPr/>
                </a:tc>
                <a:tc>
                  <a:txBody>
                    <a:bodyPr/>
                    <a:lstStyle/>
                    <a:p>
                      <a:pPr algn="r"/>
                      <a:r>
                        <a:rPr lang="en-US" sz="1800" dirty="0"/>
                        <a:t>27.8 </a:t>
                      </a:r>
                      <a:r>
                        <a:rPr lang="en-US" sz="1800" dirty="0" err="1"/>
                        <a:t>Gbps</a:t>
                      </a:r>
                      <a:endParaRPr lang="en-US" sz="1800" dirty="0"/>
                    </a:p>
                  </a:txBody>
                  <a:tcPr/>
                </a:tc>
                <a:tc>
                  <a:txBody>
                    <a:bodyPr/>
                    <a:lstStyle/>
                    <a:p>
                      <a:pPr algn="r"/>
                      <a:r>
                        <a:rPr lang="en-US" sz="1800" dirty="0"/>
                        <a:t>70</a:t>
                      </a:r>
                    </a:p>
                  </a:txBody>
                  <a:tcPr/>
                </a:tc>
                <a:tc>
                  <a:txBody>
                    <a:bodyPr/>
                    <a:lstStyle/>
                    <a:p>
                      <a:pPr algn="r"/>
                      <a:r>
                        <a:rPr lang="en-US" sz="1800" dirty="0"/>
                        <a:t>4.0%</a:t>
                      </a:r>
                    </a:p>
                  </a:txBody>
                  <a:tcPr/>
                </a:tc>
                <a:tc>
                  <a:txBody>
                    <a:bodyPr/>
                    <a:lstStyle/>
                    <a:p>
                      <a:pPr algn="r"/>
                      <a:r>
                        <a:rPr lang="en-US" sz="1800" dirty="0"/>
                        <a:t>23.1%</a:t>
                      </a:r>
                    </a:p>
                  </a:txBody>
                  <a:tcPr/>
                </a:tc>
                <a:extLst>
                  <a:ext uri="{0D108BD9-81ED-4DB2-BD59-A6C34878D82A}">
                    <a16:rowId xmlns:a16="http://schemas.microsoft.com/office/drawing/2014/main" xmlns="" val="10004"/>
                  </a:ext>
                </a:extLst>
              </a:tr>
              <a:tr h="323622">
                <a:tc>
                  <a:txBody>
                    <a:bodyPr/>
                    <a:lstStyle/>
                    <a:p>
                      <a:r>
                        <a:rPr lang="en-US" sz="1800" dirty="0"/>
                        <a:t>SHA1</a:t>
                      </a:r>
                    </a:p>
                  </a:txBody>
                  <a:tcPr/>
                </a:tc>
                <a:tc>
                  <a:txBody>
                    <a:bodyPr/>
                    <a:lstStyle/>
                    <a:p>
                      <a:pPr algn="r"/>
                      <a:r>
                        <a:rPr lang="en-US" sz="1800" dirty="0"/>
                        <a:t>220.8</a:t>
                      </a:r>
                    </a:p>
                  </a:txBody>
                  <a:tcPr/>
                </a:tc>
                <a:tc>
                  <a:txBody>
                    <a:bodyPr/>
                    <a:lstStyle/>
                    <a:p>
                      <a:pPr algn="r"/>
                      <a:r>
                        <a:rPr lang="en-US" sz="1800" dirty="0"/>
                        <a:t>113.0 </a:t>
                      </a:r>
                      <a:r>
                        <a:rPr lang="en-US" sz="1800" dirty="0" err="1"/>
                        <a:t>Gbps</a:t>
                      </a:r>
                      <a:endParaRPr lang="en-US" sz="1800" dirty="0"/>
                    </a:p>
                  </a:txBody>
                  <a:tcPr/>
                </a:tc>
                <a:tc>
                  <a:txBody>
                    <a:bodyPr/>
                    <a:lstStyle/>
                    <a:p>
                      <a:pPr algn="r"/>
                      <a:r>
                        <a:rPr lang="en-US" sz="1800" dirty="0"/>
                        <a:t>105</a:t>
                      </a:r>
                    </a:p>
                  </a:txBody>
                  <a:tcPr/>
                </a:tc>
                <a:tc>
                  <a:txBody>
                    <a:bodyPr/>
                    <a:lstStyle/>
                    <a:p>
                      <a:pPr algn="r"/>
                      <a:r>
                        <a:rPr lang="en-US" sz="1800" dirty="0"/>
                        <a:t>7.9%</a:t>
                      </a:r>
                    </a:p>
                  </a:txBody>
                  <a:tcPr/>
                </a:tc>
                <a:tc>
                  <a:txBody>
                    <a:bodyPr/>
                    <a:lstStyle/>
                    <a:p>
                      <a:pPr algn="r"/>
                      <a:r>
                        <a:rPr lang="en-US" sz="1800" dirty="0"/>
                        <a:t>6.6%</a:t>
                      </a:r>
                    </a:p>
                  </a:txBody>
                  <a:tcPr/>
                </a:tc>
                <a:extLst>
                  <a:ext uri="{0D108BD9-81ED-4DB2-BD59-A6C34878D82A}">
                    <a16:rowId xmlns:a16="http://schemas.microsoft.com/office/drawing/2014/main" xmlns="" val="10005"/>
                  </a:ext>
                </a:extLst>
              </a:tr>
              <a:tr h="323622">
                <a:tc>
                  <a:txBody>
                    <a:bodyPr/>
                    <a:lstStyle/>
                    <a:p>
                      <a:r>
                        <a:rPr lang="en-US" sz="1800" dirty="0" err="1"/>
                        <a:t>CuckooHash</a:t>
                      </a:r>
                      <a:endParaRPr lang="en-US" sz="1800" dirty="0"/>
                    </a:p>
                  </a:txBody>
                  <a:tcPr/>
                </a:tc>
                <a:tc>
                  <a:txBody>
                    <a:bodyPr/>
                    <a:lstStyle/>
                    <a:p>
                      <a:pPr algn="r"/>
                      <a:r>
                        <a:rPr lang="en-US" sz="1800" dirty="0"/>
                        <a:t>209.7</a:t>
                      </a:r>
                    </a:p>
                  </a:txBody>
                  <a:tcPr/>
                </a:tc>
                <a:tc>
                  <a:txBody>
                    <a:bodyPr/>
                    <a:lstStyle/>
                    <a:p>
                      <a:pPr algn="r"/>
                      <a:r>
                        <a:rPr lang="en-US" sz="1800" dirty="0"/>
                        <a:t>209.7 </a:t>
                      </a:r>
                      <a:r>
                        <a:rPr lang="en-US" sz="1800" dirty="0" err="1"/>
                        <a:t>Mpps</a:t>
                      </a:r>
                      <a:endParaRPr lang="en-US" sz="1800" dirty="0"/>
                    </a:p>
                  </a:txBody>
                  <a:tcPr/>
                </a:tc>
                <a:tc>
                  <a:txBody>
                    <a:bodyPr/>
                    <a:lstStyle/>
                    <a:p>
                      <a:pPr algn="r"/>
                      <a:r>
                        <a:rPr lang="en-US" sz="1800" dirty="0"/>
                        <a:t>38</a:t>
                      </a:r>
                    </a:p>
                  </a:txBody>
                  <a:tcPr/>
                </a:tc>
                <a:tc>
                  <a:txBody>
                    <a:bodyPr/>
                    <a:lstStyle/>
                    <a:p>
                      <a:pPr algn="r"/>
                      <a:r>
                        <a:rPr lang="en-US" sz="1800" dirty="0"/>
                        <a:t>2.0%</a:t>
                      </a:r>
                    </a:p>
                  </a:txBody>
                  <a:tcPr/>
                </a:tc>
                <a:tc>
                  <a:txBody>
                    <a:bodyPr/>
                    <a:lstStyle/>
                    <a:p>
                      <a:pPr algn="r"/>
                      <a:r>
                        <a:rPr lang="en-US" sz="1800" dirty="0"/>
                        <a:t>65.5%</a:t>
                      </a:r>
                    </a:p>
                  </a:txBody>
                  <a:tcPr/>
                </a:tc>
                <a:extLst>
                  <a:ext uri="{0D108BD9-81ED-4DB2-BD59-A6C34878D82A}">
                    <a16:rowId xmlns:a16="http://schemas.microsoft.com/office/drawing/2014/main" xmlns="" val="10006"/>
                  </a:ext>
                </a:extLst>
              </a:tr>
              <a:tr h="323622">
                <a:tc>
                  <a:txBody>
                    <a:bodyPr/>
                    <a:lstStyle/>
                    <a:p>
                      <a:r>
                        <a:rPr lang="en-US" sz="1800" dirty="0" err="1"/>
                        <a:t>HashTCAM</a:t>
                      </a:r>
                      <a:endParaRPr lang="en-US" sz="1800" dirty="0"/>
                    </a:p>
                  </a:txBody>
                  <a:tcPr/>
                </a:tc>
                <a:tc>
                  <a:txBody>
                    <a:bodyPr/>
                    <a:lstStyle/>
                    <a:p>
                      <a:pPr algn="r"/>
                      <a:r>
                        <a:rPr lang="en-US" sz="1800" dirty="0"/>
                        <a:t>207.4</a:t>
                      </a:r>
                    </a:p>
                  </a:txBody>
                  <a:tcPr/>
                </a:tc>
                <a:tc>
                  <a:txBody>
                    <a:bodyPr/>
                    <a:lstStyle/>
                    <a:p>
                      <a:pPr algn="r"/>
                      <a:r>
                        <a:rPr lang="en-US" sz="1800" dirty="0"/>
                        <a:t>207.4</a:t>
                      </a:r>
                      <a:r>
                        <a:rPr lang="en-US" sz="1800" baseline="0" dirty="0"/>
                        <a:t> </a:t>
                      </a:r>
                      <a:r>
                        <a:rPr lang="en-US" sz="1800" baseline="0" dirty="0" err="1"/>
                        <a:t>Mpps</a:t>
                      </a:r>
                      <a:endParaRPr lang="en-US" sz="1800" dirty="0"/>
                    </a:p>
                  </a:txBody>
                  <a:tcPr/>
                </a:tc>
                <a:tc>
                  <a:txBody>
                    <a:bodyPr/>
                    <a:lstStyle/>
                    <a:p>
                      <a:pPr algn="r"/>
                      <a:r>
                        <a:rPr lang="en-US" sz="1800" dirty="0"/>
                        <a:t>48</a:t>
                      </a:r>
                    </a:p>
                  </a:txBody>
                  <a:tcPr/>
                </a:tc>
                <a:tc>
                  <a:txBody>
                    <a:bodyPr/>
                    <a:lstStyle/>
                    <a:p>
                      <a:pPr algn="r"/>
                      <a:r>
                        <a:rPr lang="en-US" sz="1800" dirty="0"/>
                        <a:t>18.7%</a:t>
                      </a:r>
                    </a:p>
                  </a:txBody>
                  <a:tcPr/>
                </a:tc>
                <a:tc>
                  <a:txBody>
                    <a:bodyPr/>
                    <a:lstStyle/>
                    <a:p>
                      <a:pPr algn="r"/>
                      <a:r>
                        <a:rPr lang="en-US" sz="1800" dirty="0"/>
                        <a:t>22.0%</a:t>
                      </a:r>
                    </a:p>
                  </a:txBody>
                  <a:tcPr/>
                </a:tc>
                <a:extLst>
                  <a:ext uri="{0D108BD9-81ED-4DB2-BD59-A6C34878D82A}">
                    <a16:rowId xmlns:a16="http://schemas.microsoft.com/office/drawing/2014/main" xmlns="" val="10007"/>
                  </a:ext>
                </a:extLst>
              </a:tr>
              <a:tr h="323622">
                <a:tc>
                  <a:txBody>
                    <a:bodyPr/>
                    <a:lstStyle/>
                    <a:p>
                      <a:r>
                        <a:rPr lang="en-US" sz="1800" dirty="0" err="1"/>
                        <a:t>LPM_Tree</a:t>
                      </a:r>
                      <a:endParaRPr lang="en-US" sz="1800" dirty="0"/>
                    </a:p>
                  </a:txBody>
                  <a:tcPr/>
                </a:tc>
                <a:tc>
                  <a:txBody>
                    <a:bodyPr/>
                    <a:lstStyle/>
                    <a:p>
                      <a:pPr algn="r"/>
                      <a:r>
                        <a:rPr lang="en-US" sz="1800" dirty="0"/>
                        <a:t>221.8</a:t>
                      </a:r>
                    </a:p>
                  </a:txBody>
                  <a:tcPr/>
                </a:tc>
                <a:tc>
                  <a:txBody>
                    <a:bodyPr/>
                    <a:lstStyle/>
                    <a:p>
                      <a:pPr algn="r"/>
                      <a:r>
                        <a:rPr lang="en-US" sz="1800" dirty="0"/>
                        <a:t>221.8</a:t>
                      </a:r>
                      <a:r>
                        <a:rPr lang="en-US" sz="1800" baseline="0" dirty="0"/>
                        <a:t> </a:t>
                      </a:r>
                      <a:r>
                        <a:rPr lang="en-US" sz="1800" baseline="0" dirty="0" err="1"/>
                        <a:t>Mpps</a:t>
                      </a:r>
                      <a:endParaRPr lang="en-US" sz="1800" dirty="0"/>
                    </a:p>
                  </a:txBody>
                  <a:tcPr/>
                </a:tc>
                <a:tc>
                  <a:txBody>
                    <a:bodyPr/>
                    <a:lstStyle/>
                    <a:p>
                      <a:pPr algn="r"/>
                      <a:r>
                        <a:rPr lang="en-US" sz="1800" dirty="0"/>
                        <a:t>181</a:t>
                      </a:r>
                    </a:p>
                  </a:txBody>
                  <a:tcPr/>
                </a:tc>
                <a:tc>
                  <a:txBody>
                    <a:bodyPr/>
                    <a:lstStyle/>
                    <a:p>
                      <a:pPr algn="r"/>
                      <a:r>
                        <a:rPr lang="en-US" sz="1800" dirty="0"/>
                        <a:t>4.3%</a:t>
                      </a:r>
                    </a:p>
                  </a:txBody>
                  <a:tcPr/>
                </a:tc>
                <a:tc>
                  <a:txBody>
                    <a:bodyPr/>
                    <a:lstStyle/>
                    <a:p>
                      <a:pPr algn="r"/>
                      <a:r>
                        <a:rPr lang="en-US" sz="1800" dirty="0"/>
                        <a:t>13.2%</a:t>
                      </a:r>
                    </a:p>
                  </a:txBody>
                  <a:tcPr/>
                </a:tc>
                <a:extLst>
                  <a:ext uri="{0D108BD9-81ED-4DB2-BD59-A6C34878D82A}">
                    <a16:rowId xmlns:a16="http://schemas.microsoft.com/office/drawing/2014/main" xmlns="" val="10008"/>
                  </a:ext>
                </a:extLst>
              </a:tr>
              <a:tr h="323622">
                <a:tc>
                  <a:txBody>
                    <a:bodyPr/>
                    <a:lstStyle/>
                    <a:p>
                      <a:r>
                        <a:rPr lang="en-US" sz="1800" dirty="0" err="1"/>
                        <a:t>SRPrioQueue</a:t>
                      </a:r>
                      <a:endParaRPr lang="en-US" sz="1800" dirty="0"/>
                    </a:p>
                  </a:txBody>
                  <a:tcPr/>
                </a:tc>
                <a:tc>
                  <a:txBody>
                    <a:bodyPr/>
                    <a:lstStyle/>
                    <a:p>
                      <a:pPr algn="r"/>
                      <a:r>
                        <a:rPr lang="en-US" sz="1800" dirty="0"/>
                        <a:t>214.5</a:t>
                      </a:r>
                    </a:p>
                  </a:txBody>
                  <a:tcPr/>
                </a:tc>
                <a:tc>
                  <a:txBody>
                    <a:bodyPr/>
                    <a:lstStyle/>
                    <a:p>
                      <a:pPr algn="r"/>
                      <a:r>
                        <a:rPr lang="en-US" sz="1800" dirty="0"/>
                        <a:t>214.5 </a:t>
                      </a:r>
                      <a:r>
                        <a:rPr lang="en-US" sz="1800" dirty="0" err="1"/>
                        <a:t>Mpps</a:t>
                      </a:r>
                      <a:endParaRPr lang="en-US" sz="1800" dirty="0"/>
                    </a:p>
                  </a:txBody>
                  <a:tcPr/>
                </a:tc>
                <a:tc>
                  <a:txBody>
                    <a:bodyPr/>
                    <a:lstStyle/>
                    <a:p>
                      <a:pPr algn="r"/>
                      <a:r>
                        <a:rPr lang="en-US" sz="1800" dirty="0"/>
                        <a:t>41</a:t>
                      </a:r>
                    </a:p>
                  </a:txBody>
                  <a:tcPr/>
                </a:tc>
                <a:tc>
                  <a:txBody>
                    <a:bodyPr/>
                    <a:lstStyle/>
                    <a:p>
                      <a:pPr algn="r"/>
                      <a:r>
                        <a:rPr lang="en-US" sz="1800" dirty="0"/>
                        <a:t>2.6%</a:t>
                      </a:r>
                    </a:p>
                  </a:txBody>
                  <a:tcPr/>
                </a:tc>
                <a:tc>
                  <a:txBody>
                    <a:bodyPr/>
                    <a:lstStyle/>
                    <a:p>
                      <a:pPr algn="r"/>
                      <a:r>
                        <a:rPr lang="en-US" sz="1800" dirty="0"/>
                        <a:t>0.6%</a:t>
                      </a:r>
                    </a:p>
                  </a:txBody>
                  <a:tcPr/>
                </a:tc>
                <a:extLst>
                  <a:ext uri="{0D108BD9-81ED-4DB2-BD59-A6C34878D82A}">
                    <a16:rowId xmlns:a16="http://schemas.microsoft.com/office/drawing/2014/main" xmlns="" val="10009"/>
                  </a:ext>
                </a:extLst>
              </a:tr>
              <a:tr h="323622">
                <a:tc>
                  <a:txBody>
                    <a:bodyPr/>
                    <a:lstStyle/>
                    <a:p>
                      <a:r>
                        <a:rPr lang="en-US" sz="1800" dirty="0" err="1"/>
                        <a:t>RateLimiter</a:t>
                      </a:r>
                      <a:endParaRPr lang="en-US" sz="1800" dirty="0"/>
                    </a:p>
                  </a:txBody>
                  <a:tcPr/>
                </a:tc>
                <a:tc>
                  <a:txBody>
                    <a:bodyPr/>
                    <a:lstStyle/>
                    <a:p>
                      <a:pPr algn="r"/>
                      <a:r>
                        <a:rPr lang="en-US" sz="1800" dirty="0"/>
                        <a:t>141.5</a:t>
                      </a:r>
                    </a:p>
                  </a:txBody>
                  <a:tcPr/>
                </a:tc>
                <a:tc>
                  <a:txBody>
                    <a:bodyPr/>
                    <a:lstStyle/>
                    <a:p>
                      <a:pPr algn="r"/>
                      <a:r>
                        <a:rPr lang="en-US" sz="1800" dirty="0"/>
                        <a:t>141.5 </a:t>
                      </a:r>
                      <a:r>
                        <a:rPr lang="en-US" sz="1800" dirty="0" err="1"/>
                        <a:t>Mpps</a:t>
                      </a:r>
                      <a:endParaRPr lang="en-US" sz="1800" dirty="0"/>
                    </a:p>
                  </a:txBody>
                  <a:tcPr/>
                </a:tc>
                <a:tc>
                  <a:txBody>
                    <a:bodyPr/>
                    <a:lstStyle/>
                    <a:p>
                      <a:pPr algn="r"/>
                      <a:r>
                        <a:rPr lang="en-US" sz="1800" dirty="0"/>
                        <a:t>14</a:t>
                      </a:r>
                    </a:p>
                  </a:txBody>
                  <a:tcPr/>
                </a:tc>
                <a:tc>
                  <a:txBody>
                    <a:bodyPr/>
                    <a:lstStyle/>
                    <a:p>
                      <a:pPr algn="r"/>
                      <a:r>
                        <a:rPr lang="en-US" sz="1800" dirty="0"/>
                        <a:t>16.9%</a:t>
                      </a:r>
                    </a:p>
                  </a:txBody>
                  <a:tcPr/>
                </a:tc>
                <a:tc>
                  <a:txBody>
                    <a:bodyPr/>
                    <a:lstStyle/>
                    <a:p>
                      <a:pPr algn="r"/>
                      <a:r>
                        <a:rPr lang="en-US" sz="1800" dirty="0"/>
                        <a:t>14.1%</a:t>
                      </a:r>
                    </a:p>
                  </a:txBody>
                  <a:tcPr/>
                </a:tc>
                <a:extLst>
                  <a:ext uri="{0D108BD9-81ED-4DB2-BD59-A6C34878D82A}">
                    <a16:rowId xmlns:a16="http://schemas.microsoft.com/office/drawing/2014/main" xmlns="" val="10010"/>
                  </a:ext>
                </a:extLst>
              </a:tr>
            </a:tbl>
          </a:graphicData>
        </a:graphic>
      </p:graphicFrame>
      <p:sp>
        <p:nvSpPr>
          <p:cNvPr id="13" name="Rounded Rectangle 12"/>
          <p:cNvSpPr/>
          <p:nvPr/>
        </p:nvSpPr>
        <p:spPr bwMode="auto">
          <a:xfrm>
            <a:off x="6389225" y="1040058"/>
            <a:ext cx="2662699" cy="4297680"/>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3" name="Slide Number Placeholder 2"/>
          <p:cNvSpPr>
            <a:spLocks noGrp="1"/>
          </p:cNvSpPr>
          <p:nvPr>
            <p:ph type="sldNum" sz="quarter" idx="11"/>
          </p:nvPr>
        </p:nvSpPr>
        <p:spPr/>
        <p:txBody>
          <a:bodyPr/>
          <a:lstStyle/>
          <a:p>
            <a:fld id="{368F0CB9-5443-48E8-ADD3-3F8A68C2523D}" type="slidenum">
              <a:rPr lang="en-US" smtClean="0"/>
              <a:t>32</a:t>
            </a:fld>
            <a:endParaRPr lang="en-US"/>
          </a:p>
        </p:txBody>
      </p:sp>
    </p:spTree>
    <p:extLst>
      <p:ext uri="{BB962C8B-B14F-4D97-AF65-F5344CB8AC3E}">
        <p14:creationId xmlns:p14="http://schemas.microsoft.com/office/powerpoint/2010/main" val="2403802512"/>
      </p:ext>
    </p:extLst>
  </p:cSld>
  <p:clrMapOvr>
    <a:masterClrMapping/>
  </p:clrMapOvr>
  <p:transition advTm="5521">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Sample network functions</a:t>
            </a:r>
            <a:endParaRPr lang="zh-CN" altLang="en-US" dirty="0"/>
          </a:p>
        </p:txBody>
      </p:sp>
      <p:graphicFrame>
        <p:nvGraphicFramePr>
          <p:cNvPr id="4" name="Table 3"/>
          <p:cNvGraphicFramePr>
            <a:graphicFrameLocks noGrp="1"/>
          </p:cNvGraphicFramePr>
          <p:nvPr>
            <p:extLst>
              <p:ext uri="{D42A27DB-BD31-4B8C-83A1-F6EECF244321}">
                <p14:modId xmlns:p14="http://schemas.microsoft.com/office/powerpoint/2010/main" val="2375791360"/>
              </p:ext>
            </p:extLst>
          </p:nvPr>
        </p:nvGraphicFramePr>
        <p:xfrm>
          <a:off x="274638" y="2036036"/>
          <a:ext cx="8631815" cy="3307136"/>
        </p:xfrm>
        <a:graphic>
          <a:graphicData uri="http://schemas.openxmlformats.org/drawingml/2006/table">
            <a:tbl>
              <a:tblPr firstRow="1" bandRow="1">
                <a:tableStyleId>{5C22544A-7EE6-4342-B048-85BDC9FD1C3A}</a:tableStyleId>
              </a:tblPr>
              <a:tblGrid>
                <a:gridCol w="2815803">
                  <a:extLst>
                    <a:ext uri="{9D8B030D-6E8A-4147-A177-3AD203B41FA5}">
                      <a16:colId xmlns:a16="http://schemas.microsoft.com/office/drawing/2014/main" xmlns="" val="20000"/>
                    </a:ext>
                  </a:extLst>
                </a:gridCol>
                <a:gridCol w="1463410">
                  <a:extLst>
                    <a:ext uri="{9D8B030D-6E8A-4147-A177-3AD203B41FA5}">
                      <a16:colId xmlns:a16="http://schemas.microsoft.com/office/drawing/2014/main" xmlns="" val="20001"/>
                    </a:ext>
                  </a:extLst>
                </a:gridCol>
                <a:gridCol w="1562582">
                  <a:extLst>
                    <a:ext uri="{9D8B030D-6E8A-4147-A177-3AD203B41FA5}">
                      <a16:colId xmlns:a16="http://schemas.microsoft.com/office/drawing/2014/main" xmlns="" val="20002"/>
                    </a:ext>
                  </a:extLst>
                </a:gridCol>
                <a:gridCol w="1296364">
                  <a:extLst>
                    <a:ext uri="{9D8B030D-6E8A-4147-A177-3AD203B41FA5}">
                      <a16:colId xmlns:a16="http://schemas.microsoft.com/office/drawing/2014/main" xmlns="" val="20003"/>
                    </a:ext>
                  </a:extLst>
                </a:gridCol>
                <a:gridCol w="1493656">
                  <a:extLst>
                    <a:ext uri="{9D8B030D-6E8A-4147-A177-3AD203B41FA5}">
                      <a16:colId xmlns:a16="http://schemas.microsoft.com/office/drawing/2014/main" xmlns="" val="20004"/>
                    </a:ext>
                  </a:extLst>
                </a:gridCol>
              </a:tblGrid>
              <a:tr h="753110">
                <a:tc>
                  <a:txBody>
                    <a:bodyPr/>
                    <a:lstStyle/>
                    <a:p>
                      <a:r>
                        <a:rPr lang="en-US" sz="2000" dirty="0"/>
                        <a:t>Network Function</a:t>
                      </a:r>
                    </a:p>
                  </a:txBody>
                  <a:tcPr/>
                </a:tc>
                <a:tc>
                  <a:txBody>
                    <a:bodyPr/>
                    <a:lstStyle/>
                    <a:p>
                      <a:r>
                        <a:rPr lang="en-US" sz="2000" dirty="0"/>
                        <a:t>Lines</a:t>
                      </a:r>
                      <a:r>
                        <a:rPr lang="en-US" sz="2000" baseline="0" dirty="0"/>
                        <a:t> of Code *</a:t>
                      </a:r>
                      <a:endParaRPr lang="en-US" sz="2000" dirty="0"/>
                    </a:p>
                  </a:txBody>
                  <a:tcPr/>
                </a:tc>
                <a:tc>
                  <a:txBody>
                    <a:bodyPr/>
                    <a:lstStyle/>
                    <a:p>
                      <a:r>
                        <a:rPr lang="en-US" sz="2000" dirty="0"/>
                        <a:t>Number</a:t>
                      </a:r>
                      <a:r>
                        <a:rPr lang="en-US" sz="2000" baseline="0" dirty="0"/>
                        <a:t> of </a:t>
                      </a:r>
                      <a:r>
                        <a:rPr lang="en-US" sz="2000" dirty="0"/>
                        <a:t>Elements</a:t>
                      </a:r>
                    </a:p>
                  </a:txBody>
                  <a:tcPr/>
                </a:tc>
                <a:tc>
                  <a:txBody>
                    <a:bodyPr/>
                    <a:lstStyle/>
                    <a:p>
                      <a:r>
                        <a:rPr lang="en-US" sz="2000" dirty="0"/>
                        <a:t>Resource</a:t>
                      </a:r>
                    </a:p>
                    <a:p>
                      <a:r>
                        <a:rPr lang="en-US" sz="2000" dirty="0"/>
                        <a:t>LE</a:t>
                      </a:r>
                      <a:r>
                        <a:rPr lang="en-US" sz="2000" baseline="0" dirty="0"/>
                        <a:t> %</a:t>
                      </a:r>
                      <a:endParaRPr lang="en-US" sz="2000" dirty="0"/>
                    </a:p>
                  </a:txBody>
                  <a:tcPr/>
                </a:tc>
                <a:tc>
                  <a:txBody>
                    <a:bodyPr/>
                    <a:lstStyle/>
                    <a:p>
                      <a:r>
                        <a:rPr lang="en-US" sz="2000" dirty="0"/>
                        <a:t>Resource</a:t>
                      </a:r>
                    </a:p>
                    <a:p>
                      <a:r>
                        <a:rPr lang="en-US" sz="2000" dirty="0"/>
                        <a:t>BRAM</a:t>
                      </a:r>
                      <a:r>
                        <a:rPr lang="en-US" sz="2000" baseline="0" dirty="0"/>
                        <a:t> %</a:t>
                      </a:r>
                      <a:endParaRPr lang="en-US" sz="2000" dirty="0"/>
                    </a:p>
                  </a:txBody>
                  <a:tcPr/>
                </a:tc>
                <a:extLst>
                  <a:ext uri="{0D108BD9-81ED-4DB2-BD59-A6C34878D82A}">
                    <a16:rowId xmlns:a16="http://schemas.microsoft.com/office/drawing/2014/main" xmlns="" val="10000"/>
                  </a:ext>
                </a:extLst>
              </a:tr>
              <a:tr h="425671">
                <a:tc>
                  <a:txBody>
                    <a:bodyPr/>
                    <a:lstStyle/>
                    <a:p>
                      <a:r>
                        <a:rPr lang="en-US" sz="2000" dirty="0" err="1"/>
                        <a:t>Pkt</a:t>
                      </a:r>
                      <a:r>
                        <a:rPr lang="en-US" sz="2000" dirty="0"/>
                        <a:t> generator</a:t>
                      </a:r>
                    </a:p>
                  </a:txBody>
                  <a:tcPr/>
                </a:tc>
                <a:tc>
                  <a:txBody>
                    <a:bodyPr/>
                    <a:lstStyle/>
                    <a:p>
                      <a:r>
                        <a:rPr lang="en-US" sz="2000" dirty="0"/>
                        <a:t>13</a:t>
                      </a:r>
                    </a:p>
                  </a:txBody>
                  <a:tcPr/>
                </a:tc>
                <a:tc>
                  <a:txBody>
                    <a:bodyPr/>
                    <a:lstStyle/>
                    <a:p>
                      <a:r>
                        <a:rPr lang="en-US" sz="2000" dirty="0"/>
                        <a:t>6</a:t>
                      </a:r>
                    </a:p>
                  </a:txBody>
                  <a:tcPr/>
                </a:tc>
                <a:tc>
                  <a:txBody>
                    <a:bodyPr/>
                    <a:lstStyle/>
                    <a:p>
                      <a:r>
                        <a:rPr lang="en-US" sz="2000" dirty="0"/>
                        <a:t>16%</a:t>
                      </a:r>
                    </a:p>
                  </a:txBody>
                  <a:tcPr/>
                </a:tc>
                <a:tc>
                  <a:txBody>
                    <a:bodyPr/>
                    <a:lstStyle/>
                    <a:p>
                      <a:r>
                        <a:rPr lang="en-US" sz="2000" dirty="0"/>
                        <a:t>12%</a:t>
                      </a:r>
                    </a:p>
                  </a:txBody>
                  <a:tcPr/>
                </a:tc>
                <a:extLst>
                  <a:ext uri="{0D108BD9-81ED-4DB2-BD59-A6C34878D82A}">
                    <a16:rowId xmlns:a16="http://schemas.microsoft.com/office/drawing/2014/main" xmlns="" val="10001"/>
                  </a:ext>
                </a:extLst>
              </a:tr>
              <a:tr h="425671">
                <a:tc>
                  <a:txBody>
                    <a:bodyPr/>
                    <a:lstStyle/>
                    <a:p>
                      <a:r>
                        <a:rPr lang="en-US" sz="2000" dirty="0" err="1"/>
                        <a:t>Pkt</a:t>
                      </a:r>
                      <a:r>
                        <a:rPr lang="en-US" sz="2000" dirty="0"/>
                        <a:t> capture</a:t>
                      </a:r>
                    </a:p>
                  </a:txBody>
                  <a:tcPr/>
                </a:tc>
                <a:tc>
                  <a:txBody>
                    <a:bodyPr/>
                    <a:lstStyle/>
                    <a:p>
                      <a:r>
                        <a:rPr lang="en-US" sz="2000" dirty="0"/>
                        <a:t>12</a:t>
                      </a:r>
                    </a:p>
                  </a:txBody>
                  <a:tcPr/>
                </a:tc>
                <a:tc>
                  <a:txBody>
                    <a:bodyPr/>
                    <a:lstStyle/>
                    <a:p>
                      <a:r>
                        <a:rPr lang="en-US" sz="2000" dirty="0"/>
                        <a:t>11</a:t>
                      </a:r>
                    </a:p>
                  </a:txBody>
                  <a:tcPr/>
                </a:tc>
                <a:tc>
                  <a:txBody>
                    <a:bodyPr/>
                    <a:lstStyle/>
                    <a:p>
                      <a:r>
                        <a:rPr lang="en-US" sz="2000" dirty="0"/>
                        <a:t>8%</a:t>
                      </a:r>
                    </a:p>
                  </a:txBody>
                  <a:tcPr/>
                </a:tc>
                <a:tc>
                  <a:txBody>
                    <a:bodyPr/>
                    <a:lstStyle/>
                    <a:p>
                      <a:r>
                        <a:rPr lang="en-US" sz="2000" dirty="0"/>
                        <a:t>5%</a:t>
                      </a:r>
                    </a:p>
                  </a:txBody>
                  <a:tcPr/>
                </a:tc>
                <a:extLst>
                  <a:ext uri="{0D108BD9-81ED-4DB2-BD59-A6C34878D82A}">
                    <a16:rowId xmlns:a16="http://schemas.microsoft.com/office/drawing/2014/main" xmlns="" val="10002"/>
                  </a:ext>
                </a:extLst>
              </a:tr>
              <a:tr h="425671">
                <a:tc>
                  <a:txBody>
                    <a:bodyPr/>
                    <a:lstStyle/>
                    <a:p>
                      <a:r>
                        <a:rPr lang="en-US" sz="2000" dirty="0" err="1"/>
                        <a:t>OpenFlow</a:t>
                      </a:r>
                      <a:r>
                        <a:rPr lang="en-US" sz="2000" baseline="0" dirty="0"/>
                        <a:t> firewall</a:t>
                      </a:r>
                      <a:endParaRPr lang="en-US" sz="2000" dirty="0"/>
                    </a:p>
                  </a:txBody>
                  <a:tcPr/>
                </a:tc>
                <a:tc>
                  <a:txBody>
                    <a:bodyPr/>
                    <a:lstStyle/>
                    <a:p>
                      <a:r>
                        <a:rPr lang="en-US" sz="2000" dirty="0"/>
                        <a:t>23</a:t>
                      </a:r>
                    </a:p>
                  </a:txBody>
                  <a:tcPr/>
                </a:tc>
                <a:tc>
                  <a:txBody>
                    <a:bodyPr/>
                    <a:lstStyle/>
                    <a:p>
                      <a:r>
                        <a:rPr lang="en-US" sz="2000" dirty="0"/>
                        <a:t>7</a:t>
                      </a:r>
                    </a:p>
                  </a:txBody>
                  <a:tcPr/>
                </a:tc>
                <a:tc>
                  <a:txBody>
                    <a:bodyPr/>
                    <a:lstStyle/>
                    <a:p>
                      <a:r>
                        <a:rPr lang="en-US" sz="2000" dirty="0"/>
                        <a:t>32%</a:t>
                      </a:r>
                    </a:p>
                  </a:txBody>
                  <a:tcPr/>
                </a:tc>
                <a:tc>
                  <a:txBody>
                    <a:bodyPr/>
                    <a:lstStyle/>
                    <a:p>
                      <a:r>
                        <a:rPr lang="en-US" sz="2000" dirty="0"/>
                        <a:t>54%</a:t>
                      </a:r>
                    </a:p>
                  </a:txBody>
                  <a:tcPr/>
                </a:tc>
                <a:extLst>
                  <a:ext uri="{0D108BD9-81ED-4DB2-BD59-A6C34878D82A}">
                    <a16:rowId xmlns:a16="http://schemas.microsoft.com/office/drawing/2014/main" xmlns="" val="10003"/>
                  </a:ext>
                </a:extLst>
              </a:tr>
              <a:tr h="425671">
                <a:tc>
                  <a:txBody>
                    <a:bodyPr/>
                    <a:lstStyle/>
                    <a:p>
                      <a:r>
                        <a:rPr lang="en-US" sz="2000" dirty="0" err="1"/>
                        <a:t>IPSec</a:t>
                      </a:r>
                      <a:r>
                        <a:rPr lang="en-US" sz="2000" dirty="0"/>
                        <a:t> gateway</a:t>
                      </a:r>
                    </a:p>
                  </a:txBody>
                  <a:tcPr/>
                </a:tc>
                <a:tc>
                  <a:txBody>
                    <a:bodyPr/>
                    <a:lstStyle/>
                    <a:p>
                      <a:r>
                        <a:rPr lang="en-US" sz="2000" dirty="0"/>
                        <a:t>37</a:t>
                      </a:r>
                    </a:p>
                  </a:txBody>
                  <a:tcPr/>
                </a:tc>
                <a:tc>
                  <a:txBody>
                    <a:bodyPr/>
                    <a:lstStyle/>
                    <a:p>
                      <a:r>
                        <a:rPr lang="en-US" sz="2000" dirty="0"/>
                        <a:t>10</a:t>
                      </a:r>
                    </a:p>
                  </a:txBody>
                  <a:tcPr/>
                </a:tc>
                <a:tc>
                  <a:txBody>
                    <a:bodyPr/>
                    <a:lstStyle/>
                    <a:p>
                      <a:r>
                        <a:rPr lang="en-US" sz="2000" dirty="0"/>
                        <a:t>35%</a:t>
                      </a:r>
                    </a:p>
                  </a:txBody>
                  <a:tcPr/>
                </a:tc>
                <a:tc>
                  <a:txBody>
                    <a:bodyPr/>
                    <a:lstStyle/>
                    <a:p>
                      <a:r>
                        <a:rPr lang="en-US" sz="2000" dirty="0"/>
                        <a:t>74%</a:t>
                      </a:r>
                    </a:p>
                  </a:txBody>
                  <a:tcPr/>
                </a:tc>
                <a:extLst>
                  <a:ext uri="{0D108BD9-81ED-4DB2-BD59-A6C34878D82A}">
                    <a16:rowId xmlns:a16="http://schemas.microsoft.com/office/drawing/2014/main" xmlns="" val="10004"/>
                  </a:ext>
                </a:extLst>
              </a:tr>
              <a:tr h="425671">
                <a:tc>
                  <a:txBody>
                    <a:bodyPr/>
                    <a:lstStyle/>
                    <a:p>
                      <a:r>
                        <a:rPr lang="en-US" sz="2000" dirty="0"/>
                        <a:t>L4</a:t>
                      </a:r>
                      <a:r>
                        <a:rPr lang="en-US" sz="2000" baseline="0" dirty="0"/>
                        <a:t> load balancer</a:t>
                      </a:r>
                      <a:endParaRPr lang="en-US" sz="2000" dirty="0"/>
                    </a:p>
                  </a:txBody>
                  <a:tcPr/>
                </a:tc>
                <a:tc>
                  <a:txBody>
                    <a:bodyPr/>
                    <a:lstStyle/>
                    <a:p>
                      <a:r>
                        <a:rPr lang="en-US" sz="2000" dirty="0"/>
                        <a:t>42</a:t>
                      </a:r>
                    </a:p>
                  </a:txBody>
                  <a:tcPr/>
                </a:tc>
                <a:tc>
                  <a:txBody>
                    <a:bodyPr/>
                    <a:lstStyle/>
                    <a:p>
                      <a:r>
                        <a:rPr lang="en-US" sz="2000" dirty="0"/>
                        <a:t>13</a:t>
                      </a:r>
                    </a:p>
                  </a:txBody>
                  <a:tcPr/>
                </a:tc>
                <a:tc>
                  <a:txBody>
                    <a:bodyPr/>
                    <a:lstStyle/>
                    <a:p>
                      <a:r>
                        <a:rPr lang="en-US" sz="2000" dirty="0"/>
                        <a:t>36%</a:t>
                      </a:r>
                    </a:p>
                  </a:txBody>
                  <a:tcPr/>
                </a:tc>
                <a:tc>
                  <a:txBody>
                    <a:bodyPr/>
                    <a:lstStyle/>
                    <a:p>
                      <a:r>
                        <a:rPr lang="en-US" sz="2000" dirty="0"/>
                        <a:t>38%</a:t>
                      </a:r>
                    </a:p>
                  </a:txBody>
                  <a:tcPr/>
                </a:tc>
                <a:extLst>
                  <a:ext uri="{0D108BD9-81ED-4DB2-BD59-A6C34878D82A}">
                    <a16:rowId xmlns:a16="http://schemas.microsoft.com/office/drawing/2014/main" xmlns="" val="10005"/>
                  </a:ext>
                </a:extLst>
              </a:tr>
              <a:tr h="425671">
                <a:tc>
                  <a:txBody>
                    <a:bodyPr/>
                    <a:lstStyle/>
                    <a:p>
                      <a:r>
                        <a:rPr lang="en-US" sz="2000" dirty="0" err="1"/>
                        <a:t>pFabric</a:t>
                      </a:r>
                      <a:r>
                        <a:rPr lang="en-US" sz="2000" dirty="0"/>
                        <a:t> scheduler</a:t>
                      </a:r>
                    </a:p>
                  </a:txBody>
                  <a:tcPr/>
                </a:tc>
                <a:tc>
                  <a:txBody>
                    <a:bodyPr/>
                    <a:lstStyle/>
                    <a:p>
                      <a:r>
                        <a:rPr lang="en-US" sz="2000" dirty="0"/>
                        <a:t>23</a:t>
                      </a:r>
                    </a:p>
                  </a:txBody>
                  <a:tcPr/>
                </a:tc>
                <a:tc>
                  <a:txBody>
                    <a:bodyPr/>
                    <a:lstStyle/>
                    <a:p>
                      <a:r>
                        <a:rPr lang="en-US" sz="2000" dirty="0"/>
                        <a:t>7</a:t>
                      </a:r>
                    </a:p>
                  </a:txBody>
                  <a:tcPr/>
                </a:tc>
                <a:tc>
                  <a:txBody>
                    <a:bodyPr/>
                    <a:lstStyle/>
                    <a:p>
                      <a:r>
                        <a:rPr lang="en-US" sz="2000" dirty="0"/>
                        <a:t>11%</a:t>
                      </a:r>
                    </a:p>
                  </a:txBody>
                  <a:tcPr/>
                </a:tc>
                <a:tc>
                  <a:txBody>
                    <a:bodyPr/>
                    <a:lstStyle/>
                    <a:p>
                      <a:r>
                        <a:rPr lang="en-US" sz="2000" dirty="0"/>
                        <a:t>15%</a:t>
                      </a:r>
                    </a:p>
                  </a:txBody>
                  <a:tcPr/>
                </a:tc>
                <a:extLst>
                  <a:ext uri="{0D108BD9-81ED-4DB2-BD59-A6C34878D82A}">
                    <a16:rowId xmlns:a16="http://schemas.microsoft.com/office/drawing/2014/main" xmlns="" val="10006"/>
                  </a:ext>
                </a:extLst>
              </a:tr>
            </a:tbl>
          </a:graphicData>
        </a:graphic>
      </p:graphicFrame>
      <p:sp>
        <p:nvSpPr>
          <p:cNvPr id="6" name="内容占位符 2"/>
          <p:cNvSpPr txBox="1">
            <a:spLocks/>
          </p:cNvSpPr>
          <p:nvPr/>
        </p:nvSpPr>
        <p:spPr>
          <a:xfrm>
            <a:off x="274638" y="1214473"/>
            <a:ext cx="8777288" cy="2308324"/>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buFont typeface="Arial" pitchFamily="34" charset="0"/>
              <a:buNone/>
            </a:pPr>
            <a:r>
              <a:rPr lang="en-US" sz="3600" dirty="0">
                <a:gradFill>
                  <a:gsLst>
                    <a:gs pos="1250">
                      <a:schemeClr val="tx2"/>
                    </a:gs>
                    <a:gs pos="99000">
                      <a:schemeClr val="tx2"/>
                    </a:gs>
                  </a:gsLst>
                  <a:lin ang="5400000" scaled="0"/>
                </a:gradFill>
                <a:latin typeface="+mj-lt"/>
              </a:rPr>
              <a:t>Each NF takes about one week to develop</a:t>
            </a:r>
            <a:endParaRPr lang="en-US" altLang="zh-CN" sz="3600" dirty="0">
              <a:gradFill>
                <a:gsLst>
                  <a:gs pos="1250">
                    <a:schemeClr val="tx2"/>
                  </a:gs>
                  <a:gs pos="99000">
                    <a:schemeClr val="tx2"/>
                  </a:gs>
                </a:gsLst>
                <a:lin ang="5400000" scaled="0"/>
              </a:gradFill>
              <a:latin typeface="+mj-lt"/>
            </a:endParaRPr>
          </a:p>
        </p:txBody>
      </p:sp>
      <p:sp>
        <p:nvSpPr>
          <p:cNvPr id="3" name="Slide Number Placeholder 2"/>
          <p:cNvSpPr>
            <a:spLocks noGrp="1"/>
          </p:cNvSpPr>
          <p:nvPr>
            <p:ph type="sldNum" sz="quarter" idx="11"/>
          </p:nvPr>
        </p:nvSpPr>
        <p:spPr/>
        <p:txBody>
          <a:bodyPr/>
          <a:lstStyle/>
          <a:p>
            <a:fld id="{368F0CB9-5443-48E8-ADD3-3F8A68C2523D}" type="slidenum">
              <a:rPr lang="en-US" smtClean="0"/>
              <a:t>33</a:t>
            </a:fld>
            <a:endParaRPr lang="en-US"/>
          </a:p>
        </p:txBody>
      </p:sp>
      <p:sp>
        <p:nvSpPr>
          <p:cNvPr id="5" name="TextBox 4"/>
          <p:cNvSpPr txBox="1"/>
          <p:nvPr/>
        </p:nvSpPr>
        <p:spPr>
          <a:xfrm>
            <a:off x="274638" y="5343172"/>
            <a:ext cx="3415037"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 </a:t>
            </a:r>
            <a:r>
              <a:rPr lang="en-US" sz="2000" dirty="0" err="1">
                <a:gradFill>
                  <a:gsLst>
                    <a:gs pos="2917">
                      <a:schemeClr val="tx1"/>
                    </a:gs>
                    <a:gs pos="30000">
                      <a:schemeClr val="tx1"/>
                    </a:gs>
                  </a:gsLst>
                  <a:lin ang="5400000" scaled="0"/>
                </a:gradFill>
              </a:rPr>
              <a:t>ClickNP</a:t>
            </a:r>
            <a:r>
              <a:rPr lang="en-US" sz="2000" dirty="0">
                <a:gradFill>
                  <a:gsLst>
                    <a:gs pos="2917">
                      <a:schemeClr val="tx1"/>
                    </a:gs>
                    <a:gs pos="30000">
                      <a:schemeClr val="tx1"/>
                    </a:gs>
                  </a:gsLst>
                  <a:lin ang="5400000" scaled="0"/>
                </a:gradFill>
              </a:rPr>
              <a:t> configuration file</a:t>
            </a:r>
          </a:p>
        </p:txBody>
      </p:sp>
      <p:sp>
        <p:nvSpPr>
          <p:cNvPr id="7" name="Rounded Rectangle 12"/>
          <p:cNvSpPr/>
          <p:nvPr/>
        </p:nvSpPr>
        <p:spPr bwMode="auto">
          <a:xfrm>
            <a:off x="3077790" y="2036036"/>
            <a:ext cx="1455021" cy="3307136"/>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1604528097"/>
      </p:ext>
    </p:extLst>
  </p:cSld>
  <p:clrMapOvr>
    <a:masterClrMapping/>
  </p:clrMapOvr>
  <p:transition advTm="173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a:t>
            </a:r>
            <a:r>
              <a:rPr lang="en-US" altLang="zh-CN" dirty="0" err="1"/>
              <a:t>IPSec</a:t>
            </a:r>
            <a:r>
              <a:rPr lang="en-US" altLang="zh-CN" dirty="0"/>
              <a:t> gateway (1)</a:t>
            </a:r>
            <a:endParaRPr lang="en-US" dirty="0"/>
          </a:p>
        </p:txBody>
      </p:sp>
      <p:sp>
        <p:nvSpPr>
          <p:cNvPr id="3" name="内容占位符 2"/>
          <p:cNvSpPr>
            <a:spLocks noGrp="1"/>
          </p:cNvSpPr>
          <p:nvPr>
            <p:ph idx="1"/>
          </p:nvPr>
        </p:nvSpPr>
        <p:spPr>
          <a:xfrm>
            <a:off x="274638" y="1214473"/>
            <a:ext cx="8777288" cy="1902059"/>
          </a:xfrm>
        </p:spPr>
        <p:txBody>
          <a:bodyPr/>
          <a:lstStyle/>
          <a:p>
            <a:pPr marL="0" lvl="1" indent="0">
              <a:buNone/>
            </a:pPr>
            <a:r>
              <a:rPr lang="en-US" sz="3600" dirty="0">
                <a:gradFill>
                  <a:gsLst>
                    <a:gs pos="1250">
                      <a:schemeClr val="tx2"/>
                    </a:gs>
                    <a:gs pos="99000">
                      <a:schemeClr val="tx2"/>
                    </a:gs>
                  </a:gsLst>
                  <a:lin ang="5400000" scaled="0"/>
                </a:gradFill>
                <a:latin typeface="+mj-lt"/>
              </a:rPr>
              <a:t>Why </a:t>
            </a:r>
            <a:r>
              <a:rPr lang="en-US" sz="3600" dirty="0" err="1">
                <a:gradFill>
                  <a:gsLst>
                    <a:gs pos="1250">
                      <a:schemeClr val="tx2"/>
                    </a:gs>
                    <a:gs pos="99000">
                      <a:schemeClr val="tx2"/>
                    </a:gs>
                  </a:gsLst>
                  <a:lin ang="5400000" scaled="0"/>
                </a:gradFill>
                <a:latin typeface="+mj-lt"/>
              </a:rPr>
              <a:t>IPSec</a:t>
            </a:r>
            <a:r>
              <a:rPr lang="en-US" sz="3600" dirty="0">
                <a:gradFill>
                  <a:gsLst>
                    <a:gs pos="1250">
                      <a:schemeClr val="tx2"/>
                    </a:gs>
                    <a:gs pos="99000">
                      <a:schemeClr val="tx2"/>
                    </a:gs>
                  </a:gsLst>
                  <a:lin ang="5400000" scaled="0"/>
                </a:gradFill>
                <a:latin typeface="+mj-lt"/>
              </a:rPr>
              <a:t> </a:t>
            </a:r>
            <a:r>
              <a:rPr lang="en-US" sz="3600" dirty="0" err="1">
                <a:gradFill>
                  <a:gsLst>
                    <a:gs pos="1250">
                      <a:schemeClr val="tx2"/>
                    </a:gs>
                    <a:gs pos="99000">
                      <a:schemeClr val="tx2"/>
                    </a:gs>
                  </a:gsLst>
                  <a:lin ang="5400000" scaled="0"/>
                </a:gradFill>
                <a:latin typeface="+mj-lt"/>
              </a:rPr>
              <a:t>datapath</a:t>
            </a:r>
            <a:r>
              <a:rPr lang="en-US" sz="3600" dirty="0">
                <a:gradFill>
                  <a:gsLst>
                    <a:gs pos="1250">
                      <a:schemeClr val="tx2"/>
                    </a:gs>
                    <a:gs pos="99000">
                      <a:schemeClr val="tx2"/>
                    </a:gs>
                  </a:gsLst>
                  <a:lin ang="5400000" scaled="0"/>
                </a:gradFill>
                <a:latin typeface="+mj-lt"/>
              </a:rPr>
              <a:t> offloading?</a:t>
            </a:r>
          </a:p>
          <a:p>
            <a:pPr marL="0" lvl="1" indent="0">
              <a:buNone/>
            </a:pPr>
            <a:r>
              <a:rPr lang="en-US" altLang="zh-CN" dirty="0"/>
              <a:t>CPU is the bottleneck for computation intensive processing</a:t>
            </a:r>
          </a:p>
          <a:p>
            <a:pPr marL="0" lvl="1" indent="0">
              <a:buNone/>
            </a:pPr>
            <a:r>
              <a:rPr lang="en-US" altLang="zh-CN" dirty="0"/>
              <a:t>Even with AES-NI, software AES processing is far from 40 </a:t>
            </a:r>
            <a:r>
              <a:rPr lang="en-US" altLang="zh-CN" dirty="0" err="1"/>
              <a:t>Gbps</a:t>
            </a:r>
            <a:endParaRPr lang="en-US" altLang="zh-CN" dirty="0"/>
          </a:p>
          <a:p>
            <a:pPr marL="0" lvl="1" indent="0">
              <a:buNone/>
            </a:pPr>
            <a:r>
              <a:rPr lang="en-US" altLang="zh-CN" dirty="0"/>
              <a:t>Currently X86 has no SHA-1 acceleration instructions</a:t>
            </a:r>
          </a:p>
        </p:txBody>
      </p:sp>
      <p:sp>
        <p:nvSpPr>
          <p:cNvPr id="4" name="Slide Number Placeholder 2"/>
          <p:cNvSpPr>
            <a:spLocks noGrp="1"/>
          </p:cNvSpPr>
          <p:nvPr>
            <p:ph type="sldNum" sz="quarter" idx="11"/>
          </p:nvPr>
        </p:nvSpPr>
        <p:spPr>
          <a:xfrm>
            <a:off x="6586538" y="6483350"/>
            <a:ext cx="2098675" cy="371475"/>
          </a:xfrm>
        </p:spPr>
        <p:txBody>
          <a:bodyPr/>
          <a:lstStyle/>
          <a:p>
            <a:pPr algn="r"/>
            <a:r>
              <a:rPr lang="en-US" dirty="0" smtClean="0"/>
              <a:t>34</a:t>
            </a:r>
            <a:endParaRPr lang="en-US" dirty="0"/>
          </a:p>
        </p:txBody>
      </p:sp>
    </p:spTree>
    <p:extLst>
      <p:ext uri="{BB962C8B-B14F-4D97-AF65-F5344CB8AC3E}">
        <p14:creationId xmlns:p14="http://schemas.microsoft.com/office/powerpoint/2010/main" val="3665894077"/>
      </p:ext>
    </p:extLst>
  </p:cSld>
  <p:clrMapOvr>
    <a:masterClrMapping/>
  </p:clrMapOvr>
  <p:transition advTm="67196">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a:t>
            </a:r>
            <a:r>
              <a:rPr lang="en-US" altLang="zh-CN" dirty="0" err="1"/>
              <a:t>IPSec</a:t>
            </a:r>
            <a:r>
              <a:rPr lang="en-US" altLang="zh-CN" dirty="0"/>
              <a:t> gateway (1)</a:t>
            </a:r>
            <a:endParaRPr lang="en-US" dirty="0"/>
          </a:p>
        </p:txBody>
      </p:sp>
      <p:sp>
        <p:nvSpPr>
          <p:cNvPr id="3" name="内容占位符 2"/>
          <p:cNvSpPr>
            <a:spLocks noGrp="1"/>
          </p:cNvSpPr>
          <p:nvPr>
            <p:ph idx="1"/>
          </p:nvPr>
        </p:nvSpPr>
        <p:spPr>
          <a:xfrm>
            <a:off x="274638" y="1214473"/>
            <a:ext cx="8777288" cy="5558445"/>
          </a:xfrm>
        </p:spPr>
        <p:txBody>
          <a:bodyPr/>
          <a:lstStyle/>
          <a:p>
            <a:pPr marL="0" lvl="1" indent="0">
              <a:buNone/>
            </a:pPr>
            <a:r>
              <a:rPr lang="en-US" sz="3600" dirty="0">
                <a:gradFill>
                  <a:gsLst>
                    <a:gs pos="1250">
                      <a:schemeClr val="tx2"/>
                    </a:gs>
                    <a:gs pos="99000">
                      <a:schemeClr val="tx2"/>
                    </a:gs>
                  </a:gsLst>
                  <a:lin ang="5400000" scaled="0"/>
                </a:gradFill>
                <a:latin typeface="+mj-lt"/>
              </a:rPr>
              <a:t>Why </a:t>
            </a:r>
            <a:r>
              <a:rPr lang="en-US" sz="3600" dirty="0" err="1">
                <a:gradFill>
                  <a:gsLst>
                    <a:gs pos="1250">
                      <a:schemeClr val="tx2"/>
                    </a:gs>
                    <a:gs pos="99000">
                      <a:schemeClr val="tx2"/>
                    </a:gs>
                  </a:gsLst>
                  <a:lin ang="5400000" scaled="0"/>
                </a:gradFill>
                <a:latin typeface="+mj-lt"/>
              </a:rPr>
              <a:t>IPSec</a:t>
            </a:r>
            <a:r>
              <a:rPr lang="en-US" sz="3600" dirty="0">
                <a:gradFill>
                  <a:gsLst>
                    <a:gs pos="1250">
                      <a:schemeClr val="tx2"/>
                    </a:gs>
                    <a:gs pos="99000">
                      <a:schemeClr val="tx2"/>
                    </a:gs>
                  </a:gsLst>
                  <a:lin ang="5400000" scaled="0"/>
                </a:gradFill>
                <a:latin typeface="+mj-lt"/>
              </a:rPr>
              <a:t> </a:t>
            </a:r>
            <a:r>
              <a:rPr lang="en-US" sz="3600" dirty="0" err="1">
                <a:gradFill>
                  <a:gsLst>
                    <a:gs pos="1250">
                      <a:schemeClr val="tx2"/>
                    </a:gs>
                    <a:gs pos="99000">
                      <a:schemeClr val="tx2"/>
                    </a:gs>
                  </a:gsLst>
                  <a:lin ang="5400000" scaled="0"/>
                </a:gradFill>
                <a:latin typeface="+mj-lt"/>
              </a:rPr>
              <a:t>datapath</a:t>
            </a:r>
            <a:r>
              <a:rPr lang="en-US" sz="3600" dirty="0">
                <a:gradFill>
                  <a:gsLst>
                    <a:gs pos="1250">
                      <a:schemeClr val="tx2"/>
                    </a:gs>
                    <a:gs pos="99000">
                      <a:schemeClr val="tx2"/>
                    </a:gs>
                  </a:gsLst>
                  <a:lin ang="5400000" scaled="0"/>
                </a:gradFill>
                <a:latin typeface="+mj-lt"/>
              </a:rPr>
              <a:t> offloading?</a:t>
            </a:r>
          </a:p>
          <a:p>
            <a:pPr marL="0" lvl="1" indent="0">
              <a:buNone/>
            </a:pPr>
            <a:r>
              <a:rPr lang="en-US" altLang="zh-CN" dirty="0"/>
              <a:t>CPU is the bottleneck for computation intensive processing</a:t>
            </a:r>
          </a:p>
          <a:p>
            <a:pPr marL="0" lvl="1" indent="0">
              <a:buNone/>
            </a:pPr>
            <a:r>
              <a:rPr lang="en-US" altLang="zh-CN" dirty="0"/>
              <a:t>Even with AES-NI, software AES processing is far from 40 </a:t>
            </a:r>
            <a:r>
              <a:rPr lang="en-US" altLang="zh-CN" dirty="0" err="1"/>
              <a:t>Gbps</a:t>
            </a:r>
            <a:endParaRPr lang="en-US" altLang="zh-CN" dirty="0"/>
          </a:p>
          <a:p>
            <a:pPr marL="0" lvl="1" indent="0">
              <a:buNone/>
            </a:pPr>
            <a:r>
              <a:rPr lang="en-US" altLang="zh-CN" dirty="0"/>
              <a:t>Currently X86 has no SHA-1 acceleration instructions</a:t>
            </a:r>
          </a:p>
          <a:p>
            <a:pPr marL="0" indent="0">
              <a:buNone/>
            </a:pPr>
            <a:r>
              <a:rPr lang="en-US" altLang="zh-CN" dirty="0">
                <a:gradFill>
                  <a:gsLst>
                    <a:gs pos="1250">
                      <a:schemeClr val="tx2"/>
                    </a:gs>
                    <a:gs pos="99000">
                      <a:schemeClr val="tx2"/>
                    </a:gs>
                  </a:gsLst>
                  <a:lin ang="5400000" scaled="0"/>
                </a:gradFill>
              </a:rPr>
              <a:t>Challenges to FPGA offloading</a:t>
            </a:r>
          </a:p>
          <a:p>
            <a:pPr marL="0" indent="0">
              <a:buNone/>
            </a:pPr>
            <a:r>
              <a:rPr lang="en-US" altLang="zh-CN" sz="2400" b="1" dirty="0">
                <a:latin typeface="+mn-lt"/>
              </a:rPr>
              <a:t>AES</a:t>
            </a:r>
          </a:p>
          <a:p>
            <a:r>
              <a:rPr lang="en-US" sz="2400" dirty="0">
                <a:latin typeface="+mn-lt"/>
              </a:rPr>
              <a:t>Single AES element throughput is 27.8 </a:t>
            </a:r>
            <a:r>
              <a:rPr lang="en-US" sz="2400" dirty="0" err="1">
                <a:latin typeface="+mn-lt"/>
              </a:rPr>
              <a:t>Gbps</a:t>
            </a:r>
            <a:r>
              <a:rPr lang="en-US" sz="2400" dirty="0">
                <a:latin typeface="+mn-lt"/>
              </a:rPr>
              <a:t> (&lt; 40 </a:t>
            </a:r>
            <a:r>
              <a:rPr lang="en-US" sz="2400" dirty="0" err="1">
                <a:latin typeface="+mn-lt"/>
              </a:rPr>
              <a:t>Gbps</a:t>
            </a:r>
            <a:r>
              <a:rPr lang="en-US" sz="2400" dirty="0">
                <a:latin typeface="+mn-lt"/>
              </a:rPr>
              <a:t>)</a:t>
            </a:r>
            <a:endParaRPr lang="en-US" dirty="0">
              <a:gradFill>
                <a:gsLst>
                  <a:gs pos="1250">
                    <a:schemeClr val="tx2"/>
                  </a:gs>
                  <a:gs pos="99000">
                    <a:schemeClr val="tx2"/>
                  </a:gs>
                </a:gsLst>
                <a:lin ang="5400000" scaled="0"/>
              </a:gradFill>
            </a:endParaRPr>
          </a:p>
          <a:p>
            <a:pPr marL="0" indent="0">
              <a:buNone/>
            </a:pPr>
            <a:r>
              <a:rPr lang="en-US" sz="2400" b="1" dirty="0">
                <a:latin typeface="+mn-lt"/>
              </a:rPr>
              <a:t>SHA-1</a:t>
            </a:r>
          </a:p>
          <a:p>
            <a:r>
              <a:rPr lang="en-US" sz="2400" dirty="0">
                <a:latin typeface="+mn-lt"/>
              </a:rPr>
              <a:t>Packet payload is split into 64-byte data blocks</a:t>
            </a:r>
          </a:p>
          <a:p>
            <a:r>
              <a:rPr lang="en-US" sz="2400" dirty="0">
                <a:latin typeface="+mn-lt"/>
              </a:rPr>
              <a:t>Dependency between successive data blocks in a packet</a:t>
            </a:r>
          </a:p>
          <a:p>
            <a:r>
              <a:rPr lang="en-US" sz="2400" dirty="0">
                <a:latin typeface="+mn-lt"/>
              </a:rPr>
              <a:t>Only 1.07 </a:t>
            </a:r>
            <a:r>
              <a:rPr lang="en-US" sz="2400" dirty="0" err="1">
                <a:latin typeface="+mn-lt"/>
              </a:rPr>
              <a:t>Gbps</a:t>
            </a:r>
            <a:r>
              <a:rPr lang="en-US" sz="2400" dirty="0">
                <a:latin typeface="+mn-lt"/>
              </a:rPr>
              <a:t> if processed sequentially!</a:t>
            </a:r>
          </a:p>
          <a:p>
            <a:pPr marL="0" indent="0">
              <a:buNone/>
            </a:pPr>
            <a:endParaRPr lang="en-US" dirty="0">
              <a:gradFill>
                <a:gsLst>
                  <a:gs pos="1250">
                    <a:schemeClr val="tx2"/>
                  </a:gs>
                  <a:gs pos="99000">
                    <a:schemeClr val="tx2"/>
                  </a:gs>
                </a:gsLst>
                <a:lin ang="5400000" scaled="0"/>
              </a:gradFill>
            </a:endParaRPr>
          </a:p>
        </p:txBody>
      </p:sp>
      <p:sp>
        <p:nvSpPr>
          <p:cNvPr id="4" name="Slide Number Placeholder 2"/>
          <p:cNvSpPr>
            <a:spLocks noGrp="1"/>
          </p:cNvSpPr>
          <p:nvPr>
            <p:ph type="sldNum" sz="quarter" idx="11"/>
          </p:nvPr>
        </p:nvSpPr>
        <p:spPr>
          <a:xfrm>
            <a:off x="6586538" y="6483350"/>
            <a:ext cx="2098675" cy="371475"/>
          </a:xfrm>
        </p:spPr>
        <p:txBody>
          <a:bodyPr/>
          <a:lstStyle/>
          <a:p>
            <a:pPr algn="r"/>
            <a:r>
              <a:rPr lang="en-US" dirty="0" smtClean="0"/>
              <a:t>35</a:t>
            </a:r>
            <a:endParaRPr lang="en-US" dirty="0"/>
          </a:p>
        </p:txBody>
      </p:sp>
    </p:spTree>
    <p:extLst>
      <p:ext uri="{BB962C8B-B14F-4D97-AF65-F5344CB8AC3E}">
        <p14:creationId xmlns:p14="http://schemas.microsoft.com/office/powerpoint/2010/main" val="4188893352"/>
      </p:ext>
    </p:extLst>
  </p:cSld>
  <p:clrMapOvr>
    <a:masterClrMapping/>
  </p:clrMapOvr>
  <p:transition advTm="67196">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a:t>
            </a:r>
            <a:r>
              <a:rPr lang="en-US" altLang="zh-CN" dirty="0" err="1"/>
              <a:t>IPSec</a:t>
            </a:r>
            <a:r>
              <a:rPr lang="en-US" altLang="zh-CN" dirty="0"/>
              <a:t> gateway (2)</a:t>
            </a:r>
            <a:endParaRPr lang="en-US" dirty="0"/>
          </a:p>
        </p:txBody>
      </p:sp>
      <p:sp>
        <p:nvSpPr>
          <p:cNvPr id="3" name="内容占位符 2"/>
          <p:cNvSpPr>
            <a:spLocks noGrp="1"/>
          </p:cNvSpPr>
          <p:nvPr>
            <p:ph idx="1"/>
          </p:nvPr>
        </p:nvSpPr>
        <p:spPr>
          <a:xfrm>
            <a:off x="274638" y="1214473"/>
            <a:ext cx="8777288" cy="2511457"/>
          </a:xfrm>
        </p:spPr>
        <p:txBody>
          <a:bodyPr/>
          <a:lstStyle/>
          <a:p>
            <a:pPr marL="0" lvl="1" indent="0">
              <a:buNone/>
            </a:pPr>
            <a:r>
              <a:rPr lang="en-US" sz="3600" dirty="0">
                <a:gradFill>
                  <a:gsLst>
                    <a:gs pos="1250">
                      <a:schemeClr val="tx2"/>
                    </a:gs>
                    <a:gs pos="99000">
                      <a:schemeClr val="tx2"/>
                    </a:gs>
                  </a:gsLst>
                  <a:lin ang="5400000" scaled="0"/>
                </a:gradFill>
                <a:latin typeface="+mj-lt"/>
              </a:rPr>
              <a:t>Solution: Parallelizing in FPGA</a:t>
            </a:r>
            <a:endParaRPr lang="en-US" altLang="zh-CN" sz="3600" dirty="0">
              <a:gradFill>
                <a:gsLst>
                  <a:gs pos="1250">
                    <a:schemeClr val="tx2"/>
                  </a:gs>
                  <a:gs pos="99000">
                    <a:schemeClr val="tx2"/>
                  </a:gs>
                </a:gsLst>
                <a:lin ang="5400000" scaled="0"/>
              </a:gradFill>
              <a:latin typeface="+mj-lt"/>
            </a:endParaRPr>
          </a:p>
          <a:p>
            <a:pPr marL="0" indent="0">
              <a:buNone/>
            </a:pPr>
            <a:r>
              <a:rPr lang="en-US" altLang="zh-CN" dirty="0">
                <a:gradFill>
                  <a:gsLst>
                    <a:gs pos="1250">
                      <a:schemeClr val="tx2"/>
                    </a:gs>
                    <a:gs pos="99000">
                      <a:schemeClr val="tx2"/>
                    </a:gs>
                  </a:gsLst>
                  <a:lin ang="5400000" scaled="0"/>
                </a:gradFill>
              </a:rPr>
              <a:t>AES-256-CTR: Leverage data parallelism</a:t>
            </a:r>
          </a:p>
          <a:p>
            <a:pPr marL="0" indent="0">
              <a:buNone/>
            </a:pPr>
            <a:endParaRPr lang="en-US" dirty="0">
              <a:gradFill>
                <a:gsLst>
                  <a:gs pos="1250">
                    <a:schemeClr val="tx2"/>
                  </a:gs>
                  <a:gs pos="99000">
                    <a:schemeClr val="tx2"/>
                  </a:gs>
                </a:gsLst>
                <a:lin ang="5400000" scaled="0"/>
              </a:gradFill>
            </a:endParaRPr>
          </a:p>
          <a:p>
            <a:pPr marL="0" indent="0">
              <a:buNone/>
            </a:pPr>
            <a:endParaRPr lang="en-US" dirty="0">
              <a:gradFill>
                <a:gsLst>
                  <a:gs pos="1250">
                    <a:schemeClr val="tx2"/>
                  </a:gs>
                  <a:gs pos="99000">
                    <a:schemeClr val="tx2"/>
                  </a:gs>
                </a:gsLst>
                <a:lin ang="5400000" scaled="0"/>
              </a:gradFill>
            </a:endParaRPr>
          </a:p>
        </p:txBody>
      </p:sp>
      <p:sp>
        <p:nvSpPr>
          <p:cNvPr id="5" name="Rectangle 4"/>
          <p:cNvSpPr/>
          <p:nvPr/>
        </p:nvSpPr>
        <p:spPr bwMode="auto">
          <a:xfrm>
            <a:off x="3698673" y="2467530"/>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AES</a:t>
            </a:r>
          </a:p>
        </p:txBody>
      </p:sp>
      <p:sp>
        <p:nvSpPr>
          <p:cNvPr id="6" name="Rectangle 5"/>
          <p:cNvSpPr/>
          <p:nvPr/>
        </p:nvSpPr>
        <p:spPr bwMode="auto">
          <a:xfrm>
            <a:off x="2392664" y="2883278"/>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Split</a:t>
            </a:r>
          </a:p>
        </p:txBody>
      </p:sp>
      <p:sp>
        <p:nvSpPr>
          <p:cNvPr id="7" name="Rectangle 6"/>
          <p:cNvSpPr/>
          <p:nvPr/>
        </p:nvSpPr>
        <p:spPr bwMode="auto">
          <a:xfrm>
            <a:off x="3698673" y="3175491"/>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AES</a:t>
            </a:r>
          </a:p>
        </p:txBody>
      </p:sp>
      <p:sp>
        <p:nvSpPr>
          <p:cNvPr id="8" name="Rectangle 7"/>
          <p:cNvSpPr/>
          <p:nvPr/>
        </p:nvSpPr>
        <p:spPr bwMode="auto">
          <a:xfrm>
            <a:off x="5004682" y="2883279"/>
            <a:ext cx="1008928"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Merge</a:t>
            </a:r>
          </a:p>
        </p:txBody>
      </p:sp>
      <p:cxnSp>
        <p:nvCxnSpPr>
          <p:cNvPr id="10" name="Straight Arrow Connector 9"/>
          <p:cNvCxnSpPr/>
          <p:nvPr/>
        </p:nvCxnSpPr>
        <p:spPr>
          <a:xfrm flipV="1">
            <a:off x="3191317" y="2710599"/>
            <a:ext cx="507356" cy="41574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91317" y="3140767"/>
            <a:ext cx="507356" cy="27779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97326" y="2710599"/>
            <a:ext cx="507356" cy="41574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7326" y="3126348"/>
            <a:ext cx="507356" cy="29221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99484" y="3126347"/>
            <a:ext cx="8931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13610" y="3126347"/>
            <a:ext cx="77550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19E92D2-DDA8-4EFE-949C-990FF1492B0E}" type="slidenum">
              <a:rPr lang="en-US" smtClean="0"/>
              <a:t>36</a:t>
            </a:fld>
            <a:endParaRPr lang="en-US"/>
          </a:p>
        </p:txBody>
      </p:sp>
    </p:spTree>
    <p:extLst>
      <p:ext uri="{BB962C8B-B14F-4D97-AF65-F5344CB8AC3E}">
        <p14:creationId xmlns:p14="http://schemas.microsoft.com/office/powerpoint/2010/main" val="4032927256"/>
      </p:ext>
    </p:extLst>
  </p:cSld>
  <p:clrMapOvr>
    <a:masterClrMapping/>
  </p:clrMapOvr>
  <p:transition advTm="67196">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bwMode="auto">
          <a:xfrm>
            <a:off x="3581093" y="5486129"/>
            <a:ext cx="824646" cy="329103"/>
          </a:xfrm>
          <a:prstGeom prst="rect">
            <a:avLst/>
          </a:prstGeom>
          <a:solidFill>
            <a:srgbClr val="00B050"/>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05" name="Rectangle 104"/>
          <p:cNvSpPr/>
          <p:nvPr/>
        </p:nvSpPr>
        <p:spPr bwMode="auto">
          <a:xfrm>
            <a:off x="3574791" y="4873551"/>
            <a:ext cx="1303867" cy="379351"/>
          </a:xfrm>
          <a:prstGeom prst="rect">
            <a:avLst/>
          </a:prstGeom>
          <a:solidFill>
            <a:srgbClr val="00B050"/>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 name="标题 1"/>
          <p:cNvSpPr>
            <a:spLocks noGrp="1"/>
          </p:cNvSpPr>
          <p:nvPr>
            <p:ph type="title"/>
          </p:nvPr>
        </p:nvSpPr>
        <p:spPr/>
        <p:txBody>
          <a:bodyPr/>
          <a:lstStyle/>
          <a:p>
            <a:r>
              <a:rPr lang="en-US" altLang="zh-CN" dirty="0"/>
              <a:t>Case study: </a:t>
            </a:r>
            <a:r>
              <a:rPr lang="en-US" altLang="zh-CN" dirty="0" err="1"/>
              <a:t>IPSec</a:t>
            </a:r>
            <a:r>
              <a:rPr lang="en-US" altLang="zh-CN" dirty="0"/>
              <a:t> gateway (2)</a:t>
            </a:r>
            <a:endParaRPr lang="en-US" dirty="0"/>
          </a:p>
        </p:txBody>
      </p:sp>
      <p:sp>
        <p:nvSpPr>
          <p:cNvPr id="3" name="内容占位符 2"/>
          <p:cNvSpPr>
            <a:spLocks noGrp="1"/>
          </p:cNvSpPr>
          <p:nvPr>
            <p:ph idx="1"/>
          </p:nvPr>
        </p:nvSpPr>
        <p:spPr>
          <a:xfrm>
            <a:off x="274638" y="1214473"/>
            <a:ext cx="8777288" cy="3120854"/>
          </a:xfrm>
        </p:spPr>
        <p:txBody>
          <a:bodyPr/>
          <a:lstStyle/>
          <a:p>
            <a:pPr marL="0" lvl="1" indent="0">
              <a:buNone/>
            </a:pPr>
            <a:r>
              <a:rPr lang="en-US" sz="3600" dirty="0">
                <a:gradFill>
                  <a:gsLst>
                    <a:gs pos="1250">
                      <a:schemeClr val="tx2"/>
                    </a:gs>
                    <a:gs pos="99000">
                      <a:schemeClr val="tx2"/>
                    </a:gs>
                  </a:gsLst>
                  <a:lin ang="5400000" scaled="0"/>
                </a:gradFill>
                <a:latin typeface="+mj-lt"/>
              </a:rPr>
              <a:t>Solution: Parallelizing in FPGA</a:t>
            </a:r>
            <a:endParaRPr lang="en-US" altLang="zh-CN" sz="3600" dirty="0">
              <a:gradFill>
                <a:gsLst>
                  <a:gs pos="1250">
                    <a:schemeClr val="tx2"/>
                  </a:gs>
                  <a:gs pos="99000">
                    <a:schemeClr val="tx2"/>
                  </a:gs>
                </a:gsLst>
                <a:lin ang="5400000" scaled="0"/>
              </a:gradFill>
              <a:latin typeface="+mj-lt"/>
            </a:endParaRPr>
          </a:p>
          <a:p>
            <a:pPr marL="0" indent="0">
              <a:buNone/>
            </a:pPr>
            <a:r>
              <a:rPr lang="en-US" altLang="zh-CN" dirty="0">
                <a:gradFill>
                  <a:gsLst>
                    <a:gs pos="1250">
                      <a:schemeClr val="tx2"/>
                    </a:gs>
                    <a:gs pos="99000">
                      <a:schemeClr val="tx2"/>
                    </a:gs>
                  </a:gsLst>
                  <a:lin ang="5400000" scaled="0"/>
                </a:gradFill>
              </a:rPr>
              <a:t>AES-256-CTR: Leverage data parallelism</a:t>
            </a:r>
          </a:p>
          <a:p>
            <a:pPr marL="0" indent="0">
              <a:buNone/>
            </a:pPr>
            <a:endParaRPr lang="en-US" dirty="0">
              <a:gradFill>
                <a:gsLst>
                  <a:gs pos="1250">
                    <a:schemeClr val="tx2"/>
                  </a:gs>
                  <a:gs pos="99000">
                    <a:schemeClr val="tx2"/>
                  </a:gs>
                </a:gsLst>
                <a:lin ang="5400000" scaled="0"/>
              </a:gradFill>
            </a:endParaRPr>
          </a:p>
          <a:p>
            <a:pPr marL="0" indent="0">
              <a:buNone/>
            </a:pPr>
            <a:endParaRPr lang="en-US" dirty="0">
              <a:gradFill>
                <a:gsLst>
                  <a:gs pos="1250">
                    <a:schemeClr val="tx2"/>
                  </a:gs>
                  <a:gs pos="99000">
                    <a:schemeClr val="tx2"/>
                  </a:gs>
                </a:gsLst>
                <a:lin ang="5400000" scaled="0"/>
              </a:gradFill>
            </a:endParaRPr>
          </a:p>
          <a:p>
            <a:pPr marL="0" indent="0">
              <a:buNone/>
            </a:pPr>
            <a:r>
              <a:rPr lang="en-US" dirty="0">
                <a:gradFill>
                  <a:gsLst>
                    <a:gs pos="1250">
                      <a:schemeClr val="tx2"/>
                    </a:gs>
                    <a:gs pos="99000">
                      <a:schemeClr val="tx2"/>
                    </a:gs>
                  </a:gsLst>
                  <a:lin ang="5400000" scaled="0"/>
                </a:gradFill>
              </a:rPr>
              <a:t>SHA-1: Leverage packet-level parallelism</a:t>
            </a:r>
          </a:p>
        </p:txBody>
      </p:sp>
      <p:sp>
        <p:nvSpPr>
          <p:cNvPr id="5" name="Rectangle 4"/>
          <p:cNvSpPr/>
          <p:nvPr/>
        </p:nvSpPr>
        <p:spPr bwMode="auto">
          <a:xfrm>
            <a:off x="3698673" y="2467530"/>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AES</a:t>
            </a:r>
          </a:p>
        </p:txBody>
      </p:sp>
      <p:sp>
        <p:nvSpPr>
          <p:cNvPr id="6" name="Rectangle 5"/>
          <p:cNvSpPr/>
          <p:nvPr/>
        </p:nvSpPr>
        <p:spPr bwMode="auto">
          <a:xfrm>
            <a:off x="2392664" y="2883278"/>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Split</a:t>
            </a:r>
          </a:p>
        </p:txBody>
      </p:sp>
      <p:sp>
        <p:nvSpPr>
          <p:cNvPr id="7" name="Rectangle 6"/>
          <p:cNvSpPr/>
          <p:nvPr/>
        </p:nvSpPr>
        <p:spPr bwMode="auto">
          <a:xfrm>
            <a:off x="3698673" y="3175491"/>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AES</a:t>
            </a:r>
          </a:p>
        </p:txBody>
      </p:sp>
      <p:sp>
        <p:nvSpPr>
          <p:cNvPr id="8" name="Rectangle 7"/>
          <p:cNvSpPr/>
          <p:nvPr/>
        </p:nvSpPr>
        <p:spPr bwMode="auto">
          <a:xfrm>
            <a:off x="5004682" y="2883279"/>
            <a:ext cx="1008928"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Merge</a:t>
            </a:r>
          </a:p>
        </p:txBody>
      </p:sp>
      <p:cxnSp>
        <p:nvCxnSpPr>
          <p:cNvPr id="10" name="Straight Arrow Connector 9"/>
          <p:cNvCxnSpPr/>
          <p:nvPr/>
        </p:nvCxnSpPr>
        <p:spPr>
          <a:xfrm flipV="1">
            <a:off x="3191317" y="2710599"/>
            <a:ext cx="507356" cy="41574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91317" y="3140767"/>
            <a:ext cx="507356" cy="27779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97326" y="2710599"/>
            <a:ext cx="507356" cy="41574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7326" y="3126348"/>
            <a:ext cx="507356" cy="29221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99484" y="3126347"/>
            <a:ext cx="8931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13610" y="3126347"/>
            <a:ext cx="77550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1456267" y="4704878"/>
            <a:ext cx="3967973" cy="1100127"/>
          </a:xfrm>
          <a:prstGeom prst="roundRect">
            <a:avLst/>
          </a:pr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 </a:t>
            </a:r>
            <a:r>
              <a:rPr lang="en-US" sz="2000" dirty="0" err="1">
                <a:gradFill>
                  <a:gsLst>
                    <a:gs pos="5833">
                      <a:schemeClr val="tx1">
                        <a:lumMod val="50000"/>
                      </a:schemeClr>
                    </a:gs>
                    <a:gs pos="100000">
                      <a:schemeClr val="tx1">
                        <a:lumMod val="50000"/>
                      </a:schemeClr>
                    </a:gs>
                  </a:gsLst>
                  <a:lin ang="5400000" scaled="0"/>
                </a:gradFill>
              </a:rPr>
              <a:t>Reservo</a:t>
            </a:r>
            <a:endParaRPr lang="en-US" sz="2000" dirty="0">
              <a:gradFill>
                <a:gsLst>
                  <a:gs pos="5833">
                    <a:schemeClr val="tx1">
                      <a:lumMod val="50000"/>
                    </a:schemeClr>
                  </a:gs>
                  <a:gs pos="100000">
                    <a:schemeClr val="tx1">
                      <a:lumMod val="50000"/>
                    </a:schemeClr>
                  </a:gs>
                </a:gsLst>
                <a:lin ang="5400000" scaled="0"/>
              </a:gradFill>
            </a:endParaRPr>
          </a:p>
        </p:txBody>
      </p:sp>
      <p:sp>
        <p:nvSpPr>
          <p:cNvPr id="23" name="Rectangle 22"/>
          <p:cNvSpPr/>
          <p:nvPr/>
        </p:nvSpPr>
        <p:spPr bwMode="auto">
          <a:xfrm>
            <a:off x="6017160" y="4896129"/>
            <a:ext cx="1214084" cy="713545"/>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Reorder Buffer</a:t>
            </a:r>
          </a:p>
        </p:txBody>
      </p:sp>
      <p:sp>
        <p:nvSpPr>
          <p:cNvPr id="40" name="TextBox 39"/>
          <p:cNvSpPr txBox="1"/>
          <p:nvPr/>
        </p:nvSpPr>
        <p:spPr>
          <a:xfrm>
            <a:off x="274637" y="4147765"/>
            <a:ext cx="8880937" cy="627864"/>
          </a:xfrm>
          <a:prstGeom prst="rect">
            <a:avLst/>
          </a:prstGeom>
          <a:noFill/>
        </p:spPr>
        <p:txBody>
          <a:bodyPr wrap="square" lIns="182880" tIns="146304" rIns="182880" bIns="146304" rtlCol="0">
            <a:spAutoFit/>
          </a:bodyPr>
          <a:lstStyle/>
          <a:p>
            <a:pPr marL="0" lvl="1" defTabSz="699463">
              <a:lnSpc>
                <a:spcPct val="90000"/>
              </a:lnSpc>
              <a:spcBef>
                <a:spcPct val="20000"/>
              </a:spcBef>
              <a:buSzPct val="90000"/>
            </a:pPr>
            <a:r>
              <a:rPr lang="en-US" sz="2400" dirty="0">
                <a:gradFill>
                  <a:gsLst>
                    <a:gs pos="1250">
                      <a:schemeClr val="tx1"/>
                    </a:gs>
                    <a:gs pos="100000">
                      <a:schemeClr val="tx1"/>
                    </a:gs>
                  </a:gsLst>
                  <a:lin ang="5400000" scaled="0"/>
                </a:gradFill>
              </a:rPr>
              <a:t>Process data blocks from different packets in parallel</a:t>
            </a:r>
          </a:p>
        </p:txBody>
      </p:sp>
      <p:sp>
        <p:nvSpPr>
          <p:cNvPr id="4" name="Slide Number Placeholder 3"/>
          <p:cNvSpPr>
            <a:spLocks noGrp="1"/>
          </p:cNvSpPr>
          <p:nvPr>
            <p:ph type="sldNum" sz="quarter" idx="12"/>
          </p:nvPr>
        </p:nvSpPr>
        <p:spPr/>
        <p:txBody>
          <a:bodyPr/>
          <a:lstStyle/>
          <a:p>
            <a:fld id="{419E92D2-DDA8-4EFE-949C-990FF1492B0E}" type="slidenum">
              <a:rPr lang="en-US" smtClean="0"/>
              <a:t>37</a:t>
            </a:fld>
            <a:endParaRPr lang="en-US"/>
          </a:p>
        </p:txBody>
      </p:sp>
      <p:cxnSp>
        <p:nvCxnSpPr>
          <p:cNvPr id="24" name="Straight Arrow Connector 23"/>
          <p:cNvCxnSpPr/>
          <p:nvPr/>
        </p:nvCxnSpPr>
        <p:spPr>
          <a:xfrm flipV="1">
            <a:off x="5424240" y="5252902"/>
            <a:ext cx="592920" cy="20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1643605" y="6174556"/>
            <a:ext cx="1043651"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SHA-1</a:t>
            </a:r>
          </a:p>
        </p:txBody>
      </p:sp>
      <p:cxnSp>
        <p:nvCxnSpPr>
          <p:cNvPr id="28" name="Straight Arrow Connector 27"/>
          <p:cNvCxnSpPr/>
          <p:nvPr/>
        </p:nvCxnSpPr>
        <p:spPr>
          <a:xfrm>
            <a:off x="1945192" y="5783775"/>
            <a:ext cx="0" cy="39078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433579" y="5783775"/>
            <a:ext cx="0" cy="39078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61662" y="4873551"/>
            <a:ext cx="0" cy="93145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872951" y="4896129"/>
            <a:ext cx="2393244"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54906" y="4873551"/>
            <a:ext cx="0" cy="93145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84240" y="5232129"/>
            <a:ext cx="238195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231244" y="5252902"/>
            <a:ext cx="50800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757453" y="4802402"/>
            <a:ext cx="941220" cy="572464"/>
          </a:xfrm>
          <a:prstGeom prst="rect">
            <a:avLst/>
          </a:prstGeom>
          <a:noFill/>
        </p:spPr>
        <p:txBody>
          <a:bodyPr wrap="none" lIns="182880" tIns="146304" rIns="182880" bIns="146304" rtlCol="0">
            <a:spAutoFit/>
          </a:bodyPr>
          <a:lstStyle/>
          <a:p>
            <a:pPr>
              <a:lnSpc>
                <a:spcPct val="90000"/>
              </a:lnSpc>
              <a:spcAft>
                <a:spcPts val="600"/>
              </a:spcAft>
            </a:pPr>
            <a:r>
              <a:rPr lang="en-US" sz="2000" dirty="0" err="1">
                <a:solidFill>
                  <a:schemeClr val="tx1">
                    <a:lumMod val="50000"/>
                  </a:schemeClr>
                </a:solidFill>
              </a:rPr>
              <a:t>pkt</a:t>
            </a:r>
            <a:r>
              <a:rPr lang="en-US" sz="2000" dirty="0">
                <a:solidFill>
                  <a:schemeClr val="tx1">
                    <a:lumMod val="50000"/>
                  </a:schemeClr>
                </a:solidFill>
              </a:rPr>
              <a:t> 1</a:t>
            </a:r>
          </a:p>
        </p:txBody>
      </p:sp>
      <p:cxnSp>
        <p:nvCxnSpPr>
          <p:cNvPr id="77" name="Straight Arrow Connector 76"/>
          <p:cNvCxnSpPr/>
          <p:nvPr/>
        </p:nvCxnSpPr>
        <p:spPr>
          <a:xfrm>
            <a:off x="857956" y="5252902"/>
            <a:ext cx="598311" cy="20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84240" y="5486129"/>
            <a:ext cx="238195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757453" y="5353041"/>
            <a:ext cx="949234" cy="572464"/>
          </a:xfrm>
          <a:prstGeom prst="rect">
            <a:avLst/>
          </a:prstGeom>
          <a:noFill/>
        </p:spPr>
        <p:txBody>
          <a:bodyPr wrap="none" lIns="182880" tIns="146304" rIns="182880" bIns="146304" rtlCol="0">
            <a:spAutoFit/>
          </a:bodyPr>
          <a:lstStyle/>
          <a:p>
            <a:pPr>
              <a:lnSpc>
                <a:spcPct val="90000"/>
              </a:lnSpc>
              <a:spcAft>
                <a:spcPts val="600"/>
              </a:spcAft>
            </a:pPr>
            <a:r>
              <a:rPr lang="en-US" sz="2000" dirty="0" err="1">
                <a:solidFill>
                  <a:schemeClr val="tx1">
                    <a:lumMod val="50000"/>
                  </a:schemeClr>
                </a:solidFill>
              </a:rPr>
              <a:t>pkt</a:t>
            </a:r>
            <a:r>
              <a:rPr lang="en-US" sz="2000" dirty="0">
                <a:solidFill>
                  <a:schemeClr val="tx1">
                    <a:lumMod val="50000"/>
                  </a:schemeClr>
                </a:solidFill>
              </a:rPr>
              <a:t> n</a:t>
            </a:r>
          </a:p>
        </p:txBody>
      </p:sp>
      <p:sp>
        <p:nvSpPr>
          <p:cNvPr id="80" name="TextBox 79"/>
          <p:cNvSpPr txBox="1"/>
          <p:nvPr/>
        </p:nvSpPr>
        <p:spPr>
          <a:xfrm>
            <a:off x="2757453" y="5045471"/>
            <a:ext cx="556884"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chemeClr val="tx1">
                    <a:lumMod val="50000"/>
                  </a:schemeClr>
                </a:solidFill>
              </a:rPr>
              <a:t>…</a:t>
            </a:r>
          </a:p>
        </p:txBody>
      </p:sp>
      <p:cxnSp>
        <p:nvCxnSpPr>
          <p:cNvPr id="82" name="Straight Connector 81"/>
          <p:cNvCxnSpPr/>
          <p:nvPr/>
        </p:nvCxnSpPr>
        <p:spPr>
          <a:xfrm>
            <a:off x="3574791"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794032"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993265"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190035"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05738" y="4877471"/>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63281" y="4878533"/>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78658" y="4897191"/>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045596" y="4885902"/>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577434"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96675"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995908"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92678"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405738" y="5486129"/>
            <a:ext cx="2643" cy="30021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663281" y="5486129"/>
            <a:ext cx="2643" cy="30128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881301" y="5470067"/>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48239" y="5458778"/>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456267" y="5331703"/>
            <a:ext cx="1460977"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chemeClr val="tx1">
                    <a:lumMod val="50000"/>
                  </a:schemeClr>
                </a:solidFill>
              </a:rPr>
              <a:t>scheduler</a:t>
            </a:r>
          </a:p>
        </p:txBody>
      </p:sp>
      <p:cxnSp>
        <p:nvCxnSpPr>
          <p:cNvPr id="104" name="Straight Connector 103"/>
          <p:cNvCxnSpPr/>
          <p:nvPr/>
        </p:nvCxnSpPr>
        <p:spPr>
          <a:xfrm>
            <a:off x="1456267" y="5374866"/>
            <a:ext cx="140539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473234"/>
      </p:ext>
    </p:extLst>
  </p:cSld>
  <p:clrMapOvr>
    <a:masterClrMapping/>
  </p:clrMapOvr>
  <p:transition advTm="67196">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bwMode="auto">
          <a:xfrm>
            <a:off x="3581093" y="5486129"/>
            <a:ext cx="824646" cy="329103"/>
          </a:xfrm>
          <a:prstGeom prst="rect">
            <a:avLst/>
          </a:prstGeom>
          <a:solidFill>
            <a:srgbClr val="00B050"/>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05" name="Rectangle 104"/>
          <p:cNvSpPr/>
          <p:nvPr/>
        </p:nvSpPr>
        <p:spPr bwMode="auto">
          <a:xfrm>
            <a:off x="3574791" y="4873551"/>
            <a:ext cx="1303867" cy="379351"/>
          </a:xfrm>
          <a:prstGeom prst="rect">
            <a:avLst/>
          </a:prstGeom>
          <a:solidFill>
            <a:srgbClr val="00B050"/>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 name="标题 1"/>
          <p:cNvSpPr>
            <a:spLocks noGrp="1"/>
          </p:cNvSpPr>
          <p:nvPr>
            <p:ph type="title"/>
          </p:nvPr>
        </p:nvSpPr>
        <p:spPr/>
        <p:txBody>
          <a:bodyPr/>
          <a:lstStyle/>
          <a:p>
            <a:r>
              <a:rPr lang="en-US" altLang="zh-CN" dirty="0"/>
              <a:t>Case study: </a:t>
            </a:r>
            <a:r>
              <a:rPr lang="en-US" altLang="zh-CN" dirty="0" err="1"/>
              <a:t>IPSec</a:t>
            </a:r>
            <a:r>
              <a:rPr lang="en-US" altLang="zh-CN" dirty="0"/>
              <a:t> gateway (2)</a:t>
            </a:r>
            <a:endParaRPr lang="en-US" dirty="0"/>
          </a:p>
        </p:txBody>
      </p:sp>
      <p:sp>
        <p:nvSpPr>
          <p:cNvPr id="3" name="内容占位符 2"/>
          <p:cNvSpPr>
            <a:spLocks noGrp="1"/>
          </p:cNvSpPr>
          <p:nvPr>
            <p:ph idx="1"/>
          </p:nvPr>
        </p:nvSpPr>
        <p:spPr>
          <a:xfrm>
            <a:off x="274638" y="1214473"/>
            <a:ext cx="8777288" cy="3120854"/>
          </a:xfrm>
        </p:spPr>
        <p:txBody>
          <a:bodyPr/>
          <a:lstStyle/>
          <a:p>
            <a:pPr marL="0" lvl="1" indent="0">
              <a:buNone/>
            </a:pPr>
            <a:r>
              <a:rPr lang="en-US" sz="3600" dirty="0">
                <a:gradFill>
                  <a:gsLst>
                    <a:gs pos="1250">
                      <a:schemeClr val="tx2"/>
                    </a:gs>
                    <a:gs pos="99000">
                      <a:schemeClr val="tx2"/>
                    </a:gs>
                  </a:gsLst>
                  <a:lin ang="5400000" scaled="0"/>
                </a:gradFill>
                <a:latin typeface="+mj-lt"/>
              </a:rPr>
              <a:t>Solution: Parallelizing in FPGA</a:t>
            </a:r>
            <a:endParaRPr lang="en-US" altLang="zh-CN" sz="3600" dirty="0">
              <a:gradFill>
                <a:gsLst>
                  <a:gs pos="1250">
                    <a:schemeClr val="tx2"/>
                  </a:gs>
                  <a:gs pos="99000">
                    <a:schemeClr val="tx2"/>
                  </a:gs>
                </a:gsLst>
                <a:lin ang="5400000" scaled="0"/>
              </a:gradFill>
              <a:latin typeface="+mj-lt"/>
            </a:endParaRPr>
          </a:p>
          <a:p>
            <a:pPr marL="0" indent="0">
              <a:buNone/>
            </a:pPr>
            <a:r>
              <a:rPr lang="en-US" altLang="zh-CN" dirty="0">
                <a:gradFill>
                  <a:gsLst>
                    <a:gs pos="1250">
                      <a:schemeClr val="tx2"/>
                    </a:gs>
                    <a:gs pos="99000">
                      <a:schemeClr val="tx2"/>
                    </a:gs>
                  </a:gsLst>
                  <a:lin ang="5400000" scaled="0"/>
                </a:gradFill>
              </a:rPr>
              <a:t>AES-256-CTR: Leverage data parallelism</a:t>
            </a:r>
          </a:p>
          <a:p>
            <a:pPr marL="0" indent="0">
              <a:buNone/>
            </a:pPr>
            <a:endParaRPr lang="en-US" dirty="0">
              <a:gradFill>
                <a:gsLst>
                  <a:gs pos="1250">
                    <a:schemeClr val="tx2"/>
                  </a:gs>
                  <a:gs pos="99000">
                    <a:schemeClr val="tx2"/>
                  </a:gs>
                </a:gsLst>
                <a:lin ang="5400000" scaled="0"/>
              </a:gradFill>
            </a:endParaRPr>
          </a:p>
          <a:p>
            <a:pPr marL="0" indent="0">
              <a:buNone/>
            </a:pPr>
            <a:endParaRPr lang="en-US" dirty="0">
              <a:gradFill>
                <a:gsLst>
                  <a:gs pos="1250">
                    <a:schemeClr val="tx2"/>
                  </a:gs>
                  <a:gs pos="99000">
                    <a:schemeClr val="tx2"/>
                  </a:gs>
                </a:gsLst>
                <a:lin ang="5400000" scaled="0"/>
              </a:gradFill>
            </a:endParaRPr>
          </a:p>
          <a:p>
            <a:pPr marL="0" indent="0">
              <a:buNone/>
            </a:pPr>
            <a:r>
              <a:rPr lang="en-US" dirty="0">
                <a:gradFill>
                  <a:gsLst>
                    <a:gs pos="1250">
                      <a:schemeClr val="tx2"/>
                    </a:gs>
                    <a:gs pos="99000">
                      <a:schemeClr val="tx2"/>
                    </a:gs>
                  </a:gsLst>
                  <a:lin ang="5400000" scaled="0"/>
                </a:gradFill>
              </a:rPr>
              <a:t>SHA-1: Leverage packet-level parallelism</a:t>
            </a:r>
          </a:p>
        </p:txBody>
      </p:sp>
      <p:sp>
        <p:nvSpPr>
          <p:cNvPr id="5" name="Rectangle 4"/>
          <p:cNvSpPr/>
          <p:nvPr/>
        </p:nvSpPr>
        <p:spPr bwMode="auto">
          <a:xfrm>
            <a:off x="3698673" y="2467530"/>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AES</a:t>
            </a:r>
          </a:p>
        </p:txBody>
      </p:sp>
      <p:sp>
        <p:nvSpPr>
          <p:cNvPr id="6" name="Rectangle 5"/>
          <p:cNvSpPr/>
          <p:nvPr/>
        </p:nvSpPr>
        <p:spPr bwMode="auto">
          <a:xfrm>
            <a:off x="2392664" y="2883278"/>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Split</a:t>
            </a:r>
          </a:p>
        </p:txBody>
      </p:sp>
      <p:sp>
        <p:nvSpPr>
          <p:cNvPr id="7" name="Rectangle 6"/>
          <p:cNvSpPr/>
          <p:nvPr/>
        </p:nvSpPr>
        <p:spPr bwMode="auto">
          <a:xfrm>
            <a:off x="3698673" y="3175491"/>
            <a:ext cx="798653"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AES</a:t>
            </a:r>
          </a:p>
        </p:txBody>
      </p:sp>
      <p:sp>
        <p:nvSpPr>
          <p:cNvPr id="8" name="Rectangle 7"/>
          <p:cNvSpPr/>
          <p:nvPr/>
        </p:nvSpPr>
        <p:spPr bwMode="auto">
          <a:xfrm>
            <a:off x="5004682" y="2883279"/>
            <a:ext cx="1008928"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Merge</a:t>
            </a:r>
          </a:p>
        </p:txBody>
      </p:sp>
      <p:cxnSp>
        <p:nvCxnSpPr>
          <p:cNvPr id="10" name="Straight Arrow Connector 9"/>
          <p:cNvCxnSpPr/>
          <p:nvPr/>
        </p:nvCxnSpPr>
        <p:spPr>
          <a:xfrm flipV="1">
            <a:off x="3191317" y="2710599"/>
            <a:ext cx="507356" cy="41574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91317" y="3140767"/>
            <a:ext cx="507356" cy="27779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97326" y="2710599"/>
            <a:ext cx="507356" cy="41574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7326" y="3126348"/>
            <a:ext cx="507356" cy="29221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99484" y="3126347"/>
            <a:ext cx="8931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13610" y="3126347"/>
            <a:ext cx="77550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1456267" y="4704878"/>
            <a:ext cx="3967973" cy="1100127"/>
          </a:xfrm>
          <a:prstGeom prst="roundRect">
            <a:avLst/>
          </a:pr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 </a:t>
            </a:r>
            <a:r>
              <a:rPr lang="en-US" sz="2000" dirty="0" err="1">
                <a:gradFill>
                  <a:gsLst>
                    <a:gs pos="5833">
                      <a:schemeClr val="tx1">
                        <a:lumMod val="50000"/>
                      </a:schemeClr>
                    </a:gs>
                    <a:gs pos="100000">
                      <a:schemeClr val="tx1">
                        <a:lumMod val="50000"/>
                      </a:schemeClr>
                    </a:gs>
                  </a:gsLst>
                  <a:lin ang="5400000" scaled="0"/>
                </a:gradFill>
              </a:rPr>
              <a:t>Reservo</a:t>
            </a:r>
            <a:endParaRPr lang="en-US" sz="2000" dirty="0">
              <a:gradFill>
                <a:gsLst>
                  <a:gs pos="5833">
                    <a:schemeClr val="tx1">
                      <a:lumMod val="50000"/>
                    </a:schemeClr>
                  </a:gs>
                  <a:gs pos="100000">
                    <a:schemeClr val="tx1">
                      <a:lumMod val="50000"/>
                    </a:schemeClr>
                  </a:gs>
                </a:gsLst>
                <a:lin ang="5400000" scaled="0"/>
              </a:gradFill>
            </a:endParaRPr>
          </a:p>
        </p:txBody>
      </p:sp>
      <p:sp>
        <p:nvSpPr>
          <p:cNvPr id="23" name="Rectangle 22"/>
          <p:cNvSpPr/>
          <p:nvPr/>
        </p:nvSpPr>
        <p:spPr bwMode="auto">
          <a:xfrm>
            <a:off x="6017160" y="4896129"/>
            <a:ext cx="1214084" cy="713545"/>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Reorder Buffer</a:t>
            </a:r>
          </a:p>
        </p:txBody>
      </p:sp>
      <p:sp>
        <p:nvSpPr>
          <p:cNvPr id="40" name="TextBox 39"/>
          <p:cNvSpPr txBox="1"/>
          <p:nvPr/>
        </p:nvSpPr>
        <p:spPr>
          <a:xfrm>
            <a:off x="274637" y="4147765"/>
            <a:ext cx="8880937" cy="627864"/>
          </a:xfrm>
          <a:prstGeom prst="rect">
            <a:avLst/>
          </a:prstGeom>
          <a:noFill/>
        </p:spPr>
        <p:txBody>
          <a:bodyPr wrap="square" lIns="182880" tIns="146304" rIns="182880" bIns="146304" rtlCol="0">
            <a:spAutoFit/>
          </a:bodyPr>
          <a:lstStyle/>
          <a:p>
            <a:pPr marL="0" lvl="1" defTabSz="699463">
              <a:lnSpc>
                <a:spcPct val="90000"/>
              </a:lnSpc>
              <a:spcBef>
                <a:spcPct val="20000"/>
              </a:spcBef>
              <a:buSzPct val="90000"/>
            </a:pPr>
            <a:r>
              <a:rPr lang="en-US" sz="2400" dirty="0">
                <a:gradFill>
                  <a:gsLst>
                    <a:gs pos="1250">
                      <a:schemeClr val="tx1"/>
                    </a:gs>
                    <a:gs pos="100000">
                      <a:schemeClr val="tx1"/>
                    </a:gs>
                  </a:gsLst>
                  <a:lin ang="5400000" scaled="0"/>
                </a:gradFill>
              </a:rPr>
              <a:t>Process data blocks from different packets in parallel</a:t>
            </a:r>
          </a:p>
        </p:txBody>
      </p:sp>
      <p:sp>
        <p:nvSpPr>
          <p:cNvPr id="4" name="Slide Number Placeholder 3"/>
          <p:cNvSpPr>
            <a:spLocks noGrp="1"/>
          </p:cNvSpPr>
          <p:nvPr>
            <p:ph type="sldNum" sz="quarter" idx="12"/>
          </p:nvPr>
        </p:nvSpPr>
        <p:spPr/>
        <p:txBody>
          <a:bodyPr/>
          <a:lstStyle/>
          <a:p>
            <a:fld id="{419E92D2-DDA8-4EFE-949C-990FF1492B0E}" type="slidenum">
              <a:rPr lang="en-US" smtClean="0"/>
              <a:t>38</a:t>
            </a:fld>
            <a:endParaRPr lang="en-US"/>
          </a:p>
        </p:txBody>
      </p:sp>
      <p:cxnSp>
        <p:nvCxnSpPr>
          <p:cNvPr id="24" name="Straight Arrow Connector 23"/>
          <p:cNvCxnSpPr/>
          <p:nvPr/>
        </p:nvCxnSpPr>
        <p:spPr>
          <a:xfrm flipV="1">
            <a:off x="5424240" y="5252902"/>
            <a:ext cx="592920" cy="20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1643605" y="6174556"/>
            <a:ext cx="1043651" cy="48613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SHA-1</a:t>
            </a:r>
          </a:p>
        </p:txBody>
      </p:sp>
      <p:cxnSp>
        <p:nvCxnSpPr>
          <p:cNvPr id="28" name="Straight Arrow Connector 27"/>
          <p:cNvCxnSpPr/>
          <p:nvPr/>
        </p:nvCxnSpPr>
        <p:spPr>
          <a:xfrm>
            <a:off x="1945192" y="5783775"/>
            <a:ext cx="0" cy="39078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433579" y="5783775"/>
            <a:ext cx="0" cy="39078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61662" y="4873551"/>
            <a:ext cx="0" cy="93145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872951" y="4896129"/>
            <a:ext cx="2393244"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54906" y="4873551"/>
            <a:ext cx="0" cy="93145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84240" y="5232129"/>
            <a:ext cx="238195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231244" y="5252902"/>
            <a:ext cx="50800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757453" y="4802402"/>
            <a:ext cx="941220" cy="572464"/>
          </a:xfrm>
          <a:prstGeom prst="rect">
            <a:avLst/>
          </a:prstGeom>
          <a:noFill/>
        </p:spPr>
        <p:txBody>
          <a:bodyPr wrap="none" lIns="182880" tIns="146304" rIns="182880" bIns="146304" rtlCol="0">
            <a:spAutoFit/>
          </a:bodyPr>
          <a:lstStyle/>
          <a:p>
            <a:pPr>
              <a:lnSpc>
                <a:spcPct val="90000"/>
              </a:lnSpc>
              <a:spcAft>
                <a:spcPts val="600"/>
              </a:spcAft>
            </a:pPr>
            <a:r>
              <a:rPr lang="en-US" sz="2000" dirty="0" err="1">
                <a:solidFill>
                  <a:schemeClr val="tx1">
                    <a:lumMod val="50000"/>
                  </a:schemeClr>
                </a:solidFill>
              </a:rPr>
              <a:t>pkt</a:t>
            </a:r>
            <a:r>
              <a:rPr lang="en-US" sz="2000" dirty="0">
                <a:solidFill>
                  <a:schemeClr val="tx1">
                    <a:lumMod val="50000"/>
                  </a:schemeClr>
                </a:solidFill>
              </a:rPr>
              <a:t> 1</a:t>
            </a:r>
          </a:p>
        </p:txBody>
      </p:sp>
      <p:cxnSp>
        <p:nvCxnSpPr>
          <p:cNvPr id="77" name="Straight Arrow Connector 76"/>
          <p:cNvCxnSpPr/>
          <p:nvPr/>
        </p:nvCxnSpPr>
        <p:spPr>
          <a:xfrm>
            <a:off x="857956" y="5252902"/>
            <a:ext cx="598311" cy="20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84240" y="5486129"/>
            <a:ext cx="238195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757453" y="5353041"/>
            <a:ext cx="949234" cy="572464"/>
          </a:xfrm>
          <a:prstGeom prst="rect">
            <a:avLst/>
          </a:prstGeom>
          <a:noFill/>
        </p:spPr>
        <p:txBody>
          <a:bodyPr wrap="none" lIns="182880" tIns="146304" rIns="182880" bIns="146304" rtlCol="0">
            <a:spAutoFit/>
          </a:bodyPr>
          <a:lstStyle/>
          <a:p>
            <a:pPr>
              <a:lnSpc>
                <a:spcPct val="90000"/>
              </a:lnSpc>
              <a:spcAft>
                <a:spcPts val="600"/>
              </a:spcAft>
            </a:pPr>
            <a:r>
              <a:rPr lang="en-US" sz="2000" dirty="0" err="1">
                <a:solidFill>
                  <a:schemeClr val="tx1">
                    <a:lumMod val="50000"/>
                  </a:schemeClr>
                </a:solidFill>
              </a:rPr>
              <a:t>pkt</a:t>
            </a:r>
            <a:r>
              <a:rPr lang="en-US" sz="2000" dirty="0">
                <a:solidFill>
                  <a:schemeClr val="tx1">
                    <a:lumMod val="50000"/>
                  </a:schemeClr>
                </a:solidFill>
              </a:rPr>
              <a:t> n</a:t>
            </a:r>
          </a:p>
        </p:txBody>
      </p:sp>
      <p:sp>
        <p:nvSpPr>
          <p:cNvPr id="80" name="TextBox 79"/>
          <p:cNvSpPr txBox="1"/>
          <p:nvPr/>
        </p:nvSpPr>
        <p:spPr>
          <a:xfrm>
            <a:off x="2757453" y="5045471"/>
            <a:ext cx="556884"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chemeClr val="tx1">
                    <a:lumMod val="50000"/>
                  </a:schemeClr>
                </a:solidFill>
              </a:rPr>
              <a:t>…</a:t>
            </a:r>
          </a:p>
        </p:txBody>
      </p:sp>
      <p:cxnSp>
        <p:nvCxnSpPr>
          <p:cNvPr id="82" name="Straight Connector 81"/>
          <p:cNvCxnSpPr/>
          <p:nvPr/>
        </p:nvCxnSpPr>
        <p:spPr>
          <a:xfrm>
            <a:off x="3574791"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794032"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993265"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190035" y="4896129"/>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05738" y="4877471"/>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63281" y="4878533"/>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78658" y="4897191"/>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045596" y="4885902"/>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577434"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96675"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995908"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92678" y="5469005"/>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405738" y="5486129"/>
            <a:ext cx="2643" cy="30021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663281" y="5486129"/>
            <a:ext cx="2643" cy="30128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881301" y="5470067"/>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48239" y="5458778"/>
            <a:ext cx="0" cy="336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456267" y="5331703"/>
            <a:ext cx="1460977"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chemeClr val="tx1">
                    <a:lumMod val="50000"/>
                  </a:schemeClr>
                </a:solidFill>
              </a:rPr>
              <a:t>scheduler</a:t>
            </a:r>
          </a:p>
        </p:txBody>
      </p:sp>
      <p:cxnSp>
        <p:nvCxnSpPr>
          <p:cNvPr id="104" name="Straight Connector 103"/>
          <p:cNvCxnSpPr/>
          <p:nvPr/>
        </p:nvCxnSpPr>
        <p:spPr>
          <a:xfrm>
            <a:off x="1456267" y="5374866"/>
            <a:ext cx="140539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22321"/>
      </p:ext>
    </p:extLst>
  </p:cSld>
  <p:clrMapOvr>
    <a:masterClrMapping/>
  </p:clrMapOvr>
  <p:transition advTm="67196">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a:t>
            </a:r>
            <a:r>
              <a:rPr lang="en-US" altLang="zh-CN" dirty="0" err="1"/>
              <a:t>IPSec</a:t>
            </a:r>
            <a:r>
              <a:rPr lang="en-US" altLang="zh-CN" dirty="0"/>
              <a:t> gateway (3)</a:t>
            </a:r>
            <a:endParaRPr lang="en-US" dirty="0"/>
          </a:p>
        </p:txBody>
      </p:sp>
      <p:pic>
        <p:nvPicPr>
          <p:cNvPr id="4" name="图片 3"/>
          <p:cNvPicPr>
            <a:picLocks noChangeAspect="1"/>
          </p:cNvPicPr>
          <p:nvPr/>
        </p:nvPicPr>
        <p:blipFill>
          <a:blip r:embed="rId3"/>
          <a:stretch>
            <a:fillRect/>
          </a:stretch>
        </p:blipFill>
        <p:spPr>
          <a:xfrm>
            <a:off x="522438" y="3788601"/>
            <a:ext cx="7953403" cy="2734503"/>
          </a:xfrm>
          <a:prstGeom prst="rect">
            <a:avLst/>
          </a:prstGeom>
        </p:spPr>
      </p:pic>
      <p:sp>
        <p:nvSpPr>
          <p:cNvPr id="5" name="内容占位符 2"/>
          <p:cNvSpPr txBox="1">
            <a:spLocks/>
          </p:cNvSpPr>
          <p:nvPr/>
        </p:nvSpPr>
        <p:spPr>
          <a:xfrm>
            <a:off x="274637" y="1214473"/>
            <a:ext cx="8777288" cy="683264"/>
          </a:xfrm>
          <a:prstGeom prst="rect">
            <a:avLst/>
          </a:prstGeom>
        </p:spPr>
        <p:txBody>
          <a:bodyPr vert="horz" wrap="square" lIns="146304" tIns="91440" rIns="146304" bIns="91440" rtlCol="0">
            <a:spAutoFit/>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buFont typeface="Arial" pitchFamily="34" charset="0"/>
              <a:buNone/>
            </a:pPr>
            <a:r>
              <a:rPr lang="en-US" sz="3600" dirty="0">
                <a:gradFill>
                  <a:gsLst>
                    <a:gs pos="1250">
                      <a:schemeClr val="tx2"/>
                    </a:gs>
                    <a:gs pos="99000">
                      <a:schemeClr val="tx2"/>
                    </a:gs>
                  </a:gsLst>
                  <a:lin ang="5400000" scaled="0"/>
                </a:gradFill>
                <a:latin typeface="+mj-lt"/>
              </a:rPr>
              <a:t>Single-tunnel performance</a:t>
            </a:r>
          </a:p>
        </p:txBody>
      </p:sp>
      <p:graphicFrame>
        <p:nvGraphicFramePr>
          <p:cNvPr id="7" name="Table 6"/>
          <p:cNvGraphicFramePr>
            <a:graphicFrameLocks noGrp="1"/>
          </p:cNvGraphicFramePr>
          <p:nvPr>
            <p:extLst>
              <p:ext uri="{D42A27DB-BD31-4B8C-83A1-F6EECF244321}">
                <p14:modId xmlns:p14="http://schemas.microsoft.com/office/powerpoint/2010/main" val="2753833480"/>
              </p:ext>
            </p:extLst>
          </p:nvPr>
        </p:nvGraphicFramePr>
        <p:xfrm>
          <a:off x="274637" y="1911094"/>
          <a:ext cx="8201205" cy="1808436"/>
        </p:xfrm>
        <a:graphic>
          <a:graphicData uri="http://schemas.openxmlformats.org/drawingml/2006/table">
            <a:tbl>
              <a:tblPr firstRow="1" bandRow="1">
                <a:tableStyleId>{5C22544A-7EE6-4342-B048-85BDC9FD1C3A}</a:tableStyleId>
              </a:tblPr>
              <a:tblGrid>
                <a:gridCol w="2292214">
                  <a:extLst>
                    <a:ext uri="{9D8B030D-6E8A-4147-A177-3AD203B41FA5}">
                      <a16:colId xmlns:a16="http://schemas.microsoft.com/office/drawing/2014/main" xmlns="" val="20000"/>
                    </a:ext>
                  </a:extLst>
                </a:gridCol>
                <a:gridCol w="2560320">
                  <a:extLst>
                    <a:ext uri="{9D8B030D-6E8A-4147-A177-3AD203B41FA5}">
                      <a16:colId xmlns:a16="http://schemas.microsoft.com/office/drawing/2014/main" xmlns="" val="20001"/>
                    </a:ext>
                  </a:extLst>
                </a:gridCol>
                <a:gridCol w="3348671">
                  <a:extLst>
                    <a:ext uri="{9D8B030D-6E8A-4147-A177-3AD203B41FA5}">
                      <a16:colId xmlns:a16="http://schemas.microsoft.com/office/drawing/2014/main" xmlns="" val="20002"/>
                    </a:ext>
                  </a:extLst>
                </a:gridCol>
              </a:tblGrid>
              <a:tr h="668233">
                <a:tc>
                  <a:txBody>
                    <a:bodyPr/>
                    <a:lstStyle/>
                    <a:p>
                      <a:endParaRPr lang="en-US" sz="2400" dirty="0"/>
                    </a:p>
                  </a:txBody>
                  <a:tcPr/>
                </a:tc>
                <a:tc>
                  <a:txBody>
                    <a:bodyPr/>
                    <a:lstStyle/>
                    <a:p>
                      <a:r>
                        <a:rPr lang="en-US" sz="2400" dirty="0" err="1"/>
                        <a:t>ClickNP</a:t>
                      </a:r>
                      <a:endParaRPr lang="en-US" sz="2400" dirty="0"/>
                    </a:p>
                  </a:txBody>
                  <a:tcPr/>
                </a:tc>
                <a:tc>
                  <a:txBody>
                    <a:bodyPr/>
                    <a:lstStyle/>
                    <a:p>
                      <a:r>
                        <a:rPr lang="en-US" sz="2400" dirty="0" err="1"/>
                        <a:t>StrongSwan</a:t>
                      </a:r>
                      <a:r>
                        <a:rPr lang="en-US" sz="2400" dirty="0"/>
                        <a:t> / Linux</a:t>
                      </a:r>
                      <a:r>
                        <a:rPr lang="en-US" sz="2400" baseline="0" dirty="0"/>
                        <a:t/>
                      </a:r>
                      <a:br>
                        <a:rPr lang="en-US" sz="2400" baseline="0" dirty="0"/>
                      </a:br>
                      <a:r>
                        <a:rPr lang="en-US" sz="2400" baseline="0" dirty="0"/>
                        <a:t>(out of the box)</a:t>
                      </a:r>
                      <a:endParaRPr lang="en-US" sz="2400" dirty="0"/>
                    </a:p>
                  </a:txBody>
                  <a:tcPr/>
                </a:tc>
                <a:extLst>
                  <a:ext uri="{0D108BD9-81ED-4DB2-BD59-A6C34878D82A}">
                    <a16:rowId xmlns:a16="http://schemas.microsoft.com/office/drawing/2014/main" xmlns="" val="10000"/>
                  </a:ext>
                </a:extLst>
              </a:tr>
              <a:tr h="492738">
                <a:tc>
                  <a:txBody>
                    <a:bodyPr/>
                    <a:lstStyle/>
                    <a:p>
                      <a:r>
                        <a:rPr lang="en-US" sz="2400" dirty="0"/>
                        <a:t>Throughput</a:t>
                      </a:r>
                    </a:p>
                  </a:txBody>
                  <a:tcPr/>
                </a:tc>
                <a:tc>
                  <a:txBody>
                    <a:bodyPr/>
                    <a:lstStyle/>
                    <a:p>
                      <a:r>
                        <a:rPr lang="en-US" sz="2400" dirty="0"/>
                        <a:t>37.8</a:t>
                      </a:r>
                      <a:r>
                        <a:rPr lang="en-US" sz="2400" baseline="0" dirty="0"/>
                        <a:t> </a:t>
                      </a:r>
                      <a:r>
                        <a:rPr lang="en-US" sz="2400" baseline="0" dirty="0" err="1"/>
                        <a:t>Gbps</a:t>
                      </a:r>
                      <a:endParaRPr lang="en-US" sz="2400" dirty="0"/>
                    </a:p>
                  </a:txBody>
                  <a:tcPr/>
                </a:tc>
                <a:tc>
                  <a:txBody>
                    <a:bodyPr/>
                    <a:lstStyle/>
                    <a:p>
                      <a:r>
                        <a:rPr lang="en-US" sz="2400" dirty="0"/>
                        <a:t>628 Mbps</a:t>
                      </a:r>
                    </a:p>
                  </a:txBody>
                  <a:tcPr/>
                </a:tc>
                <a:extLst>
                  <a:ext uri="{0D108BD9-81ED-4DB2-BD59-A6C34878D82A}">
                    <a16:rowId xmlns:a16="http://schemas.microsoft.com/office/drawing/2014/main" xmlns="" val="10001"/>
                  </a:ext>
                </a:extLst>
              </a:tr>
              <a:tr h="492738">
                <a:tc>
                  <a:txBody>
                    <a:bodyPr/>
                    <a:lstStyle/>
                    <a:p>
                      <a:r>
                        <a:rPr lang="en-US" sz="2400" dirty="0"/>
                        <a:t>Latency</a:t>
                      </a:r>
                    </a:p>
                  </a:txBody>
                  <a:tcPr/>
                </a:tc>
                <a:tc>
                  <a:txBody>
                    <a:bodyPr/>
                    <a:lstStyle/>
                    <a:p>
                      <a:r>
                        <a:rPr lang="en-US" sz="2400" dirty="0"/>
                        <a:t>13 us (stable)</a:t>
                      </a:r>
                    </a:p>
                  </a:txBody>
                  <a:tcPr/>
                </a:tc>
                <a:tc>
                  <a:txBody>
                    <a:bodyPr/>
                    <a:lstStyle/>
                    <a:p>
                      <a:r>
                        <a:rPr lang="en-US" sz="2400" dirty="0"/>
                        <a:t>50us ~ 5ms</a:t>
                      </a:r>
                    </a:p>
                  </a:txBody>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419E92D2-DDA8-4EFE-949C-990FF1492B0E}" type="slidenum">
              <a:rPr lang="en-US" smtClean="0"/>
              <a:t>39</a:t>
            </a:fld>
            <a:endParaRPr lang="en-US"/>
          </a:p>
        </p:txBody>
      </p:sp>
    </p:spTree>
    <p:extLst>
      <p:ext uri="{BB962C8B-B14F-4D97-AF65-F5344CB8AC3E}">
        <p14:creationId xmlns:p14="http://schemas.microsoft.com/office/powerpoint/2010/main" val="3213135612"/>
      </p:ext>
    </p:extLst>
  </p:cSld>
  <p:clrMapOvr>
    <a:masterClrMapping/>
  </p:clrMapOvr>
  <p:transition advTm="34128">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6"/>
            <a:ext cx="9309200" cy="917575"/>
          </a:xfrm>
        </p:spPr>
        <p:txBody>
          <a:bodyPr/>
          <a:lstStyle/>
          <a:p>
            <a:r>
              <a:rPr lang="en-US" altLang="zh-CN" dirty="0"/>
              <a:t>Scale-up challenges for software NF</a:t>
            </a:r>
            <a:endParaRPr lang="zh-CN" altLang="en-US" dirty="0"/>
          </a:p>
        </p:txBody>
      </p:sp>
      <p:sp>
        <p:nvSpPr>
          <p:cNvPr id="3" name="Text Placeholder 2"/>
          <p:cNvSpPr>
            <a:spLocks noGrp="1"/>
          </p:cNvSpPr>
          <p:nvPr>
            <p:ph type="body" sz="quarter" idx="10"/>
          </p:nvPr>
        </p:nvSpPr>
        <p:spPr>
          <a:xfrm>
            <a:off x="274637" y="1212851"/>
            <a:ext cx="9051925" cy="5783122"/>
          </a:xfrm>
        </p:spPr>
        <p:txBody>
          <a:bodyPr/>
          <a:lstStyle/>
          <a:p>
            <a:r>
              <a:rPr lang="en-US" altLang="zh-CN" dirty="0"/>
              <a:t>Limited processing capacity</a:t>
            </a:r>
          </a:p>
          <a:p>
            <a:pPr lvl="1" defTabSz="932742">
              <a:spcAft>
                <a:spcPts val="600"/>
              </a:spcAft>
            </a:pPr>
            <a:r>
              <a:rPr lang="en-US" altLang="zh-CN" sz="2400" dirty="0">
                <a:gradFill>
                  <a:gsLst>
                    <a:gs pos="2917">
                      <a:schemeClr val="tx1"/>
                    </a:gs>
                    <a:gs pos="30000">
                      <a:schemeClr val="tx1"/>
                    </a:gs>
                  </a:gsLst>
                  <a:lin ang="5400000" scaled="0"/>
                </a:gradFill>
                <a:sym typeface="Wingdings" panose="05000000000000000000" pitchFamily="2" charset="2"/>
              </a:rPr>
              <a:t>Number of CPU cores needed for 40 </a:t>
            </a:r>
            <a:r>
              <a:rPr lang="en-US" altLang="zh-CN" sz="2400" dirty="0" err="1">
                <a:gradFill>
                  <a:gsLst>
                    <a:gs pos="2917">
                      <a:schemeClr val="tx1"/>
                    </a:gs>
                    <a:gs pos="30000">
                      <a:schemeClr val="tx1"/>
                    </a:gs>
                  </a:gsLst>
                  <a:lin ang="5400000" scaled="0"/>
                </a:gradFill>
                <a:sym typeface="Wingdings" panose="05000000000000000000" pitchFamily="2" charset="2"/>
              </a:rPr>
              <a:t>Gbps</a:t>
            </a:r>
            <a:r>
              <a:rPr lang="en-US" altLang="zh-CN" sz="2400" dirty="0">
                <a:gradFill>
                  <a:gsLst>
                    <a:gs pos="2917">
                      <a:schemeClr val="tx1"/>
                    </a:gs>
                    <a:gs pos="30000">
                      <a:schemeClr val="tx1"/>
                    </a:gs>
                  </a:gsLst>
                  <a:lin ang="5400000" scaled="0"/>
                </a:gradFill>
                <a:sym typeface="Wingdings" panose="05000000000000000000" pitchFamily="2" charset="2"/>
              </a:rPr>
              <a:t> line rate</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a:p>
            <a:r>
              <a:rPr lang="en-US" altLang="zh-CN" dirty="0">
                <a:sym typeface="Wingdings" panose="05000000000000000000" pitchFamily="2" charset="2"/>
              </a:rPr>
              <a:t>Inflated and unstable latency</a:t>
            </a:r>
          </a:p>
          <a:p>
            <a:pPr lvl="1" defTabSz="932742">
              <a:spcAft>
                <a:spcPts val="600"/>
              </a:spcAft>
            </a:pPr>
            <a:r>
              <a:rPr lang="en-US" altLang="zh-CN" sz="2400" dirty="0">
                <a:gradFill>
                  <a:gsLst>
                    <a:gs pos="2917">
                      <a:schemeClr val="tx1"/>
                    </a:gs>
                    <a:gs pos="30000">
                      <a:schemeClr val="tx1"/>
                    </a:gs>
                  </a:gsLst>
                  <a:lin ang="5400000" scaled="0"/>
                </a:gradFill>
              </a:rPr>
              <a:t>Add tens of microseconds to milliseconds latency to data plane</a:t>
            </a:r>
          </a:p>
          <a:p>
            <a:pPr lvl="1" defTabSz="932742">
              <a:spcAft>
                <a:spcPts val="600"/>
              </a:spcAft>
            </a:pPr>
            <a:r>
              <a:rPr lang="en-US" altLang="zh-CN" sz="2400" dirty="0">
                <a:gradFill>
                  <a:gsLst>
                    <a:gs pos="2917">
                      <a:schemeClr val="tx1"/>
                    </a:gs>
                    <a:gs pos="30000">
                      <a:schemeClr val="tx1"/>
                    </a:gs>
                  </a:gsLst>
                  <a:lin ang="5400000" scaled="0"/>
                </a:gradFill>
              </a:rPr>
              <a:t>Latency may grow to milliseconds under high load</a:t>
            </a:r>
          </a:p>
          <a:p>
            <a:pPr lvl="1" defTabSz="932742">
              <a:spcAft>
                <a:spcPts val="600"/>
              </a:spcAft>
            </a:pPr>
            <a:r>
              <a:rPr lang="en-US" altLang="zh-CN" sz="2400" dirty="0">
                <a:gradFill>
                  <a:gsLst>
                    <a:gs pos="2917">
                      <a:schemeClr val="tx1"/>
                    </a:gs>
                    <a:gs pos="30000">
                      <a:schemeClr val="tx1"/>
                    </a:gs>
                  </a:gsLst>
                  <a:lin ang="5400000" scaled="0"/>
                </a:gradFill>
              </a:rPr>
              <a:t>1 </a:t>
            </a:r>
            <a:r>
              <a:rPr lang="en-US" altLang="zh-CN" sz="2400" dirty="0" err="1">
                <a:gradFill>
                  <a:gsLst>
                    <a:gs pos="2917">
                      <a:schemeClr val="tx1"/>
                    </a:gs>
                    <a:gs pos="30000">
                      <a:schemeClr val="tx1"/>
                    </a:gs>
                  </a:gsLst>
                  <a:lin ang="5400000" scaled="0"/>
                </a:gradFill>
              </a:rPr>
              <a:t>ms</a:t>
            </a:r>
            <a:r>
              <a:rPr lang="en-US" altLang="zh-CN" sz="2400" dirty="0">
                <a:gradFill>
                  <a:gsLst>
                    <a:gs pos="2917">
                      <a:schemeClr val="tx1"/>
                    </a:gs>
                    <a:gs pos="30000">
                      <a:schemeClr val="tx1"/>
                    </a:gs>
                  </a:gsLst>
                  <a:lin ang="5400000" scaled="0"/>
                </a:gradFill>
              </a:rPr>
              <a:t> occasional delay would violate SLA (e.g., trading services)</a:t>
            </a:r>
          </a:p>
        </p:txBody>
      </p:sp>
      <p:graphicFrame>
        <p:nvGraphicFramePr>
          <p:cNvPr id="4" name="Table 3"/>
          <p:cNvGraphicFramePr>
            <a:graphicFrameLocks noGrp="1"/>
          </p:cNvGraphicFramePr>
          <p:nvPr>
            <p:extLst>
              <p:ext uri="{D42A27DB-BD31-4B8C-83A1-F6EECF244321}">
                <p14:modId xmlns:p14="http://schemas.microsoft.com/office/powerpoint/2010/main" val="3227403463"/>
              </p:ext>
            </p:extLst>
          </p:nvPr>
        </p:nvGraphicFramePr>
        <p:xfrm>
          <a:off x="419131" y="2272713"/>
          <a:ext cx="8632794" cy="2103120"/>
        </p:xfrm>
        <a:graphic>
          <a:graphicData uri="http://schemas.openxmlformats.org/drawingml/2006/table">
            <a:tbl>
              <a:tblPr firstRow="1" bandRow="1">
                <a:tableStyleId>{5C22544A-7EE6-4342-B048-85BDC9FD1C3A}</a:tableStyleId>
              </a:tblPr>
              <a:tblGrid>
                <a:gridCol w="2410727">
                  <a:extLst>
                    <a:ext uri="{9D8B030D-6E8A-4147-A177-3AD203B41FA5}">
                      <a16:colId xmlns:a16="http://schemas.microsoft.com/office/drawing/2014/main" xmlns="" val="20000"/>
                    </a:ext>
                  </a:extLst>
                </a:gridCol>
                <a:gridCol w="2134365">
                  <a:extLst>
                    <a:ext uri="{9D8B030D-6E8A-4147-A177-3AD203B41FA5}">
                      <a16:colId xmlns:a16="http://schemas.microsoft.com/office/drawing/2014/main" xmlns="" val="20001"/>
                    </a:ext>
                  </a:extLst>
                </a:gridCol>
                <a:gridCol w="1929228">
                  <a:extLst>
                    <a:ext uri="{9D8B030D-6E8A-4147-A177-3AD203B41FA5}">
                      <a16:colId xmlns:a16="http://schemas.microsoft.com/office/drawing/2014/main" xmlns="" val="20002"/>
                    </a:ext>
                  </a:extLst>
                </a:gridCol>
                <a:gridCol w="2158474">
                  <a:extLst>
                    <a:ext uri="{9D8B030D-6E8A-4147-A177-3AD203B41FA5}">
                      <a16:colId xmlns:a16="http://schemas.microsoft.com/office/drawing/2014/main" xmlns="" val="20003"/>
                    </a:ext>
                  </a:extLst>
                </a:gridCol>
              </a:tblGrid>
              <a:tr h="370840">
                <a:tc>
                  <a:txBody>
                    <a:bodyPr/>
                    <a:lstStyle/>
                    <a:p>
                      <a:r>
                        <a:rPr lang="en-US" sz="2000" dirty="0"/>
                        <a:t>Network</a:t>
                      </a:r>
                      <a:r>
                        <a:rPr lang="en-US" sz="2000" baseline="0" dirty="0"/>
                        <a:t> function</a:t>
                      </a:r>
                      <a:endParaRPr lang="en-US" sz="2000" dirty="0"/>
                    </a:p>
                  </a:txBody>
                  <a:tcPr/>
                </a:tc>
                <a:tc>
                  <a:txBody>
                    <a:bodyPr/>
                    <a:lstStyle/>
                    <a:p>
                      <a:r>
                        <a:rPr lang="en-US" sz="2000" dirty="0"/>
                        <a:t>Implementation</a:t>
                      </a:r>
                    </a:p>
                  </a:txBody>
                  <a:tcPr/>
                </a:tc>
                <a:tc>
                  <a:txBody>
                    <a:bodyPr/>
                    <a:lstStyle/>
                    <a:p>
                      <a:r>
                        <a:rPr lang="en-US" sz="2000" dirty="0"/>
                        <a:t>1500</a:t>
                      </a:r>
                      <a:r>
                        <a:rPr lang="en-US" sz="2000" baseline="0" dirty="0"/>
                        <a:t>B </a:t>
                      </a:r>
                      <a:r>
                        <a:rPr lang="en-US" sz="2000" baseline="0" dirty="0" err="1"/>
                        <a:t>pkt</a:t>
                      </a:r>
                      <a:r>
                        <a:rPr lang="en-US" sz="2000" baseline="0" dirty="0"/>
                        <a:t> @ 40 </a:t>
                      </a:r>
                      <a:r>
                        <a:rPr lang="en-US" sz="2000" baseline="0" dirty="0" err="1"/>
                        <a:t>Gbps</a:t>
                      </a:r>
                      <a:r>
                        <a:rPr lang="en-US" sz="2000" baseline="0" dirty="0"/>
                        <a:t> (normal case)</a:t>
                      </a:r>
                      <a:endParaRPr lang="en-US" sz="2000" dirty="0"/>
                    </a:p>
                  </a:txBody>
                  <a:tcPr/>
                </a:tc>
                <a:tc>
                  <a:txBody>
                    <a:bodyPr/>
                    <a:lstStyle/>
                    <a:p>
                      <a:r>
                        <a:rPr lang="en-US" sz="2000" dirty="0"/>
                        <a:t>64B </a:t>
                      </a:r>
                      <a:r>
                        <a:rPr lang="en-US" sz="2000" dirty="0" err="1"/>
                        <a:t>pkt</a:t>
                      </a:r>
                      <a:r>
                        <a:rPr lang="en-US" sz="2000" dirty="0"/>
                        <a:t> @ 40 </a:t>
                      </a:r>
                      <a:r>
                        <a:rPr lang="en-US" sz="2000" dirty="0" err="1"/>
                        <a:t>Gbps</a:t>
                      </a:r>
                      <a:r>
                        <a:rPr lang="en-US" sz="2000" dirty="0"/>
                        <a:t> (worst</a:t>
                      </a:r>
                      <a:r>
                        <a:rPr lang="en-US" sz="2000" baseline="0" dirty="0"/>
                        <a:t>-case estimate</a:t>
                      </a:r>
                      <a:r>
                        <a:rPr lang="en-US" sz="2000" dirty="0"/>
                        <a:t>)</a:t>
                      </a:r>
                    </a:p>
                  </a:txBody>
                  <a:tcPr/>
                </a:tc>
                <a:extLst>
                  <a:ext uri="{0D108BD9-81ED-4DB2-BD59-A6C34878D82A}">
                    <a16:rowId xmlns:a16="http://schemas.microsoft.com/office/drawing/2014/main" xmlns="" val="10000"/>
                  </a:ext>
                </a:extLst>
              </a:tr>
              <a:tr h="370840">
                <a:tc>
                  <a:txBody>
                    <a:bodyPr/>
                    <a:lstStyle/>
                    <a:p>
                      <a:r>
                        <a:rPr lang="en-US" sz="2000" dirty="0">
                          <a:solidFill>
                            <a:schemeClr val="tx1">
                              <a:lumMod val="50000"/>
                            </a:schemeClr>
                          </a:solidFill>
                        </a:rPr>
                        <a:t>NVGRE</a:t>
                      </a:r>
                      <a:r>
                        <a:rPr lang="en-US" sz="2000" baseline="0" dirty="0">
                          <a:solidFill>
                            <a:schemeClr val="tx1">
                              <a:lumMod val="50000"/>
                            </a:schemeClr>
                          </a:solidFill>
                        </a:rPr>
                        <a:t> tunnel encapsulation</a:t>
                      </a:r>
                      <a:endParaRPr lang="en-US" sz="2000" dirty="0">
                        <a:solidFill>
                          <a:schemeClr val="tx1">
                            <a:lumMod val="50000"/>
                          </a:schemeClr>
                        </a:solidFill>
                      </a:endParaRPr>
                    </a:p>
                  </a:txBody>
                  <a:tcPr/>
                </a:tc>
                <a:tc>
                  <a:txBody>
                    <a:bodyPr/>
                    <a:lstStyle/>
                    <a:p>
                      <a:r>
                        <a:rPr lang="en-US" sz="2000" dirty="0">
                          <a:solidFill>
                            <a:schemeClr val="tx1">
                              <a:lumMod val="50000"/>
                            </a:schemeClr>
                          </a:solidFill>
                        </a:rPr>
                        <a:t>Hyper-V</a:t>
                      </a:r>
                      <a:r>
                        <a:rPr lang="en-US" sz="2000" baseline="0" dirty="0">
                          <a:solidFill>
                            <a:schemeClr val="tx1">
                              <a:lumMod val="50000"/>
                            </a:schemeClr>
                          </a:solidFill>
                        </a:rPr>
                        <a:t> virtual switch</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5</a:t>
                      </a:r>
                    </a:p>
                  </a:txBody>
                  <a:tcPr/>
                </a:tc>
                <a:tc>
                  <a:txBody>
                    <a:bodyPr/>
                    <a:lstStyle/>
                    <a:p>
                      <a:r>
                        <a:rPr lang="en-US" sz="2000" b="1" dirty="0">
                          <a:solidFill>
                            <a:schemeClr val="tx1">
                              <a:lumMod val="50000"/>
                            </a:schemeClr>
                          </a:solidFill>
                        </a:rPr>
                        <a:t>100</a:t>
                      </a:r>
                    </a:p>
                  </a:txBody>
                  <a:tcPr/>
                </a:tc>
                <a:extLst>
                  <a:ext uri="{0D108BD9-81ED-4DB2-BD59-A6C34878D82A}">
                    <a16:rowId xmlns:a16="http://schemas.microsoft.com/office/drawing/2014/main" xmlns="" val="10001"/>
                  </a:ext>
                </a:extLst>
              </a:tr>
              <a:tr h="370840">
                <a:tc>
                  <a:txBody>
                    <a:bodyPr/>
                    <a:lstStyle/>
                    <a:p>
                      <a:r>
                        <a:rPr lang="en-US" sz="2000" dirty="0">
                          <a:solidFill>
                            <a:schemeClr val="tx1">
                              <a:lumMod val="50000"/>
                            </a:schemeClr>
                          </a:solidFill>
                        </a:rPr>
                        <a:t>Firewall (8K rules)</a:t>
                      </a:r>
                    </a:p>
                  </a:txBody>
                  <a:tcPr/>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21</a:t>
                      </a:r>
                    </a:p>
                  </a:txBody>
                  <a:tcPr/>
                </a:tc>
                <a:tc>
                  <a:txBody>
                    <a:bodyPr/>
                    <a:lstStyle/>
                    <a:p>
                      <a:r>
                        <a:rPr lang="en-US" sz="2000" b="1" dirty="0">
                          <a:solidFill>
                            <a:schemeClr val="tx1">
                              <a:lumMod val="50000"/>
                            </a:schemeClr>
                          </a:solidFill>
                        </a:rPr>
                        <a:t>480</a:t>
                      </a:r>
                    </a:p>
                  </a:txBody>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1"/>
          </p:nvPr>
        </p:nvSpPr>
        <p:spPr/>
        <p:txBody>
          <a:bodyPr/>
          <a:lstStyle/>
          <a:p>
            <a:fld id="{368F0CB9-5443-48E8-ADD3-3F8A68C2523D}" type="slidenum">
              <a:rPr lang="en-US" smtClean="0"/>
              <a:t>4</a:t>
            </a:fld>
            <a:endParaRPr lang="en-US"/>
          </a:p>
        </p:txBody>
      </p:sp>
    </p:spTree>
    <p:extLst>
      <p:ext uri="{BB962C8B-B14F-4D97-AF65-F5344CB8AC3E}">
        <p14:creationId xmlns:p14="http://schemas.microsoft.com/office/powerpoint/2010/main" val="999652299"/>
      </p:ext>
    </p:extLst>
  </p:cSld>
  <p:clrMapOvr>
    <a:masterClrMapping/>
  </p:clrMapOvr>
  <p:transition advTm="54981">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Case study: </a:t>
            </a:r>
            <a:r>
              <a:rPr lang="en-US" dirty="0"/>
              <a:t>L4 load balancer (1)</a:t>
            </a:r>
          </a:p>
        </p:txBody>
      </p:sp>
      <p:sp>
        <p:nvSpPr>
          <p:cNvPr id="4" name="内容占位符 2"/>
          <p:cNvSpPr>
            <a:spLocks noGrp="1"/>
          </p:cNvSpPr>
          <p:nvPr>
            <p:ph idx="1"/>
          </p:nvPr>
        </p:nvSpPr>
        <p:spPr>
          <a:xfrm>
            <a:off x="274638" y="1214473"/>
            <a:ext cx="8891940" cy="1495794"/>
          </a:xfrm>
        </p:spPr>
        <p:txBody>
          <a:bodyPr/>
          <a:lstStyle/>
          <a:p>
            <a:pPr marL="0" lvl="1" indent="0">
              <a:buNone/>
            </a:pPr>
            <a:r>
              <a:rPr lang="en-US" sz="3600" dirty="0">
                <a:gradFill>
                  <a:gsLst>
                    <a:gs pos="1250">
                      <a:schemeClr val="tx2"/>
                    </a:gs>
                    <a:gs pos="99000">
                      <a:schemeClr val="tx2"/>
                    </a:gs>
                  </a:gsLst>
                  <a:lin ang="5400000" scaled="0"/>
                </a:gradFill>
                <a:latin typeface="+mj-lt"/>
              </a:rPr>
              <a:t>Requires per-flow states </a:t>
            </a:r>
            <a:r>
              <a:rPr lang="en-US" altLang="zh-CN" sz="3600" dirty="0">
                <a:gradFill>
                  <a:gsLst>
                    <a:gs pos="1250">
                      <a:schemeClr val="tx2"/>
                    </a:gs>
                    <a:gs pos="99000">
                      <a:schemeClr val="tx2"/>
                    </a:gs>
                  </a:gsLst>
                  <a:lin ang="5400000" scaled="0"/>
                </a:gradFill>
                <a:latin typeface="+mj-lt"/>
              </a:rPr>
              <a:t>for many flows</a:t>
            </a:r>
            <a:endParaRPr lang="en-US" sz="3600" dirty="0">
              <a:gradFill>
                <a:gsLst>
                  <a:gs pos="1250">
                    <a:schemeClr val="tx2"/>
                  </a:gs>
                  <a:gs pos="99000">
                    <a:schemeClr val="tx2"/>
                  </a:gs>
                </a:gsLst>
                <a:lin ang="5400000" scaled="0"/>
              </a:gradFill>
              <a:latin typeface="+mj-lt"/>
            </a:endParaRPr>
          </a:p>
          <a:p>
            <a:pPr marL="0" lvl="1" indent="0">
              <a:buNone/>
            </a:pPr>
            <a:r>
              <a:rPr lang="en-US" altLang="zh-CN" dirty="0"/>
              <a:t>32M concurrent flows in off-chip DRAM</a:t>
            </a:r>
          </a:p>
          <a:p>
            <a:pPr marL="0" lvl="1" indent="0">
              <a:buNone/>
            </a:pPr>
            <a:r>
              <a:rPr lang="en-US" altLang="zh-CN" dirty="0"/>
              <a:t>16K flow cache in on-chip BRAM</a:t>
            </a:r>
            <a:endParaRPr lang="en-US" dirty="0"/>
          </a:p>
        </p:txBody>
      </p:sp>
      <p:sp>
        <p:nvSpPr>
          <p:cNvPr id="3" name="Slide Number Placeholder 2"/>
          <p:cNvSpPr>
            <a:spLocks noGrp="1"/>
          </p:cNvSpPr>
          <p:nvPr>
            <p:ph type="sldNum" sz="quarter" idx="12"/>
          </p:nvPr>
        </p:nvSpPr>
        <p:spPr/>
        <p:txBody>
          <a:bodyPr/>
          <a:lstStyle/>
          <a:p>
            <a:fld id="{419E92D2-DDA8-4EFE-949C-990FF1492B0E}" type="slidenum">
              <a:rPr lang="en-US" smtClean="0"/>
              <a:t>40</a:t>
            </a:fld>
            <a:endParaRPr lang="en-US"/>
          </a:p>
        </p:txBody>
      </p:sp>
      <p:sp>
        <p:nvSpPr>
          <p:cNvPr id="26" name="Rectangle 5"/>
          <p:cNvSpPr/>
          <p:nvPr/>
        </p:nvSpPr>
        <p:spPr bwMode="auto">
          <a:xfrm>
            <a:off x="3950868" y="3871732"/>
            <a:ext cx="1527858" cy="50928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Flow cache</a:t>
            </a:r>
          </a:p>
        </p:txBody>
      </p:sp>
      <p:sp>
        <p:nvSpPr>
          <p:cNvPr id="28" name="Rectangle 7"/>
          <p:cNvSpPr/>
          <p:nvPr/>
        </p:nvSpPr>
        <p:spPr bwMode="auto">
          <a:xfrm>
            <a:off x="3950868" y="4640306"/>
            <a:ext cx="1527858" cy="50928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DRAM</a:t>
            </a:r>
          </a:p>
        </p:txBody>
      </p:sp>
      <p:sp>
        <p:nvSpPr>
          <p:cNvPr id="30" name="Rectangle 8"/>
          <p:cNvSpPr/>
          <p:nvPr/>
        </p:nvSpPr>
        <p:spPr bwMode="auto">
          <a:xfrm>
            <a:off x="3950868" y="5408880"/>
            <a:ext cx="1527858" cy="658869"/>
          </a:xfrm>
          <a:prstGeom prst="round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err="1">
                <a:solidFill>
                  <a:schemeClr val="bg1"/>
                </a:solidFill>
              </a:rPr>
              <a:t>Nexthop</a:t>
            </a:r>
            <a:r>
              <a:rPr lang="en-US" sz="2000" dirty="0">
                <a:solidFill>
                  <a:schemeClr val="bg1"/>
                </a:solidFill>
              </a:rPr>
              <a:t> allocation</a:t>
            </a:r>
          </a:p>
        </p:txBody>
      </p:sp>
      <p:sp>
        <p:nvSpPr>
          <p:cNvPr id="31" name="Rectangle 9"/>
          <p:cNvSpPr/>
          <p:nvPr/>
        </p:nvSpPr>
        <p:spPr bwMode="auto">
          <a:xfrm>
            <a:off x="5954605" y="3871732"/>
            <a:ext cx="682907" cy="219601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Mux</a:t>
            </a:r>
          </a:p>
        </p:txBody>
      </p:sp>
      <p:sp>
        <p:nvSpPr>
          <p:cNvPr id="32" name="Rectangle 10"/>
          <p:cNvSpPr/>
          <p:nvPr/>
        </p:nvSpPr>
        <p:spPr bwMode="auto">
          <a:xfrm>
            <a:off x="2112753" y="3860157"/>
            <a:ext cx="1527858" cy="53243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Parser</a:t>
            </a:r>
          </a:p>
        </p:txBody>
      </p:sp>
      <p:sp>
        <p:nvSpPr>
          <p:cNvPr id="33" name="Rectangle 11"/>
          <p:cNvSpPr/>
          <p:nvPr/>
        </p:nvSpPr>
        <p:spPr bwMode="auto">
          <a:xfrm>
            <a:off x="7020087" y="4703522"/>
            <a:ext cx="1712441" cy="53243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Tunnel </a:t>
            </a:r>
            <a:r>
              <a:rPr lang="en-US" sz="2000" dirty="0" err="1">
                <a:gradFill>
                  <a:gsLst>
                    <a:gs pos="5833">
                      <a:schemeClr val="tx1">
                        <a:lumMod val="50000"/>
                      </a:schemeClr>
                    </a:gs>
                    <a:gs pos="100000">
                      <a:schemeClr val="tx1">
                        <a:lumMod val="50000"/>
                      </a:schemeClr>
                    </a:gs>
                  </a:gsLst>
                  <a:lin ang="5400000" scaled="0"/>
                </a:gradFill>
              </a:rPr>
              <a:t>encap</a:t>
            </a:r>
            <a:endParaRPr lang="en-US" sz="2000" dirty="0">
              <a:gradFill>
                <a:gsLst>
                  <a:gs pos="5833">
                    <a:schemeClr val="tx1">
                      <a:lumMod val="50000"/>
                    </a:schemeClr>
                  </a:gs>
                  <a:gs pos="100000">
                    <a:schemeClr val="tx1">
                      <a:lumMod val="50000"/>
                    </a:schemeClr>
                  </a:gs>
                </a:gsLst>
                <a:lin ang="5400000" scaled="0"/>
              </a:gradFill>
            </a:endParaRPr>
          </a:p>
        </p:txBody>
      </p:sp>
      <p:sp>
        <p:nvSpPr>
          <p:cNvPr id="35" name="Rectangle 12"/>
          <p:cNvSpPr/>
          <p:nvPr/>
        </p:nvSpPr>
        <p:spPr bwMode="auto">
          <a:xfrm>
            <a:off x="7020087" y="5535313"/>
            <a:ext cx="1712441" cy="53243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Network out</a:t>
            </a:r>
          </a:p>
        </p:txBody>
      </p:sp>
      <p:cxnSp>
        <p:nvCxnSpPr>
          <p:cNvPr id="37" name="Straight Arrow Connector 16"/>
          <p:cNvCxnSpPr/>
          <p:nvPr/>
        </p:nvCxnSpPr>
        <p:spPr>
          <a:xfrm>
            <a:off x="4714797" y="4381019"/>
            <a:ext cx="0" cy="25928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8"/>
          <p:cNvCxnSpPr/>
          <p:nvPr/>
        </p:nvCxnSpPr>
        <p:spPr>
          <a:xfrm>
            <a:off x="4714797" y="5149593"/>
            <a:ext cx="0" cy="25928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20"/>
          <p:cNvCxnSpPr/>
          <p:nvPr/>
        </p:nvCxnSpPr>
        <p:spPr>
          <a:xfrm flipV="1">
            <a:off x="5478726" y="4126375"/>
            <a:ext cx="475879"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2"/>
          <p:cNvCxnSpPr/>
          <p:nvPr/>
        </p:nvCxnSpPr>
        <p:spPr>
          <a:xfrm flipV="1">
            <a:off x="5478726" y="4894949"/>
            <a:ext cx="475879"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4"/>
          <p:cNvCxnSpPr/>
          <p:nvPr/>
        </p:nvCxnSpPr>
        <p:spPr>
          <a:xfrm flipV="1">
            <a:off x="5478726" y="5738314"/>
            <a:ext cx="475879"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6"/>
          <p:cNvCxnSpPr/>
          <p:nvPr/>
        </p:nvCxnSpPr>
        <p:spPr>
          <a:xfrm flipV="1">
            <a:off x="6637512" y="4969740"/>
            <a:ext cx="382575"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8"/>
          <p:cNvCxnSpPr/>
          <p:nvPr/>
        </p:nvCxnSpPr>
        <p:spPr>
          <a:xfrm>
            <a:off x="7876308" y="5235958"/>
            <a:ext cx="0" cy="29935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33"/>
          <p:cNvCxnSpPr/>
          <p:nvPr/>
        </p:nvCxnSpPr>
        <p:spPr>
          <a:xfrm>
            <a:off x="3640611" y="4126375"/>
            <a:ext cx="310257"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Rectangle 35"/>
          <p:cNvSpPr/>
          <p:nvPr/>
        </p:nvSpPr>
        <p:spPr bwMode="auto">
          <a:xfrm>
            <a:off x="274638" y="3860157"/>
            <a:ext cx="1527858" cy="532436"/>
          </a:xfrm>
          <a:prstGeom prst="flowChartAlternateProcess">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Network in</a:t>
            </a:r>
          </a:p>
        </p:txBody>
      </p:sp>
      <p:cxnSp>
        <p:nvCxnSpPr>
          <p:cNvPr id="49" name="Straight Connector 39"/>
          <p:cNvCxnSpPr/>
          <p:nvPr/>
        </p:nvCxnSpPr>
        <p:spPr>
          <a:xfrm>
            <a:off x="2991486" y="5279236"/>
            <a:ext cx="2725179" cy="0"/>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1"/>
          <p:cNvCxnSpPr/>
          <p:nvPr/>
        </p:nvCxnSpPr>
        <p:spPr>
          <a:xfrm>
            <a:off x="5716665" y="5279236"/>
            <a:ext cx="0" cy="1261604"/>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43"/>
          <p:cNvSpPr txBox="1"/>
          <p:nvPr/>
        </p:nvSpPr>
        <p:spPr>
          <a:xfrm>
            <a:off x="3805259" y="6005165"/>
            <a:ext cx="1839286"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006EB9"/>
                </a:solidFill>
              </a:rPr>
              <a:t>CPU element</a:t>
            </a:r>
          </a:p>
        </p:txBody>
      </p:sp>
      <p:cxnSp>
        <p:nvCxnSpPr>
          <p:cNvPr id="53" name="Straight Arrow Connector 51"/>
          <p:cNvCxnSpPr/>
          <p:nvPr/>
        </p:nvCxnSpPr>
        <p:spPr>
          <a:xfrm>
            <a:off x="1802496" y="4126375"/>
            <a:ext cx="31025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2556"/>
      </p:ext>
    </p:extLst>
  </p:cSld>
  <p:clrMapOvr>
    <a:masterClrMapping/>
  </p:clrMapOvr>
  <p:transition advTm="40424">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Case study: </a:t>
            </a:r>
            <a:r>
              <a:rPr lang="en-US" dirty="0"/>
              <a:t>L4 load balancer (1)</a:t>
            </a:r>
          </a:p>
        </p:txBody>
      </p:sp>
      <p:sp>
        <p:nvSpPr>
          <p:cNvPr id="4" name="内容占位符 2"/>
          <p:cNvSpPr>
            <a:spLocks noGrp="1"/>
          </p:cNvSpPr>
          <p:nvPr>
            <p:ph idx="1"/>
          </p:nvPr>
        </p:nvSpPr>
        <p:spPr>
          <a:xfrm>
            <a:off x="274638" y="1214473"/>
            <a:ext cx="8891940" cy="3120854"/>
          </a:xfrm>
        </p:spPr>
        <p:txBody>
          <a:bodyPr/>
          <a:lstStyle/>
          <a:p>
            <a:pPr marL="0" lvl="1" indent="0">
              <a:buNone/>
            </a:pPr>
            <a:r>
              <a:rPr lang="en-US" sz="3600" dirty="0">
                <a:gradFill>
                  <a:gsLst>
                    <a:gs pos="1250">
                      <a:schemeClr val="tx2"/>
                    </a:gs>
                    <a:gs pos="99000">
                      <a:schemeClr val="tx2"/>
                    </a:gs>
                  </a:gsLst>
                  <a:lin ang="5400000" scaled="0"/>
                </a:gradFill>
                <a:latin typeface="+mj-lt"/>
              </a:rPr>
              <a:t>Requires per-flow states </a:t>
            </a:r>
            <a:r>
              <a:rPr lang="en-US" altLang="zh-CN" sz="3600" dirty="0">
                <a:gradFill>
                  <a:gsLst>
                    <a:gs pos="1250">
                      <a:schemeClr val="tx2"/>
                    </a:gs>
                    <a:gs pos="99000">
                      <a:schemeClr val="tx2"/>
                    </a:gs>
                  </a:gsLst>
                  <a:lin ang="5400000" scaled="0"/>
                </a:gradFill>
                <a:latin typeface="+mj-lt"/>
              </a:rPr>
              <a:t>for many flows</a:t>
            </a:r>
            <a:endParaRPr lang="en-US" sz="3600" dirty="0">
              <a:gradFill>
                <a:gsLst>
                  <a:gs pos="1250">
                    <a:schemeClr val="tx2"/>
                  </a:gs>
                  <a:gs pos="99000">
                    <a:schemeClr val="tx2"/>
                  </a:gs>
                </a:gsLst>
                <a:lin ang="5400000" scaled="0"/>
              </a:gradFill>
              <a:latin typeface="+mj-lt"/>
            </a:endParaRPr>
          </a:p>
          <a:p>
            <a:pPr marL="0" lvl="1" indent="0">
              <a:buNone/>
            </a:pPr>
            <a:r>
              <a:rPr lang="en-US" altLang="zh-CN" dirty="0"/>
              <a:t>32M concurrent flows in off-chip DRAM</a:t>
            </a:r>
          </a:p>
          <a:p>
            <a:pPr marL="0" lvl="1" indent="0">
              <a:buNone/>
            </a:pPr>
            <a:r>
              <a:rPr lang="en-US" altLang="zh-CN" dirty="0"/>
              <a:t>16K flow cache in on-chip BRAM</a:t>
            </a:r>
            <a:endParaRPr lang="en-US" dirty="0"/>
          </a:p>
          <a:p>
            <a:pPr marL="0" lvl="1" indent="0">
              <a:buNone/>
            </a:pPr>
            <a:r>
              <a:rPr lang="en-US" sz="3600" dirty="0">
                <a:gradFill>
                  <a:gsLst>
                    <a:gs pos="1250">
                      <a:schemeClr val="tx2"/>
                    </a:gs>
                    <a:gs pos="99000">
                      <a:schemeClr val="tx2"/>
                    </a:gs>
                  </a:gsLst>
                  <a:lin ang="5400000" scaled="0"/>
                </a:gradFill>
                <a:latin typeface="+mj-lt"/>
              </a:rPr>
              <a:t>Requires complex </a:t>
            </a:r>
            <a:r>
              <a:rPr lang="en-US" sz="3600" dirty="0" err="1">
                <a:gradFill>
                  <a:gsLst>
                    <a:gs pos="1250">
                      <a:schemeClr val="tx2"/>
                    </a:gs>
                    <a:gs pos="99000">
                      <a:schemeClr val="tx2"/>
                    </a:gs>
                  </a:gsLst>
                  <a:lin ang="5400000" scaled="0"/>
                </a:gradFill>
                <a:latin typeface="+mj-lt"/>
              </a:rPr>
              <a:t>nexthop</a:t>
            </a:r>
            <a:r>
              <a:rPr lang="en-US" sz="3600" dirty="0">
                <a:gradFill>
                  <a:gsLst>
                    <a:gs pos="1250">
                      <a:schemeClr val="tx2"/>
                    </a:gs>
                    <a:gs pos="99000">
                      <a:schemeClr val="tx2"/>
                    </a:gs>
                  </a:gsLst>
                  <a:lin ang="5400000" scaled="0"/>
                </a:gradFill>
                <a:latin typeface="+mj-lt"/>
              </a:rPr>
              <a:t> allocation policy</a:t>
            </a:r>
          </a:p>
          <a:p>
            <a:pPr marL="0" lvl="1" indent="0">
              <a:buNone/>
            </a:pPr>
            <a:r>
              <a:rPr lang="en-US" dirty="0" err="1"/>
              <a:t>Nexthop</a:t>
            </a:r>
            <a:r>
              <a:rPr lang="en-US" dirty="0"/>
              <a:t> allocation in CPU element: joint CPU/FPGA processing</a:t>
            </a:r>
          </a:p>
          <a:p>
            <a:pPr marL="0" lvl="1" indent="0">
              <a:buNone/>
            </a:pPr>
            <a:endParaRPr lang="en-US" sz="3600" dirty="0">
              <a:gradFill>
                <a:gsLst>
                  <a:gs pos="1250">
                    <a:schemeClr val="tx2"/>
                  </a:gs>
                  <a:gs pos="99000">
                    <a:schemeClr val="tx2"/>
                  </a:gs>
                </a:gsLst>
                <a:lin ang="5400000" scaled="0"/>
              </a:gradFill>
              <a:latin typeface="+mj-lt"/>
            </a:endParaRPr>
          </a:p>
        </p:txBody>
      </p:sp>
      <p:sp>
        <p:nvSpPr>
          <p:cNvPr id="6" name="Rectangle 5"/>
          <p:cNvSpPr/>
          <p:nvPr/>
        </p:nvSpPr>
        <p:spPr bwMode="auto">
          <a:xfrm>
            <a:off x="3950868" y="3871732"/>
            <a:ext cx="1527858" cy="50928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Flow cache</a:t>
            </a:r>
          </a:p>
        </p:txBody>
      </p:sp>
      <p:sp>
        <p:nvSpPr>
          <p:cNvPr id="8" name="Rectangle 7"/>
          <p:cNvSpPr/>
          <p:nvPr/>
        </p:nvSpPr>
        <p:spPr bwMode="auto">
          <a:xfrm>
            <a:off x="3950868" y="4640306"/>
            <a:ext cx="1527858" cy="50928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DRAM</a:t>
            </a:r>
          </a:p>
        </p:txBody>
      </p:sp>
      <p:sp>
        <p:nvSpPr>
          <p:cNvPr id="9" name="Rectangle 8"/>
          <p:cNvSpPr/>
          <p:nvPr/>
        </p:nvSpPr>
        <p:spPr bwMode="auto">
          <a:xfrm>
            <a:off x="3950868" y="5408880"/>
            <a:ext cx="1527858" cy="658869"/>
          </a:xfrm>
          <a:prstGeom prst="round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err="1">
                <a:solidFill>
                  <a:schemeClr val="bg1"/>
                </a:solidFill>
              </a:rPr>
              <a:t>Nexthop</a:t>
            </a:r>
            <a:r>
              <a:rPr lang="en-US" sz="2000" dirty="0">
                <a:solidFill>
                  <a:schemeClr val="bg1"/>
                </a:solidFill>
              </a:rPr>
              <a:t> allocation</a:t>
            </a:r>
          </a:p>
        </p:txBody>
      </p:sp>
      <p:sp>
        <p:nvSpPr>
          <p:cNvPr id="10" name="Rectangle 9"/>
          <p:cNvSpPr/>
          <p:nvPr/>
        </p:nvSpPr>
        <p:spPr bwMode="auto">
          <a:xfrm>
            <a:off x="5954605" y="3871732"/>
            <a:ext cx="682907" cy="2196017"/>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Mux</a:t>
            </a:r>
          </a:p>
        </p:txBody>
      </p:sp>
      <p:sp>
        <p:nvSpPr>
          <p:cNvPr id="11" name="Rectangle 10"/>
          <p:cNvSpPr/>
          <p:nvPr/>
        </p:nvSpPr>
        <p:spPr bwMode="auto">
          <a:xfrm>
            <a:off x="2112753" y="3860157"/>
            <a:ext cx="1527858" cy="53243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Parser</a:t>
            </a:r>
          </a:p>
        </p:txBody>
      </p:sp>
      <p:sp>
        <p:nvSpPr>
          <p:cNvPr id="12" name="Rectangle 11"/>
          <p:cNvSpPr/>
          <p:nvPr/>
        </p:nvSpPr>
        <p:spPr bwMode="auto">
          <a:xfrm>
            <a:off x="7020087" y="4703522"/>
            <a:ext cx="1712441" cy="53243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Tunnel </a:t>
            </a:r>
            <a:r>
              <a:rPr lang="en-US" sz="2000" dirty="0" err="1">
                <a:gradFill>
                  <a:gsLst>
                    <a:gs pos="5833">
                      <a:schemeClr val="tx1">
                        <a:lumMod val="50000"/>
                      </a:schemeClr>
                    </a:gs>
                    <a:gs pos="100000">
                      <a:schemeClr val="tx1">
                        <a:lumMod val="50000"/>
                      </a:schemeClr>
                    </a:gs>
                  </a:gsLst>
                  <a:lin ang="5400000" scaled="0"/>
                </a:gradFill>
              </a:rPr>
              <a:t>encap</a:t>
            </a:r>
            <a:endParaRPr lang="en-US" sz="2000" dirty="0">
              <a:gradFill>
                <a:gsLst>
                  <a:gs pos="5833">
                    <a:schemeClr val="tx1">
                      <a:lumMod val="50000"/>
                    </a:schemeClr>
                  </a:gs>
                  <a:gs pos="100000">
                    <a:schemeClr val="tx1">
                      <a:lumMod val="50000"/>
                    </a:schemeClr>
                  </a:gs>
                </a:gsLst>
                <a:lin ang="5400000" scaled="0"/>
              </a:gradFill>
            </a:endParaRPr>
          </a:p>
        </p:txBody>
      </p:sp>
      <p:sp>
        <p:nvSpPr>
          <p:cNvPr id="13" name="Rectangle 12"/>
          <p:cNvSpPr/>
          <p:nvPr/>
        </p:nvSpPr>
        <p:spPr bwMode="auto">
          <a:xfrm>
            <a:off x="7020087" y="5535313"/>
            <a:ext cx="1712441" cy="53243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Network out</a:t>
            </a:r>
          </a:p>
        </p:txBody>
      </p:sp>
      <p:cxnSp>
        <p:nvCxnSpPr>
          <p:cNvPr id="17" name="Straight Arrow Connector 16"/>
          <p:cNvCxnSpPr/>
          <p:nvPr/>
        </p:nvCxnSpPr>
        <p:spPr>
          <a:xfrm>
            <a:off x="4714797" y="4381019"/>
            <a:ext cx="0" cy="25928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14797" y="5149593"/>
            <a:ext cx="0" cy="25928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78726" y="4126375"/>
            <a:ext cx="475879"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478726" y="4894949"/>
            <a:ext cx="475879"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478726" y="5738314"/>
            <a:ext cx="475879"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637512" y="4969740"/>
            <a:ext cx="382575"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876308" y="5235958"/>
            <a:ext cx="0" cy="29935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40611" y="4126375"/>
            <a:ext cx="310257"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274638" y="3860157"/>
            <a:ext cx="1527858" cy="532436"/>
          </a:xfrm>
          <a:prstGeom prst="flowChartAlternateProcess">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Network in</a:t>
            </a:r>
          </a:p>
        </p:txBody>
      </p:sp>
      <p:cxnSp>
        <p:nvCxnSpPr>
          <p:cNvPr id="40" name="Straight Connector 39"/>
          <p:cNvCxnSpPr/>
          <p:nvPr/>
        </p:nvCxnSpPr>
        <p:spPr>
          <a:xfrm>
            <a:off x="2991486" y="5279236"/>
            <a:ext cx="2725179" cy="0"/>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16665" y="5279236"/>
            <a:ext cx="0" cy="1261604"/>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05259" y="6005165"/>
            <a:ext cx="1839286"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006EB9"/>
                </a:solidFill>
              </a:rPr>
              <a:t>CPU element</a:t>
            </a:r>
          </a:p>
        </p:txBody>
      </p:sp>
      <p:cxnSp>
        <p:nvCxnSpPr>
          <p:cNvPr id="52" name="Straight Arrow Connector 51"/>
          <p:cNvCxnSpPr/>
          <p:nvPr/>
        </p:nvCxnSpPr>
        <p:spPr>
          <a:xfrm>
            <a:off x="1802496" y="4126375"/>
            <a:ext cx="31025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19E92D2-DDA8-4EFE-949C-990FF1492B0E}" type="slidenum">
              <a:rPr lang="en-US" smtClean="0"/>
              <a:t>41</a:t>
            </a:fld>
            <a:endParaRPr lang="en-US"/>
          </a:p>
        </p:txBody>
      </p:sp>
    </p:spTree>
    <p:extLst>
      <p:ext uri="{BB962C8B-B14F-4D97-AF65-F5344CB8AC3E}">
        <p14:creationId xmlns:p14="http://schemas.microsoft.com/office/powerpoint/2010/main" val="2899851544"/>
      </p:ext>
    </p:extLst>
  </p:cSld>
  <p:clrMapOvr>
    <a:masterClrMapping/>
  </p:clrMapOvr>
  <p:transition advTm="40424">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Case study: L4 load balancer (2)</a:t>
            </a:r>
          </a:p>
        </p:txBody>
      </p:sp>
      <p:sp>
        <p:nvSpPr>
          <p:cNvPr id="3" name="Text Placeholder 2"/>
          <p:cNvSpPr>
            <a:spLocks noGrp="1"/>
          </p:cNvSpPr>
          <p:nvPr>
            <p:ph type="body" sz="quarter" idx="10"/>
          </p:nvPr>
        </p:nvSpPr>
        <p:spPr>
          <a:xfrm>
            <a:off x="274638" y="1212851"/>
            <a:ext cx="8777288" cy="2308324"/>
          </a:xfrm>
        </p:spPr>
        <p:txBody>
          <a:bodyPr/>
          <a:lstStyle/>
          <a:p>
            <a:pPr lvl="1"/>
            <a:r>
              <a:rPr lang="en-US" altLang="zh-CN" sz="3600" dirty="0">
                <a:gradFill>
                  <a:gsLst>
                    <a:gs pos="1250">
                      <a:schemeClr val="tx2"/>
                    </a:gs>
                    <a:gs pos="99000">
                      <a:schemeClr val="tx2"/>
                    </a:gs>
                  </a:gsLst>
                  <a:lin ang="5400000" scaled="0"/>
                </a:gradFill>
                <a:latin typeface="+mj-lt"/>
              </a:rPr>
              <a:t>Performance</a:t>
            </a:r>
          </a:p>
          <a:p>
            <a:pPr lvl="1"/>
            <a:r>
              <a:rPr lang="en-US" altLang="zh-CN" sz="2400" dirty="0"/>
              <a:t>10M new flows per second</a:t>
            </a:r>
          </a:p>
          <a:p>
            <a:pPr lvl="1"/>
            <a:r>
              <a:rPr lang="en-US" altLang="zh-CN" sz="2400" dirty="0"/>
              <a:t>51Mpps for 8K flows</a:t>
            </a:r>
          </a:p>
          <a:p>
            <a:pPr lvl="1"/>
            <a:r>
              <a:rPr lang="en-US" altLang="zh-CN" sz="2400" dirty="0"/>
              <a:t>11Mpps for 32M flows</a:t>
            </a:r>
          </a:p>
          <a:p>
            <a:pPr lvl="1"/>
            <a:r>
              <a:rPr lang="en-US" altLang="zh-CN" sz="2400" dirty="0"/>
              <a:t>4us stable latency</a:t>
            </a:r>
          </a:p>
        </p:txBody>
      </p:sp>
      <p:pic>
        <p:nvPicPr>
          <p:cNvPr id="5" name="图片 4"/>
          <p:cNvPicPr>
            <a:picLocks noChangeAspect="1"/>
          </p:cNvPicPr>
          <p:nvPr/>
        </p:nvPicPr>
        <p:blipFill>
          <a:blip r:embed="rId3"/>
          <a:stretch>
            <a:fillRect/>
          </a:stretch>
        </p:blipFill>
        <p:spPr>
          <a:xfrm>
            <a:off x="4916914" y="1212851"/>
            <a:ext cx="3409864" cy="2582514"/>
          </a:xfrm>
          <a:prstGeom prst="rect">
            <a:avLst/>
          </a:prstGeom>
        </p:spPr>
      </p:pic>
      <p:pic>
        <p:nvPicPr>
          <p:cNvPr id="7" name="Picture 6"/>
          <p:cNvPicPr>
            <a:picLocks noChangeAspect="1"/>
          </p:cNvPicPr>
          <p:nvPr/>
        </p:nvPicPr>
        <p:blipFill>
          <a:blip r:embed="rId4"/>
          <a:stretch>
            <a:fillRect/>
          </a:stretch>
        </p:blipFill>
        <p:spPr>
          <a:xfrm>
            <a:off x="529331" y="3977761"/>
            <a:ext cx="3820168" cy="2877064"/>
          </a:xfrm>
          <a:prstGeom prst="rect">
            <a:avLst/>
          </a:prstGeom>
        </p:spPr>
      </p:pic>
      <p:sp>
        <p:nvSpPr>
          <p:cNvPr id="4" name="Slide Number Placeholder 3"/>
          <p:cNvSpPr>
            <a:spLocks noGrp="1"/>
          </p:cNvSpPr>
          <p:nvPr>
            <p:ph type="sldNum" sz="quarter" idx="11"/>
          </p:nvPr>
        </p:nvSpPr>
        <p:spPr/>
        <p:txBody>
          <a:bodyPr/>
          <a:lstStyle/>
          <a:p>
            <a:fld id="{368F0CB9-5443-48E8-ADD3-3F8A68C2523D}" type="slidenum">
              <a:rPr lang="en-US" smtClean="0"/>
              <a:t>42</a:t>
            </a:fld>
            <a:endParaRPr lang="en-US"/>
          </a:p>
        </p:txBody>
      </p:sp>
      <p:pic>
        <p:nvPicPr>
          <p:cNvPr id="8" name="图片 3"/>
          <p:cNvPicPr>
            <a:picLocks noChangeAspect="1"/>
          </p:cNvPicPr>
          <p:nvPr/>
        </p:nvPicPr>
        <p:blipFill>
          <a:blip r:embed="rId5"/>
          <a:stretch>
            <a:fillRect/>
          </a:stretch>
        </p:blipFill>
        <p:spPr>
          <a:xfrm>
            <a:off x="4410001" y="3869555"/>
            <a:ext cx="3916777" cy="2799532"/>
          </a:xfrm>
          <a:prstGeom prst="rect">
            <a:avLst/>
          </a:prstGeom>
        </p:spPr>
      </p:pic>
    </p:spTree>
    <p:extLst>
      <p:ext uri="{BB962C8B-B14F-4D97-AF65-F5344CB8AC3E}">
        <p14:creationId xmlns:p14="http://schemas.microsoft.com/office/powerpoint/2010/main" val="902335057"/>
      </p:ext>
    </p:extLst>
  </p:cSld>
  <p:clrMapOvr>
    <a:masterClrMapping/>
  </p:clrMapOvr>
  <p:transition advTm="23278">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cost</a:t>
            </a:r>
          </a:p>
        </p:txBody>
      </p:sp>
      <p:sp>
        <p:nvSpPr>
          <p:cNvPr id="5" name="Text Placeholder 4"/>
          <p:cNvSpPr>
            <a:spLocks noGrp="1"/>
          </p:cNvSpPr>
          <p:nvPr>
            <p:ph type="body" sz="quarter" idx="10"/>
          </p:nvPr>
        </p:nvSpPr>
        <p:spPr>
          <a:xfrm>
            <a:off x="274637" y="1212851"/>
            <a:ext cx="9051925" cy="1181862"/>
          </a:xfrm>
        </p:spPr>
        <p:txBody>
          <a:bodyPr/>
          <a:lstStyle/>
          <a:p>
            <a:r>
              <a:rPr lang="en-US" dirty="0"/>
              <a:t>Overhead compared to hand-written Verilog</a:t>
            </a:r>
          </a:p>
        </p:txBody>
      </p:sp>
      <p:graphicFrame>
        <p:nvGraphicFramePr>
          <p:cNvPr id="3" name="Table 2"/>
          <p:cNvGraphicFramePr>
            <a:graphicFrameLocks noGrp="1"/>
          </p:cNvGraphicFramePr>
          <p:nvPr>
            <p:extLst>
              <p:ext uri="{D42A27DB-BD31-4B8C-83A1-F6EECF244321}">
                <p14:modId xmlns:p14="http://schemas.microsoft.com/office/powerpoint/2010/main" val="3416774622"/>
              </p:ext>
            </p:extLst>
          </p:nvPr>
        </p:nvGraphicFramePr>
        <p:xfrm>
          <a:off x="274636" y="1933606"/>
          <a:ext cx="8591572" cy="3711864"/>
        </p:xfrm>
        <a:graphic>
          <a:graphicData uri="http://schemas.openxmlformats.org/drawingml/2006/table">
            <a:tbl>
              <a:tblPr firstRow="1" bandRow="1">
                <a:tableStyleId>{5C22544A-7EE6-4342-B048-85BDC9FD1C3A}</a:tableStyleId>
              </a:tblPr>
              <a:tblGrid>
                <a:gridCol w="2147893">
                  <a:extLst>
                    <a:ext uri="{9D8B030D-6E8A-4147-A177-3AD203B41FA5}">
                      <a16:colId xmlns:a16="http://schemas.microsoft.com/office/drawing/2014/main" xmlns="" val="20000"/>
                    </a:ext>
                  </a:extLst>
                </a:gridCol>
                <a:gridCol w="2147893">
                  <a:extLst>
                    <a:ext uri="{9D8B030D-6E8A-4147-A177-3AD203B41FA5}">
                      <a16:colId xmlns:a16="http://schemas.microsoft.com/office/drawing/2014/main" xmlns="" val="20001"/>
                    </a:ext>
                  </a:extLst>
                </a:gridCol>
                <a:gridCol w="2147893">
                  <a:extLst>
                    <a:ext uri="{9D8B030D-6E8A-4147-A177-3AD203B41FA5}">
                      <a16:colId xmlns:a16="http://schemas.microsoft.com/office/drawing/2014/main" xmlns="" val="20002"/>
                    </a:ext>
                  </a:extLst>
                </a:gridCol>
                <a:gridCol w="2147893">
                  <a:extLst>
                    <a:ext uri="{9D8B030D-6E8A-4147-A177-3AD203B41FA5}">
                      <a16:colId xmlns:a16="http://schemas.microsoft.com/office/drawing/2014/main" xmlns="" val="20003"/>
                    </a:ext>
                  </a:extLst>
                </a:gridCol>
              </a:tblGrid>
              <a:tr h="590968">
                <a:tc rowSpan="2">
                  <a:txBody>
                    <a:bodyPr/>
                    <a:lstStyle/>
                    <a:p>
                      <a:r>
                        <a:rPr lang="en-US" sz="2000" dirty="0" err="1"/>
                        <a:t>NetFPFA</a:t>
                      </a:r>
                      <a:r>
                        <a:rPr lang="en-US" sz="2000" baseline="0" dirty="0"/>
                        <a:t> Function</a:t>
                      </a:r>
                      <a:endParaRPr lang="en-US" sz="2000" dirty="0"/>
                    </a:p>
                  </a:txBody>
                  <a:tcPr/>
                </a:tc>
                <a:tc gridSpan="3">
                  <a:txBody>
                    <a:bodyPr/>
                    <a:lstStyle/>
                    <a:p>
                      <a:pPr algn="ctr"/>
                      <a:r>
                        <a:rPr lang="en-US" sz="2000" dirty="0"/>
                        <a:t>Resource Utilization</a:t>
                      </a:r>
                      <a:br>
                        <a:rPr lang="en-US" sz="2000" dirty="0"/>
                      </a:br>
                      <a:r>
                        <a:rPr lang="en-US" sz="2000" dirty="0"/>
                        <a:t>Min / Max</a:t>
                      </a:r>
                    </a:p>
                  </a:txBody>
                  <a:tcPr/>
                </a:tc>
                <a:tc hMerge="1">
                  <a:txBody>
                    <a:bodyPr/>
                    <a:lstStyle/>
                    <a:p>
                      <a:pPr algn="r"/>
                      <a:endParaRPr lang="en-US" sz="2000" dirty="0"/>
                    </a:p>
                  </a:txBody>
                  <a:tcPr/>
                </a:tc>
                <a:tc hMerge="1">
                  <a:txBody>
                    <a:bodyPr/>
                    <a:lstStyle/>
                    <a:p>
                      <a:pPr algn="r"/>
                      <a:endParaRPr lang="en-US" sz="2000" dirty="0"/>
                    </a:p>
                  </a:txBody>
                  <a:tcPr/>
                </a:tc>
                <a:extLst>
                  <a:ext uri="{0D108BD9-81ED-4DB2-BD59-A6C34878D82A}">
                    <a16:rowId xmlns:a16="http://schemas.microsoft.com/office/drawing/2014/main" xmlns="" val="10000"/>
                  </a:ext>
                </a:extLst>
              </a:tr>
              <a:tr h="304497">
                <a:tc vMerge="1">
                  <a:txBody>
                    <a:bodyPr/>
                    <a:lstStyle/>
                    <a:p>
                      <a:endParaRPr lang="en-US" sz="2000" dirty="0"/>
                    </a:p>
                  </a:txBody>
                  <a:tcPr/>
                </a:tc>
                <a:tc>
                  <a:txBody>
                    <a:bodyPr/>
                    <a:lstStyle/>
                    <a:p>
                      <a:pPr marL="0" marR="0" lvl="0" indent="0" algn="r" defTabSz="699463" rtl="0" eaLnBrk="1" fontAlgn="auto" latinLnBrk="0" hangingPunct="1">
                        <a:lnSpc>
                          <a:spcPct val="100000"/>
                        </a:lnSpc>
                        <a:spcBef>
                          <a:spcPts val="0"/>
                        </a:spcBef>
                        <a:spcAft>
                          <a:spcPts val="0"/>
                        </a:spcAft>
                        <a:buClrTx/>
                        <a:buSzTx/>
                        <a:buFontTx/>
                        <a:buNone/>
                        <a:tabLst/>
                        <a:defRPr/>
                      </a:pPr>
                      <a:r>
                        <a:rPr lang="en-US" sz="2000" b="1" dirty="0"/>
                        <a:t>LUTs</a:t>
                      </a:r>
                    </a:p>
                  </a:txBody>
                  <a:tcPr/>
                </a:tc>
                <a:tc>
                  <a:txBody>
                    <a:bodyPr/>
                    <a:lstStyle/>
                    <a:p>
                      <a:pPr algn="r"/>
                      <a:r>
                        <a:rPr lang="en-US" sz="2000" b="1" dirty="0"/>
                        <a:t>Registers</a:t>
                      </a:r>
                    </a:p>
                  </a:txBody>
                  <a:tcPr/>
                </a:tc>
                <a:tc>
                  <a:txBody>
                    <a:bodyPr/>
                    <a:lstStyle/>
                    <a:p>
                      <a:pPr algn="r"/>
                      <a:r>
                        <a:rPr lang="en-US" sz="2000" b="1" dirty="0"/>
                        <a:t>BRAMs</a:t>
                      </a:r>
                    </a:p>
                  </a:txBody>
                  <a:tcPr/>
                </a:tc>
                <a:extLst>
                  <a:ext uri="{0D108BD9-81ED-4DB2-BD59-A6C34878D82A}">
                    <a16:rowId xmlns:a16="http://schemas.microsoft.com/office/drawing/2014/main" xmlns="" val="10007"/>
                  </a:ext>
                </a:extLst>
              </a:tr>
              <a:tr h="435764">
                <a:tc>
                  <a:txBody>
                    <a:bodyPr/>
                    <a:lstStyle/>
                    <a:p>
                      <a:r>
                        <a:rPr lang="en-US" sz="2000" dirty="0"/>
                        <a:t>Input arbiter</a:t>
                      </a:r>
                    </a:p>
                  </a:txBody>
                  <a:tcPr/>
                </a:tc>
                <a:tc>
                  <a:txBody>
                    <a:bodyPr/>
                    <a:lstStyle/>
                    <a:p>
                      <a:pPr algn="r"/>
                      <a:r>
                        <a:rPr lang="en-US" sz="2000" dirty="0"/>
                        <a:t>2.1x</a:t>
                      </a:r>
                      <a:r>
                        <a:rPr lang="en-US" sz="2000" baseline="0" dirty="0"/>
                        <a:t> / 3.4x</a:t>
                      </a:r>
                      <a:endParaRPr lang="en-US" sz="2000" dirty="0"/>
                    </a:p>
                  </a:txBody>
                  <a:tcPr/>
                </a:tc>
                <a:tc>
                  <a:txBody>
                    <a:bodyPr/>
                    <a:lstStyle/>
                    <a:p>
                      <a:pPr algn="r"/>
                      <a:r>
                        <a:rPr lang="en-US" sz="2000" dirty="0"/>
                        <a:t>1.8x / 2.8x</a:t>
                      </a:r>
                    </a:p>
                  </a:txBody>
                  <a:tcPr/>
                </a:tc>
                <a:tc>
                  <a:txBody>
                    <a:bodyPr/>
                    <a:lstStyle/>
                    <a:p>
                      <a:pPr algn="r"/>
                      <a:r>
                        <a:rPr lang="en-US" sz="2000" dirty="0"/>
                        <a:t>0.9x / 1.3x</a:t>
                      </a:r>
                    </a:p>
                  </a:txBody>
                  <a:tcPr/>
                </a:tc>
                <a:extLst>
                  <a:ext uri="{0D108BD9-81ED-4DB2-BD59-A6C34878D82A}">
                    <a16:rowId xmlns:a16="http://schemas.microsoft.com/office/drawing/2014/main" xmlns="" val="10001"/>
                  </a:ext>
                </a:extLst>
              </a:tr>
              <a:tr h="435764">
                <a:tc>
                  <a:txBody>
                    <a:bodyPr/>
                    <a:lstStyle/>
                    <a:p>
                      <a:r>
                        <a:rPr lang="en-US" sz="2000" dirty="0"/>
                        <a:t>Output queue</a:t>
                      </a:r>
                    </a:p>
                  </a:txBody>
                  <a:tcPr/>
                </a:tc>
                <a:tc>
                  <a:txBody>
                    <a:bodyPr/>
                    <a:lstStyle/>
                    <a:p>
                      <a:pPr algn="r"/>
                      <a:r>
                        <a:rPr lang="en-US" sz="2000" dirty="0"/>
                        <a:t>1.4x / 2.0x</a:t>
                      </a:r>
                    </a:p>
                  </a:txBody>
                  <a:tcPr/>
                </a:tc>
                <a:tc>
                  <a:txBody>
                    <a:bodyPr/>
                    <a:lstStyle/>
                    <a:p>
                      <a:pPr algn="r"/>
                      <a:r>
                        <a:rPr lang="en-US" sz="2000" dirty="0"/>
                        <a:t>2.0x /</a:t>
                      </a:r>
                      <a:r>
                        <a:rPr lang="en-US" sz="2000" baseline="0" dirty="0"/>
                        <a:t> 3.2x</a:t>
                      </a:r>
                      <a:endParaRPr lang="en-US" sz="2000" dirty="0"/>
                    </a:p>
                  </a:txBody>
                  <a:tcPr/>
                </a:tc>
                <a:tc>
                  <a:txBody>
                    <a:bodyPr/>
                    <a:lstStyle/>
                    <a:p>
                      <a:pPr algn="r"/>
                      <a:r>
                        <a:rPr lang="en-US" sz="2000" dirty="0"/>
                        <a:t>0.9x /</a:t>
                      </a:r>
                      <a:r>
                        <a:rPr lang="en-US" sz="2000" baseline="0" dirty="0"/>
                        <a:t> 1.2x</a:t>
                      </a:r>
                      <a:endParaRPr lang="en-US" sz="2000" dirty="0"/>
                    </a:p>
                  </a:txBody>
                  <a:tcPr/>
                </a:tc>
                <a:extLst>
                  <a:ext uri="{0D108BD9-81ED-4DB2-BD59-A6C34878D82A}">
                    <a16:rowId xmlns:a16="http://schemas.microsoft.com/office/drawing/2014/main" xmlns="" val="10002"/>
                  </a:ext>
                </a:extLst>
              </a:tr>
              <a:tr h="435764">
                <a:tc>
                  <a:txBody>
                    <a:bodyPr/>
                    <a:lstStyle/>
                    <a:p>
                      <a:r>
                        <a:rPr lang="en-US" sz="2000" dirty="0"/>
                        <a:t>Header parser</a:t>
                      </a:r>
                    </a:p>
                  </a:txBody>
                  <a:tcPr/>
                </a:tc>
                <a:tc>
                  <a:txBody>
                    <a:bodyPr/>
                    <a:lstStyle/>
                    <a:p>
                      <a:pPr algn="r"/>
                      <a:r>
                        <a:rPr lang="en-US" sz="2000" dirty="0"/>
                        <a:t>0.9x / 3.2x</a:t>
                      </a:r>
                    </a:p>
                  </a:txBody>
                  <a:tcPr/>
                </a:tc>
                <a:tc>
                  <a:txBody>
                    <a:bodyPr/>
                    <a:lstStyle/>
                    <a:p>
                      <a:pPr algn="r"/>
                      <a:r>
                        <a:rPr lang="en-US" sz="2000" dirty="0"/>
                        <a:t>2.1x /</a:t>
                      </a:r>
                      <a:r>
                        <a:rPr lang="en-US" sz="2000" baseline="0" dirty="0"/>
                        <a:t> 3.2x</a:t>
                      </a:r>
                      <a:endParaRPr lang="en-US" sz="2000" dirty="0"/>
                    </a:p>
                  </a:txBody>
                  <a:tcPr/>
                </a:tc>
                <a:tc>
                  <a:txBody>
                    <a:bodyPr/>
                    <a:lstStyle/>
                    <a:p>
                      <a:pPr algn="r"/>
                      <a:r>
                        <a:rPr lang="en-US" sz="2000" dirty="0"/>
                        <a:t>N/A</a:t>
                      </a:r>
                    </a:p>
                  </a:txBody>
                  <a:tcPr/>
                </a:tc>
                <a:extLst>
                  <a:ext uri="{0D108BD9-81ED-4DB2-BD59-A6C34878D82A}">
                    <a16:rowId xmlns:a16="http://schemas.microsoft.com/office/drawing/2014/main" xmlns="" val="10003"/>
                  </a:ext>
                </a:extLst>
              </a:tr>
              <a:tr h="435764">
                <a:tc>
                  <a:txBody>
                    <a:bodyPr/>
                    <a:lstStyle/>
                    <a:p>
                      <a:r>
                        <a:rPr lang="en-US" sz="2000" dirty="0" err="1"/>
                        <a:t>Openflow</a:t>
                      </a:r>
                      <a:r>
                        <a:rPr lang="en-US" sz="2000" dirty="0"/>
                        <a:t> table</a:t>
                      </a:r>
                    </a:p>
                  </a:txBody>
                  <a:tcPr/>
                </a:tc>
                <a:tc>
                  <a:txBody>
                    <a:bodyPr/>
                    <a:lstStyle/>
                    <a:p>
                      <a:pPr algn="r"/>
                      <a:r>
                        <a:rPr lang="en-US" sz="2000" dirty="0"/>
                        <a:t>0.9x /</a:t>
                      </a:r>
                      <a:r>
                        <a:rPr lang="en-US" sz="2000" baseline="0" dirty="0"/>
                        <a:t> 1.6x</a:t>
                      </a:r>
                      <a:endParaRPr lang="en-US" sz="2000" dirty="0"/>
                    </a:p>
                  </a:txBody>
                  <a:tcPr/>
                </a:tc>
                <a:tc>
                  <a:txBody>
                    <a:bodyPr/>
                    <a:lstStyle/>
                    <a:p>
                      <a:pPr algn="r"/>
                      <a:r>
                        <a:rPr lang="en-US" sz="2000" dirty="0"/>
                        <a:t>1.6x / 2.3x</a:t>
                      </a:r>
                    </a:p>
                  </a:txBody>
                  <a:tcPr/>
                </a:tc>
                <a:tc>
                  <a:txBody>
                    <a:bodyPr/>
                    <a:lstStyle/>
                    <a:p>
                      <a:pPr algn="r"/>
                      <a:r>
                        <a:rPr lang="en-US" sz="2000" dirty="0"/>
                        <a:t>1.1x / 1.2x</a:t>
                      </a:r>
                    </a:p>
                  </a:txBody>
                  <a:tcPr/>
                </a:tc>
                <a:extLst>
                  <a:ext uri="{0D108BD9-81ED-4DB2-BD59-A6C34878D82A}">
                    <a16:rowId xmlns:a16="http://schemas.microsoft.com/office/drawing/2014/main" xmlns="" val="10004"/>
                  </a:ext>
                </a:extLst>
              </a:tr>
              <a:tr h="435764">
                <a:tc>
                  <a:txBody>
                    <a:bodyPr/>
                    <a:lstStyle/>
                    <a:p>
                      <a:r>
                        <a:rPr lang="en-US" sz="2000" dirty="0"/>
                        <a:t>IP checksum</a:t>
                      </a:r>
                    </a:p>
                  </a:txBody>
                  <a:tcPr/>
                </a:tc>
                <a:tc>
                  <a:txBody>
                    <a:bodyPr/>
                    <a:lstStyle/>
                    <a:p>
                      <a:pPr algn="r"/>
                      <a:r>
                        <a:rPr lang="en-US" sz="2000" dirty="0"/>
                        <a:t>4.3x / 12.1x</a:t>
                      </a:r>
                    </a:p>
                  </a:txBody>
                  <a:tcPr/>
                </a:tc>
                <a:tc>
                  <a:txBody>
                    <a:bodyPr/>
                    <a:lstStyle/>
                    <a:p>
                      <a:pPr algn="r"/>
                      <a:r>
                        <a:rPr lang="en-US" sz="2000" dirty="0"/>
                        <a:t>9.7x / 32.5x</a:t>
                      </a:r>
                    </a:p>
                  </a:txBody>
                  <a:tcPr/>
                </a:tc>
                <a:tc>
                  <a:txBody>
                    <a:bodyPr/>
                    <a:lstStyle/>
                    <a:p>
                      <a:pPr algn="r"/>
                      <a:r>
                        <a:rPr lang="en-US" sz="2000" dirty="0"/>
                        <a:t>N/A</a:t>
                      </a:r>
                    </a:p>
                  </a:txBody>
                  <a:tcPr/>
                </a:tc>
                <a:extLst>
                  <a:ext uri="{0D108BD9-81ED-4DB2-BD59-A6C34878D82A}">
                    <a16:rowId xmlns:a16="http://schemas.microsoft.com/office/drawing/2014/main" xmlns="" val="10005"/>
                  </a:ext>
                </a:extLst>
              </a:tr>
              <a:tr h="435764">
                <a:tc>
                  <a:txBody>
                    <a:bodyPr/>
                    <a:lstStyle/>
                    <a:p>
                      <a:r>
                        <a:rPr lang="en-US" sz="2000" dirty="0" err="1"/>
                        <a:t>Encap</a:t>
                      </a:r>
                      <a:endParaRPr lang="en-US" sz="2000" dirty="0"/>
                    </a:p>
                  </a:txBody>
                  <a:tcPr/>
                </a:tc>
                <a:tc>
                  <a:txBody>
                    <a:bodyPr/>
                    <a:lstStyle/>
                    <a:p>
                      <a:pPr algn="r"/>
                      <a:r>
                        <a:rPr lang="en-US" sz="2000" dirty="0"/>
                        <a:t>0.9x / 5.2x</a:t>
                      </a:r>
                    </a:p>
                  </a:txBody>
                  <a:tcPr/>
                </a:tc>
                <a:tc>
                  <a:txBody>
                    <a:bodyPr/>
                    <a:lstStyle/>
                    <a:p>
                      <a:pPr algn="r"/>
                      <a:r>
                        <a:rPr lang="en-US" sz="2000" dirty="0"/>
                        <a:t>1.1x / 10.3x</a:t>
                      </a:r>
                    </a:p>
                  </a:txBody>
                  <a:tcPr/>
                </a:tc>
                <a:tc>
                  <a:txBody>
                    <a:bodyPr/>
                    <a:lstStyle/>
                    <a:p>
                      <a:pPr algn="r"/>
                      <a:r>
                        <a:rPr lang="en-US" sz="2000" dirty="0"/>
                        <a:t>N/A</a:t>
                      </a:r>
                    </a:p>
                  </a:txBody>
                  <a:tcPr/>
                </a:tc>
                <a:extLst>
                  <a:ext uri="{0D108BD9-81ED-4DB2-BD59-A6C34878D82A}">
                    <a16:rowId xmlns:a16="http://schemas.microsoft.com/office/drawing/2014/main" xmlns="" val="10006"/>
                  </a:ext>
                </a:extLst>
              </a:tr>
            </a:tbl>
          </a:graphicData>
        </a:graphic>
      </p:graphicFrame>
      <p:sp>
        <p:nvSpPr>
          <p:cNvPr id="11" name="Rounded Rectangle 10"/>
          <p:cNvSpPr/>
          <p:nvPr/>
        </p:nvSpPr>
        <p:spPr bwMode="auto">
          <a:xfrm>
            <a:off x="2423318" y="3017851"/>
            <a:ext cx="4294207" cy="1736201"/>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4" name="Slide Number Placeholder 3"/>
          <p:cNvSpPr>
            <a:spLocks noGrp="1"/>
          </p:cNvSpPr>
          <p:nvPr>
            <p:ph type="sldNum" sz="quarter" idx="11"/>
          </p:nvPr>
        </p:nvSpPr>
        <p:spPr/>
        <p:txBody>
          <a:bodyPr/>
          <a:lstStyle/>
          <a:p>
            <a:fld id="{368F0CB9-5443-48E8-ADD3-3F8A68C2523D}" type="slidenum">
              <a:rPr lang="en-US" smtClean="0"/>
              <a:t>43</a:t>
            </a:fld>
            <a:endParaRPr lang="en-US"/>
          </a:p>
        </p:txBody>
      </p:sp>
    </p:spTree>
    <p:extLst>
      <p:ext uri="{BB962C8B-B14F-4D97-AF65-F5344CB8AC3E}">
        <p14:creationId xmlns:p14="http://schemas.microsoft.com/office/powerpoint/2010/main" val="3404967342"/>
      </p:ext>
    </p:extLst>
  </p:cSld>
  <p:clrMapOvr>
    <a:masterClrMapping/>
  </p:clrMapOvr>
  <p:transition advTm="54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cost</a:t>
            </a:r>
          </a:p>
        </p:txBody>
      </p:sp>
      <p:sp>
        <p:nvSpPr>
          <p:cNvPr id="5" name="Text Placeholder 4"/>
          <p:cNvSpPr>
            <a:spLocks noGrp="1"/>
          </p:cNvSpPr>
          <p:nvPr>
            <p:ph type="body" sz="quarter" idx="10"/>
          </p:nvPr>
        </p:nvSpPr>
        <p:spPr>
          <a:xfrm>
            <a:off x="274637" y="1212851"/>
            <a:ext cx="9051925" cy="1181862"/>
          </a:xfrm>
        </p:spPr>
        <p:txBody>
          <a:bodyPr/>
          <a:lstStyle/>
          <a:p>
            <a:r>
              <a:rPr lang="en-US" dirty="0"/>
              <a:t>Overhead compared to hand-written Verilog</a:t>
            </a:r>
          </a:p>
        </p:txBody>
      </p:sp>
      <p:graphicFrame>
        <p:nvGraphicFramePr>
          <p:cNvPr id="3" name="Table 2"/>
          <p:cNvGraphicFramePr>
            <a:graphicFrameLocks noGrp="1"/>
          </p:cNvGraphicFramePr>
          <p:nvPr>
            <p:extLst>
              <p:ext uri="{D42A27DB-BD31-4B8C-83A1-F6EECF244321}">
                <p14:modId xmlns:p14="http://schemas.microsoft.com/office/powerpoint/2010/main" val="3288411049"/>
              </p:ext>
            </p:extLst>
          </p:nvPr>
        </p:nvGraphicFramePr>
        <p:xfrm>
          <a:off x="274636" y="1933606"/>
          <a:ext cx="8591572" cy="3711864"/>
        </p:xfrm>
        <a:graphic>
          <a:graphicData uri="http://schemas.openxmlformats.org/drawingml/2006/table">
            <a:tbl>
              <a:tblPr firstRow="1" bandRow="1">
                <a:tableStyleId>{5C22544A-7EE6-4342-B048-85BDC9FD1C3A}</a:tableStyleId>
              </a:tblPr>
              <a:tblGrid>
                <a:gridCol w="2147893">
                  <a:extLst>
                    <a:ext uri="{9D8B030D-6E8A-4147-A177-3AD203B41FA5}">
                      <a16:colId xmlns:a16="http://schemas.microsoft.com/office/drawing/2014/main" xmlns="" val="20000"/>
                    </a:ext>
                  </a:extLst>
                </a:gridCol>
                <a:gridCol w="2147893">
                  <a:extLst>
                    <a:ext uri="{9D8B030D-6E8A-4147-A177-3AD203B41FA5}">
                      <a16:colId xmlns:a16="http://schemas.microsoft.com/office/drawing/2014/main" xmlns="" val="20001"/>
                    </a:ext>
                  </a:extLst>
                </a:gridCol>
                <a:gridCol w="2147893">
                  <a:extLst>
                    <a:ext uri="{9D8B030D-6E8A-4147-A177-3AD203B41FA5}">
                      <a16:colId xmlns:a16="http://schemas.microsoft.com/office/drawing/2014/main" xmlns="" val="20002"/>
                    </a:ext>
                  </a:extLst>
                </a:gridCol>
                <a:gridCol w="2147893">
                  <a:extLst>
                    <a:ext uri="{9D8B030D-6E8A-4147-A177-3AD203B41FA5}">
                      <a16:colId xmlns:a16="http://schemas.microsoft.com/office/drawing/2014/main" xmlns="" val="20003"/>
                    </a:ext>
                  </a:extLst>
                </a:gridCol>
              </a:tblGrid>
              <a:tr h="590968">
                <a:tc rowSpan="2">
                  <a:txBody>
                    <a:bodyPr/>
                    <a:lstStyle/>
                    <a:p>
                      <a:r>
                        <a:rPr lang="en-US" sz="2000" dirty="0" err="1"/>
                        <a:t>NetFPFA</a:t>
                      </a:r>
                      <a:r>
                        <a:rPr lang="en-US" sz="2000" baseline="0" dirty="0"/>
                        <a:t> Function</a:t>
                      </a:r>
                      <a:endParaRPr lang="en-US" sz="2000" dirty="0"/>
                    </a:p>
                  </a:txBody>
                  <a:tcPr/>
                </a:tc>
                <a:tc gridSpan="3">
                  <a:txBody>
                    <a:bodyPr/>
                    <a:lstStyle/>
                    <a:p>
                      <a:pPr algn="ctr"/>
                      <a:r>
                        <a:rPr lang="en-US" sz="2000" dirty="0"/>
                        <a:t>Resource Utilization</a:t>
                      </a:r>
                      <a:br>
                        <a:rPr lang="en-US" sz="2000" dirty="0"/>
                      </a:br>
                      <a:r>
                        <a:rPr lang="en-US" sz="2000" dirty="0"/>
                        <a:t>Min / Max</a:t>
                      </a:r>
                    </a:p>
                  </a:txBody>
                  <a:tcPr/>
                </a:tc>
                <a:tc hMerge="1">
                  <a:txBody>
                    <a:bodyPr/>
                    <a:lstStyle/>
                    <a:p>
                      <a:pPr algn="r"/>
                      <a:endParaRPr lang="en-US" sz="2000" dirty="0"/>
                    </a:p>
                  </a:txBody>
                  <a:tcPr/>
                </a:tc>
                <a:tc hMerge="1">
                  <a:txBody>
                    <a:bodyPr/>
                    <a:lstStyle/>
                    <a:p>
                      <a:pPr algn="r"/>
                      <a:endParaRPr lang="en-US" sz="2000" dirty="0"/>
                    </a:p>
                  </a:txBody>
                  <a:tcPr/>
                </a:tc>
                <a:extLst>
                  <a:ext uri="{0D108BD9-81ED-4DB2-BD59-A6C34878D82A}">
                    <a16:rowId xmlns:a16="http://schemas.microsoft.com/office/drawing/2014/main" xmlns="" val="10000"/>
                  </a:ext>
                </a:extLst>
              </a:tr>
              <a:tr h="304497">
                <a:tc vMerge="1">
                  <a:txBody>
                    <a:bodyPr/>
                    <a:lstStyle/>
                    <a:p>
                      <a:endParaRPr lang="en-US" sz="2000" dirty="0"/>
                    </a:p>
                  </a:txBody>
                  <a:tcPr/>
                </a:tc>
                <a:tc>
                  <a:txBody>
                    <a:bodyPr/>
                    <a:lstStyle/>
                    <a:p>
                      <a:pPr marL="0" marR="0" lvl="0" indent="0" algn="r" defTabSz="699463" rtl="0" eaLnBrk="1" fontAlgn="auto" latinLnBrk="0" hangingPunct="1">
                        <a:lnSpc>
                          <a:spcPct val="100000"/>
                        </a:lnSpc>
                        <a:spcBef>
                          <a:spcPts val="0"/>
                        </a:spcBef>
                        <a:spcAft>
                          <a:spcPts val="0"/>
                        </a:spcAft>
                        <a:buClrTx/>
                        <a:buSzTx/>
                        <a:buFontTx/>
                        <a:buNone/>
                        <a:tabLst/>
                        <a:defRPr/>
                      </a:pPr>
                      <a:r>
                        <a:rPr lang="en-US" sz="2000" b="1" dirty="0"/>
                        <a:t>LUTs</a:t>
                      </a:r>
                    </a:p>
                  </a:txBody>
                  <a:tcPr/>
                </a:tc>
                <a:tc>
                  <a:txBody>
                    <a:bodyPr/>
                    <a:lstStyle/>
                    <a:p>
                      <a:pPr algn="r"/>
                      <a:r>
                        <a:rPr lang="en-US" sz="2000" b="1" dirty="0"/>
                        <a:t>Registers</a:t>
                      </a:r>
                    </a:p>
                  </a:txBody>
                  <a:tcPr/>
                </a:tc>
                <a:tc>
                  <a:txBody>
                    <a:bodyPr/>
                    <a:lstStyle/>
                    <a:p>
                      <a:pPr algn="r"/>
                      <a:r>
                        <a:rPr lang="en-US" sz="2000" b="1" dirty="0"/>
                        <a:t>BRAMs</a:t>
                      </a:r>
                    </a:p>
                  </a:txBody>
                  <a:tcPr/>
                </a:tc>
                <a:extLst>
                  <a:ext uri="{0D108BD9-81ED-4DB2-BD59-A6C34878D82A}">
                    <a16:rowId xmlns:a16="http://schemas.microsoft.com/office/drawing/2014/main" xmlns="" val="10007"/>
                  </a:ext>
                </a:extLst>
              </a:tr>
              <a:tr h="435764">
                <a:tc>
                  <a:txBody>
                    <a:bodyPr/>
                    <a:lstStyle/>
                    <a:p>
                      <a:r>
                        <a:rPr lang="en-US" sz="2000" dirty="0"/>
                        <a:t>Input arbiter</a:t>
                      </a:r>
                    </a:p>
                  </a:txBody>
                  <a:tcPr/>
                </a:tc>
                <a:tc>
                  <a:txBody>
                    <a:bodyPr/>
                    <a:lstStyle/>
                    <a:p>
                      <a:pPr algn="r"/>
                      <a:r>
                        <a:rPr lang="en-US" sz="2000" dirty="0"/>
                        <a:t>2.1x</a:t>
                      </a:r>
                      <a:r>
                        <a:rPr lang="en-US" sz="2000" baseline="0" dirty="0"/>
                        <a:t> / 3.4x</a:t>
                      </a:r>
                      <a:endParaRPr lang="en-US" sz="2000" dirty="0"/>
                    </a:p>
                  </a:txBody>
                  <a:tcPr/>
                </a:tc>
                <a:tc>
                  <a:txBody>
                    <a:bodyPr/>
                    <a:lstStyle/>
                    <a:p>
                      <a:pPr algn="r"/>
                      <a:r>
                        <a:rPr lang="en-US" sz="2000" dirty="0"/>
                        <a:t>1.8x / 2.8x</a:t>
                      </a:r>
                    </a:p>
                  </a:txBody>
                  <a:tcPr/>
                </a:tc>
                <a:tc>
                  <a:txBody>
                    <a:bodyPr/>
                    <a:lstStyle/>
                    <a:p>
                      <a:pPr algn="r"/>
                      <a:r>
                        <a:rPr lang="en-US" sz="2000" dirty="0"/>
                        <a:t>0.9x / 1.3x</a:t>
                      </a:r>
                    </a:p>
                  </a:txBody>
                  <a:tcPr/>
                </a:tc>
                <a:extLst>
                  <a:ext uri="{0D108BD9-81ED-4DB2-BD59-A6C34878D82A}">
                    <a16:rowId xmlns:a16="http://schemas.microsoft.com/office/drawing/2014/main" xmlns="" val="10001"/>
                  </a:ext>
                </a:extLst>
              </a:tr>
              <a:tr h="435764">
                <a:tc>
                  <a:txBody>
                    <a:bodyPr/>
                    <a:lstStyle/>
                    <a:p>
                      <a:r>
                        <a:rPr lang="en-US" sz="2000" dirty="0"/>
                        <a:t>Output queue</a:t>
                      </a:r>
                    </a:p>
                  </a:txBody>
                  <a:tcPr/>
                </a:tc>
                <a:tc>
                  <a:txBody>
                    <a:bodyPr/>
                    <a:lstStyle/>
                    <a:p>
                      <a:pPr algn="r"/>
                      <a:r>
                        <a:rPr lang="en-US" sz="2000" dirty="0"/>
                        <a:t>1.4x / 2.0x</a:t>
                      </a:r>
                    </a:p>
                  </a:txBody>
                  <a:tcPr/>
                </a:tc>
                <a:tc>
                  <a:txBody>
                    <a:bodyPr/>
                    <a:lstStyle/>
                    <a:p>
                      <a:pPr algn="r"/>
                      <a:r>
                        <a:rPr lang="en-US" sz="2000" dirty="0"/>
                        <a:t>2.0x /</a:t>
                      </a:r>
                      <a:r>
                        <a:rPr lang="en-US" sz="2000" baseline="0" dirty="0"/>
                        <a:t> 3.2x</a:t>
                      </a:r>
                      <a:endParaRPr lang="en-US" sz="2000" dirty="0"/>
                    </a:p>
                  </a:txBody>
                  <a:tcPr/>
                </a:tc>
                <a:tc>
                  <a:txBody>
                    <a:bodyPr/>
                    <a:lstStyle/>
                    <a:p>
                      <a:pPr algn="r"/>
                      <a:r>
                        <a:rPr lang="en-US" sz="2000" dirty="0"/>
                        <a:t>0.9x /</a:t>
                      </a:r>
                      <a:r>
                        <a:rPr lang="en-US" sz="2000" baseline="0" dirty="0"/>
                        <a:t> 1.2x</a:t>
                      </a:r>
                      <a:endParaRPr lang="en-US" sz="2000" dirty="0"/>
                    </a:p>
                  </a:txBody>
                  <a:tcPr/>
                </a:tc>
                <a:extLst>
                  <a:ext uri="{0D108BD9-81ED-4DB2-BD59-A6C34878D82A}">
                    <a16:rowId xmlns:a16="http://schemas.microsoft.com/office/drawing/2014/main" xmlns="" val="10002"/>
                  </a:ext>
                </a:extLst>
              </a:tr>
              <a:tr h="435764">
                <a:tc>
                  <a:txBody>
                    <a:bodyPr/>
                    <a:lstStyle/>
                    <a:p>
                      <a:r>
                        <a:rPr lang="en-US" sz="2000" dirty="0"/>
                        <a:t>Header parser</a:t>
                      </a:r>
                    </a:p>
                  </a:txBody>
                  <a:tcPr/>
                </a:tc>
                <a:tc>
                  <a:txBody>
                    <a:bodyPr/>
                    <a:lstStyle/>
                    <a:p>
                      <a:pPr algn="r"/>
                      <a:r>
                        <a:rPr lang="en-US" sz="2000" dirty="0"/>
                        <a:t>0.9x / 3.2x</a:t>
                      </a:r>
                    </a:p>
                  </a:txBody>
                  <a:tcPr/>
                </a:tc>
                <a:tc>
                  <a:txBody>
                    <a:bodyPr/>
                    <a:lstStyle/>
                    <a:p>
                      <a:pPr algn="r"/>
                      <a:r>
                        <a:rPr lang="en-US" sz="2000" dirty="0"/>
                        <a:t>2.1x /</a:t>
                      </a:r>
                      <a:r>
                        <a:rPr lang="en-US" sz="2000" baseline="0" dirty="0"/>
                        <a:t> 3.2x</a:t>
                      </a:r>
                      <a:endParaRPr lang="en-US" sz="2000" dirty="0"/>
                    </a:p>
                  </a:txBody>
                  <a:tcPr/>
                </a:tc>
                <a:tc>
                  <a:txBody>
                    <a:bodyPr/>
                    <a:lstStyle/>
                    <a:p>
                      <a:pPr algn="r"/>
                      <a:r>
                        <a:rPr lang="en-US" sz="2000" dirty="0"/>
                        <a:t>N/A</a:t>
                      </a:r>
                    </a:p>
                  </a:txBody>
                  <a:tcPr/>
                </a:tc>
                <a:extLst>
                  <a:ext uri="{0D108BD9-81ED-4DB2-BD59-A6C34878D82A}">
                    <a16:rowId xmlns:a16="http://schemas.microsoft.com/office/drawing/2014/main" xmlns="" val="10003"/>
                  </a:ext>
                </a:extLst>
              </a:tr>
              <a:tr h="435764">
                <a:tc>
                  <a:txBody>
                    <a:bodyPr/>
                    <a:lstStyle/>
                    <a:p>
                      <a:r>
                        <a:rPr lang="en-US" sz="2000" dirty="0" err="1"/>
                        <a:t>Openflow</a:t>
                      </a:r>
                      <a:r>
                        <a:rPr lang="en-US" sz="2000" dirty="0"/>
                        <a:t> table</a:t>
                      </a:r>
                    </a:p>
                  </a:txBody>
                  <a:tcPr/>
                </a:tc>
                <a:tc>
                  <a:txBody>
                    <a:bodyPr/>
                    <a:lstStyle/>
                    <a:p>
                      <a:pPr algn="r"/>
                      <a:r>
                        <a:rPr lang="en-US" sz="2000" dirty="0"/>
                        <a:t>0.9x /</a:t>
                      </a:r>
                      <a:r>
                        <a:rPr lang="en-US" sz="2000" baseline="0" dirty="0"/>
                        <a:t> 1.6x</a:t>
                      </a:r>
                      <a:endParaRPr lang="en-US" sz="2000" dirty="0"/>
                    </a:p>
                  </a:txBody>
                  <a:tcPr/>
                </a:tc>
                <a:tc>
                  <a:txBody>
                    <a:bodyPr/>
                    <a:lstStyle/>
                    <a:p>
                      <a:pPr algn="r"/>
                      <a:r>
                        <a:rPr lang="en-US" sz="2000" dirty="0"/>
                        <a:t>1.6x / 2.3x</a:t>
                      </a:r>
                    </a:p>
                  </a:txBody>
                  <a:tcPr/>
                </a:tc>
                <a:tc>
                  <a:txBody>
                    <a:bodyPr/>
                    <a:lstStyle/>
                    <a:p>
                      <a:pPr algn="r"/>
                      <a:r>
                        <a:rPr lang="en-US" sz="2000" dirty="0"/>
                        <a:t>1.1x / 1.2x</a:t>
                      </a:r>
                    </a:p>
                  </a:txBody>
                  <a:tcPr/>
                </a:tc>
                <a:extLst>
                  <a:ext uri="{0D108BD9-81ED-4DB2-BD59-A6C34878D82A}">
                    <a16:rowId xmlns:a16="http://schemas.microsoft.com/office/drawing/2014/main" xmlns="" val="10004"/>
                  </a:ext>
                </a:extLst>
              </a:tr>
              <a:tr h="435764">
                <a:tc>
                  <a:txBody>
                    <a:bodyPr/>
                    <a:lstStyle/>
                    <a:p>
                      <a:r>
                        <a:rPr lang="en-US" sz="2000" dirty="0"/>
                        <a:t>IP checksum</a:t>
                      </a:r>
                    </a:p>
                  </a:txBody>
                  <a:tcPr/>
                </a:tc>
                <a:tc>
                  <a:txBody>
                    <a:bodyPr/>
                    <a:lstStyle/>
                    <a:p>
                      <a:pPr algn="r"/>
                      <a:r>
                        <a:rPr lang="en-US" sz="2000" dirty="0"/>
                        <a:t>4.3x / 12.1x</a:t>
                      </a:r>
                    </a:p>
                  </a:txBody>
                  <a:tcPr/>
                </a:tc>
                <a:tc>
                  <a:txBody>
                    <a:bodyPr/>
                    <a:lstStyle/>
                    <a:p>
                      <a:pPr algn="r"/>
                      <a:r>
                        <a:rPr lang="en-US" sz="2000" dirty="0"/>
                        <a:t>9.7x / 32.5x</a:t>
                      </a:r>
                    </a:p>
                  </a:txBody>
                  <a:tcPr/>
                </a:tc>
                <a:tc>
                  <a:txBody>
                    <a:bodyPr/>
                    <a:lstStyle/>
                    <a:p>
                      <a:pPr algn="r"/>
                      <a:r>
                        <a:rPr lang="en-US" sz="2000" dirty="0"/>
                        <a:t>N/A</a:t>
                      </a:r>
                    </a:p>
                  </a:txBody>
                  <a:tcPr/>
                </a:tc>
                <a:extLst>
                  <a:ext uri="{0D108BD9-81ED-4DB2-BD59-A6C34878D82A}">
                    <a16:rowId xmlns:a16="http://schemas.microsoft.com/office/drawing/2014/main" xmlns="" val="10005"/>
                  </a:ext>
                </a:extLst>
              </a:tr>
              <a:tr h="435764">
                <a:tc>
                  <a:txBody>
                    <a:bodyPr/>
                    <a:lstStyle/>
                    <a:p>
                      <a:r>
                        <a:rPr lang="en-US" sz="2000" dirty="0" err="1"/>
                        <a:t>Encap</a:t>
                      </a:r>
                      <a:endParaRPr lang="en-US" sz="2000" dirty="0"/>
                    </a:p>
                  </a:txBody>
                  <a:tcPr/>
                </a:tc>
                <a:tc>
                  <a:txBody>
                    <a:bodyPr/>
                    <a:lstStyle/>
                    <a:p>
                      <a:pPr algn="r"/>
                      <a:r>
                        <a:rPr lang="en-US" sz="2000" dirty="0"/>
                        <a:t>0.9x / 5.2x</a:t>
                      </a:r>
                    </a:p>
                  </a:txBody>
                  <a:tcPr/>
                </a:tc>
                <a:tc>
                  <a:txBody>
                    <a:bodyPr/>
                    <a:lstStyle/>
                    <a:p>
                      <a:pPr algn="r"/>
                      <a:r>
                        <a:rPr lang="en-US" sz="2000" dirty="0"/>
                        <a:t>1.1x / 10.3x</a:t>
                      </a:r>
                    </a:p>
                  </a:txBody>
                  <a:tcPr/>
                </a:tc>
                <a:tc>
                  <a:txBody>
                    <a:bodyPr/>
                    <a:lstStyle/>
                    <a:p>
                      <a:pPr algn="r"/>
                      <a:r>
                        <a:rPr lang="en-US" sz="2000" dirty="0"/>
                        <a:t>N/A</a:t>
                      </a:r>
                    </a:p>
                  </a:txBody>
                  <a:tcPr/>
                </a:tc>
                <a:extLst>
                  <a:ext uri="{0D108BD9-81ED-4DB2-BD59-A6C34878D82A}">
                    <a16:rowId xmlns:a16="http://schemas.microsoft.com/office/drawing/2014/main" xmlns="" val="10006"/>
                  </a:ext>
                </a:extLst>
              </a:tr>
            </a:tbl>
          </a:graphicData>
        </a:graphic>
      </p:graphicFrame>
      <p:sp>
        <p:nvSpPr>
          <p:cNvPr id="11" name="Rounded Rectangle 10"/>
          <p:cNvSpPr/>
          <p:nvPr/>
        </p:nvSpPr>
        <p:spPr bwMode="auto">
          <a:xfrm>
            <a:off x="2423318" y="4777369"/>
            <a:ext cx="4294207" cy="868101"/>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4" name="Slide Number Placeholder 3"/>
          <p:cNvSpPr>
            <a:spLocks noGrp="1"/>
          </p:cNvSpPr>
          <p:nvPr>
            <p:ph type="sldNum" sz="quarter" idx="11"/>
          </p:nvPr>
        </p:nvSpPr>
        <p:spPr/>
        <p:txBody>
          <a:bodyPr/>
          <a:lstStyle/>
          <a:p>
            <a:fld id="{368F0CB9-5443-48E8-ADD3-3F8A68C2523D}" type="slidenum">
              <a:rPr lang="en-US" smtClean="0"/>
              <a:t>44</a:t>
            </a:fld>
            <a:endParaRPr lang="en-US"/>
          </a:p>
        </p:txBody>
      </p:sp>
    </p:spTree>
    <p:extLst>
      <p:ext uri="{BB962C8B-B14F-4D97-AF65-F5344CB8AC3E}">
        <p14:creationId xmlns:p14="http://schemas.microsoft.com/office/powerpoint/2010/main" val="3538839200"/>
      </p:ext>
    </p:extLst>
  </p:cSld>
  <p:clrMapOvr>
    <a:masterClrMapping/>
  </p:clrMapOvr>
  <p:transition advTm="5431">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cost</a:t>
            </a:r>
          </a:p>
        </p:txBody>
      </p:sp>
      <p:sp>
        <p:nvSpPr>
          <p:cNvPr id="5" name="Text Placeholder 4"/>
          <p:cNvSpPr>
            <a:spLocks noGrp="1"/>
          </p:cNvSpPr>
          <p:nvPr>
            <p:ph type="body" sz="quarter" idx="10"/>
          </p:nvPr>
        </p:nvSpPr>
        <p:spPr>
          <a:xfrm>
            <a:off x="274637" y="1212851"/>
            <a:ext cx="9051925" cy="1181862"/>
          </a:xfrm>
        </p:spPr>
        <p:txBody>
          <a:bodyPr/>
          <a:lstStyle/>
          <a:p>
            <a:r>
              <a:rPr lang="en-US" dirty="0"/>
              <a:t>Overhead compared to hand-written Verilog</a:t>
            </a:r>
          </a:p>
        </p:txBody>
      </p:sp>
      <p:graphicFrame>
        <p:nvGraphicFramePr>
          <p:cNvPr id="3" name="Table 2"/>
          <p:cNvGraphicFramePr>
            <a:graphicFrameLocks noGrp="1"/>
          </p:cNvGraphicFramePr>
          <p:nvPr>
            <p:extLst>
              <p:ext uri="{D42A27DB-BD31-4B8C-83A1-F6EECF244321}">
                <p14:modId xmlns:p14="http://schemas.microsoft.com/office/powerpoint/2010/main" val="4137217595"/>
              </p:ext>
            </p:extLst>
          </p:nvPr>
        </p:nvGraphicFramePr>
        <p:xfrm>
          <a:off x="274636" y="1933606"/>
          <a:ext cx="8591572" cy="3711864"/>
        </p:xfrm>
        <a:graphic>
          <a:graphicData uri="http://schemas.openxmlformats.org/drawingml/2006/table">
            <a:tbl>
              <a:tblPr firstRow="1" bandRow="1">
                <a:tableStyleId>{5C22544A-7EE6-4342-B048-85BDC9FD1C3A}</a:tableStyleId>
              </a:tblPr>
              <a:tblGrid>
                <a:gridCol w="2147893">
                  <a:extLst>
                    <a:ext uri="{9D8B030D-6E8A-4147-A177-3AD203B41FA5}">
                      <a16:colId xmlns:a16="http://schemas.microsoft.com/office/drawing/2014/main" xmlns="" val="20000"/>
                    </a:ext>
                  </a:extLst>
                </a:gridCol>
                <a:gridCol w="2147893">
                  <a:extLst>
                    <a:ext uri="{9D8B030D-6E8A-4147-A177-3AD203B41FA5}">
                      <a16:colId xmlns:a16="http://schemas.microsoft.com/office/drawing/2014/main" xmlns="" val="20001"/>
                    </a:ext>
                  </a:extLst>
                </a:gridCol>
                <a:gridCol w="2147893">
                  <a:extLst>
                    <a:ext uri="{9D8B030D-6E8A-4147-A177-3AD203B41FA5}">
                      <a16:colId xmlns:a16="http://schemas.microsoft.com/office/drawing/2014/main" xmlns="" val="20002"/>
                    </a:ext>
                  </a:extLst>
                </a:gridCol>
                <a:gridCol w="2147893">
                  <a:extLst>
                    <a:ext uri="{9D8B030D-6E8A-4147-A177-3AD203B41FA5}">
                      <a16:colId xmlns:a16="http://schemas.microsoft.com/office/drawing/2014/main" xmlns="" val="20003"/>
                    </a:ext>
                  </a:extLst>
                </a:gridCol>
              </a:tblGrid>
              <a:tr h="590968">
                <a:tc rowSpan="2">
                  <a:txBody>
                    <a:bodyPr/>
                    <a:lstStyle/>
                    <a:p>
                      <a:r>
                        <a:rPr lang="en-US" sz="2000" dirty="0" err="1"/>
                        <a:t>NetFPFA</a:t>
                      </a:r>
                      <a:r>
                        <a:rPr lang="en-US" sz="2000" baseline="0" dirty="0"/>
                        <a:t> Function</a:t>
                      </a:r>
                      <a:endParaRPr lang="en-US" sz="2000" dirty="0"/>
                    </a:p>
                  </a:txBody>
                  <a:tcPr/>
                </a:tc>
                <a:tc gridSpan="3">
                  <a:txBody>
                    <a:bodyPr/>
                    <a:lstStyle/>
                    <a:p>
                      <a:pPr algn="ctr"/>
                      <a:r>
                        <a:rPr lang="en-US" sz="2000" dirty="0"/>
                        <a:t>Resource Utilization</a:t>
                      </a:r>
                      <a:br>
                        <a:rPr lang="en-US" sz="2000" dirty="0"/>
                      </a:br>
                      <a:r>
                        <a:rPr lang="en-US" sz="2000" dirty="0"/>
                        <a:t>Min / Max</a:t>
                      </a:r>
                    </a:p>
                  </a:txBody>
                  <a:tcPr/>
                </a:tc>
                <a:tc hMerge="1">
                  <a:txBody>
                    <a:bodyPr/>
                    <a:lstStyle/>
                    <a:p>
                      <a:pPr algn="r"/>
                      <a:endParaRPr lang="en-US" sz="2000" dirty="0"/>
                    </a:p>
                  </a:txBody>
                  <a:tcPr/>
                </a:tc>
                <a:tc hMerge="1">
                  <a:txBody>
                    <a:bodyPr/>
                    <a:lstStyle/>
                    <a:p>
                      <a:pPr algn="r"/>
                      <a:endParaRPr lang="en-US" sz="2000" dirty="0"/>
                    </a:p>
                  </a:txBody>
                  <a:tcPr/>
                </a:tc>
                <a:extLst>
                  <a:ext uri="{0D108BD9-81ED-4DB2-BD59-A6C34878D82A}">
                    <a16:rowId xmlns:a16="http://schemas.microsoft.com/office/drawing/2014/main" xmlns="" val="10000"/>
                  </a:ext>
                </a:extLst>
              </a:tr>
              <a:tr h="304497">
                <a:tc vMerge="1">
                  <a:txBody>
                    <a:bodyPr/>
                    <a:lstStyle/>
                    <a:p>
                      <a:endParaRPr lang="en-US" sz="2000" dirty="0"/>
                    </a:p>
                  </a:txBody>
                  <a:tcPr/>
                </a:tc>
                <a:tc>
                  <a:txBody>
                    <a:bodyPr/>
                    <a:lstStyle/>
                    <a:p>
                      <a:pPr marL="0" marR="0" lvl="0" indent="0" algn="r" defTabSz="699463" rtl="0" eaLnBrk="1" fontAlgn="auto" latinLnBrk="0" hangingPunct="1">
                        <a:lnSpc>
                          <a:spcPct val="100000"/>
                        </a:lnSpc>
                        <a:spcBef>
                          <a:spcPts val="0"/>
                        </a:spcBef>
                        <a:spcAft>
                          <a:spcPts val="0"/>
                        </a:spcAft>
                        <a:buClrTx/>
                        <a:buSzTx/>
                        <a:buFontTx/>
                        <a:buNone/>
                        <a:tabLst/>
                        <a:defRPr/>
                      </a:pPr>
                      <a:r>
                        <a:rPr lang="en-US" sz="2000" b="1" dirty="0"/>
                        <a:t>LUTs</a:t>
                      </a:r>
                    </a:p>
                  </a:txBody>
                  <a:tcPr/>
                </a:tc>
                <a:tc>
                  <a:txBody>
                    <a:bodyPr/>
                    <a:lstStyle/>
                    <a:p>
                      <a:pPr algn="r"/>
                      <a:r>
                        <a:rPr lang="en-US" sz="2000" b="1" dirty="0"/>
                        <a:t>Registers</a:t>
                      </a:r>
                    </a:p>
                  </a:txBody>
                  <a:tcPr/>
                </a:tc>
                <a:tc>
                  <a:txBody>
                    <a:bodyPr/>
                    <a:lstStyle/>
                    <a:p>
                      <a:pPr algn="r"/>
                      <a:r>
                        <a:rPr lang="en-US" sz="2000" b="1" dirty="0"/>
                        <a:t>BRAMs</a:t>
                      </a:r>
                    </a:p>
                  </a:txBody>
                  <a:tcPr/>
                </a:tc>
                <a:extLst>
                  <a:ext uri="{0D108BD9-81ED-4DB2-BD59-A6C34878D82A}">
                    <a16:rowId xmlns:a16="http://schemas.microsoft.com/office/drawing/2014/main" xmlns="" val="10007"/>
                  </a:ext>
                </a:extLst>
              </a:tr>
              <a:tr h="435764">
                <a:tc>
                  <a:txBody>
                    <a:bodyPr/>
                    <a:lstStyle/>
                    <a:p>
                      <a:r>
                        <a:rPr lang="en-US" sz="2000" dirty="0"/>
                        <a:t>Input arbiter</a:t>
                      </a:r>
                    </a:p>
                  </a:txBody>
                  <a:tcPr/>
                </a:tc>
                <a:tc>
                  <a:txBody>
                    <a:bodyPr/>
                    <a:lstStyle/>
                    <a:p>
                      <a:pPr algn="r"/>
                      <a:r>
                        <a:rPr lang="en-US" sz="2000" dirty="0"/>
                        <a:t>2.1x</a:t>
                      </a:r>
                      <a:r>
                        <a:rPr lang="en-US" sz="2000" baseline="0" dirty="0"/>
                        <a:t> / 3.4x</a:t>
                      </a:r>
                      <a:endParaRPr lang="en-US" sz="2000" dirty="0"/>
                    </a:p>
                  </a:txBody>
                  <a:tcPr/>
                </a:tc>
                <a:tc>
                  <a:txBody>
                    <a:bodyPr/>
                    <a:lstStyle/>
                    <a:p>
                      <a:pPr algn="r"/>
                      <a:r>
                        <a:rPr lang="en-US" sz="2000" dirty="0"/>
                        <a:t>1.8x / 2.8x</a:t>
                      </a:r>
                    </a:p>
                  </a:txBody>
                  <a:tcPr/>
                </a:tc>
                <a:tc>
                  <a:txBody>
                    <a:bodyPr/>
                    <a:lstStyle/>
                    <a:p>
                      <a:pPr algn="r"/>
                      <a:r>
                        <a:rPr lang="en-US" sz="2000" dirty="0"/>
                        <a:t>0.9x / 1.3x</a:t>
                      </a:r>
                    </a:p>
                  </a:txBody>
                  <a:tcPr/>
                </a:tc>
                <a:extLst>
                  <a:ext uri="{0D108BD9-81ED-4DB2-BD59-A6C34878D82A}">
                    <a16:rowId xmlns:a16="http://schemas.microsoft.com/office/drawing/2014/main" xmlns="" val="10001"/>
                  </a:ext>
                </a:extLst>
              </a:tr>
              <a:tr h="435764">
                <a:tc>
                  <a:txBody>
                    <a:bodyPr/>
                    <a:lstStyle/>
                    <a:p>
                      <a:r>
                        <a:rPr lang="en-US" sz="2000" dirty="0"/>
                        <a:t>Output queue</a:t>
                      </a:r>
                    </a:p>
                  </a:txBody>
                  <a:tcPr/>
                </a:tc>
                <a:tc>
                  <a:txBody>
                    <a:bodyPr/>
                    <a:lstStyle/>
                    <a:p>
                      <a:pPr algn="r"/>
                      <a:r>
                        <a:rPr lang="en-US" sz="2000" dirty="0"/>
                        <a:t>1.4x / 2.0x</a:t>
                      </a:r>
                    </a:p>
                  </a:txBody>
                  <a:tcPr/>
                </a:tc>
                <a:tc>
                  <a:txBody>
                    <a:bodyPr/>
                    <a:lstStyle/>
                    <a:p>
                      <a:pPr algn="r"/>
                      <a:r>
                        <a:rPr lang="en-US" sz="2000" dirty="0"/>
                        <a:t>2.0x /</a:t>
                      </a:r>
                      <a:r>
                        <a:rPr lang="en-US" sz="2000" baseline="0" dirty="0"/>
                        <a:t> 3.2x</a:t>
                      </a:r>
                      <a:endParaRPr lang="en-US" sz="2000" dirty="0"/>
                    </a:p>
                  </a:txBody>
                  <a:tcPr/>
                </a:tc>
                <a:tc>
                  <a:txBody>
                    <a:bodyPr/>
                    <a:lstStyle/>
                    <a:p>
                      <a:pPr algn="r"/>
                      <a:r>
                        <a:rPr lang="en-US" sz="2000" dirty="0"/>
                        <a:t>0.9x /</a:t>
                      </a:r>
                      <a:r>
                        <a:rPr lang="en-US" sz="2000" baseline="0" dirty="0"/>
                        <a:t> 1.2x</a:t>
                      </a:r>
                      <a:endParaRPr lang="en-US" sz="2000" dirty="0"/>
                    </a:p>
                  </a:txBody>
                  <a:tcPr/>
                </a:tc>
                <a:extLst>
                  <a:ext uri="{0D108BD9-81ED-4DB2-BD59-A6C34878D82A}">
                    <a16:rowId xmlns:a16="http://schemas.microsoft.com/office/drawing/2014/main" xmlns="" val="10002"/>
                  </a:ext>
                </a:extLst>
              </a:tr>
              <a:tr h="435764">
                <a:tc>
                  <a:txBody>
                    <a:bodyPr/>
                    <a:lstStyle/>
                    <a:p>
                      <a:r>
                        <a:rPr lang="en-US" sz="2000" dirty="0"/>
                        <a:t>Header parser</a:t>
                      </a:r>
                    </a:p>
                  </a:txBody>
                  <a:tcPr/>
                </a:tc>
                <a:tc>
                  <a:txBody>
                    <a:bodyPr/>
                    <a:lstStyle/>
                    <a:p>
                      <a:pPr algn="r"/>
                      <a:r>
                        <a:rPr lang="en-US" sz="2000" dirty="0"/>
                        <a:t>0.9x / 3.2x</a:t>
                      </a:r>
                    </a:p>
                  </a:txBody>
                  <a:tcPr/>
                </a:tc>
                <a:tc>
                  <a:txBody>
                    <a:bodyPr/>
                    <a:lstStyle/>
                    <a:p>
                      <a:pPr algn="r"/>
                      <a:r>
                        <a:rPr lang="en-US" sz="2000" dirty="0"/>
                        <a:t>2.1x /</a:t>
                      </a:r>
                      <a:r>
                        <a:rPr lang="en-US" sz="2000" baseline="0" dirty="0"/>
                        <a:t> 3.2x</a:t>
                      </a:r>
                      <a:endParaRPr lang="en-US" sz="2000" dirty="0"/>
                    </a:p>
                  </a:txBody>
                  <a:tcPr/>
                </a:tc>
                <a:tc>
                  <a:txBody>
                    <a:bodyPr/>
                    <a:lstStyle/>
                    <a:p>
                      <a:pPr algn="r"/>
                      <a:r>
                        <a:rPr lang="en-US" sz="2000" dirty="0"/>
                        <a:t>N/A</a:t>
                      </a:r>
                    </a:p>
                  </a:txBody>
                  <a:tcPr/>
                </a:tc>
                <a:extLst>
                  <a:ext uri="{0D108BD9-81ED-4DB2-BD59-A6C34878D82A}">
                    <a16:rowId xmlns:a16="http://schemas.microsoft.com/office/drawing/2014/main" xmlns="" val="10003"/>
                  </a:ext>
                </a:extLst>
              </a:tr>
              <a:tr h="435764">
                <a:tc>
                  <a:txBody>
                    <a:bodyPr/>
                    <a:lstStyle/>
                    <a:p>
                      <a:r>
                        <a:rPr lang="en-US" sz="2000" dirty="0" err="1"/>
                        <a:t>Openflow</a:t>
                      </a:r>
                      <a:r>
                        <a:rPr lang="en-US" sz="2000" dirty="0"/>
                        <a:t> table</a:t>
                      </a:r>
                    </a:p>
                  </a:txBody>
                  <a:tcPr/>
                </a:tc>
                <a:tc>
                  <a:txBody>
                    <a:bodyPr/>
                    <a:lstStyle/>
                    <a:p>
                      <a:pPr algn="r"/>
                      <a:r>
                        <a:rPr lang="en-US" sz="2000" dirty="0"/>
                        <a:t>0.9x /</a:t>
                      </a:r>
                      <a:r>
                        <a:rPr lang="en-US" sz="2000" baseline="0" dirty="0"/>
                        <a:t> 1.6x</a:t>
                      </a:r>
                      <a:endParaRPr lang="en-US" sz="2000" dirty="0"/>
                    </a:p>
                  </a:txBody>
                  <a:tcPr/>
                </a:tc>
                <a:tc>
                  <a:txBody>
                    <a:bodyPr/>
                    <a:lstStyle/>
                    <a:p>
                      <a:pPr algn="r"/>
                      <a:r>
                        <a:rPr lang="en-US" sz="2000" dirty="0"/>
                        <a:t>1.6x / 2.3x</a:t>
                      </a:r>
                    </a:p>
                  </a:txBody>
                  <a:tcPr/>
                </a:tc>
                <a:tc>
                  <a:txBody>
                    <a:bodyPr/>
                    <a:lstStyle/>
                    <a:p>
                      <a:pPr algn="r"/>
                      <a:r>
                        <a:rPr lang="en-US" sz="2000" dirty="0"/>
                        <a:t>1.1x / 1.2x</a:t>
                      </a:r>
                    </a:p>
                  </a:txBody>
                  <a:tcPr/>
                </a:tc>
                <a:extLst>
                  <a:ext uri="{0D108BD9-81ED-4DB2-BD59-A6C34878D82A}">
                    <a16:rowId xmlns:a16="http://schemas.microsoft.com/office/drawing/2014/main" xmlns="" val="10004"/>
                  </a:ext>
                </a:extLst>
              </a:tr>
              <a:tr h="435764">
                <a:tc>
                  <a:txBody>
                    <a:bodyPr/>
                    <a:lstStyle/>
                    <a:p>
                      <a:r>
                        <a:rPr lang="en-US" sz="2000" dirty="0"/>
                        <a:t>IP checksum</a:t>
                      </a:r>
                    </a:p>
                  </a:txBody>
                  <a:tcPr/>
                </a:tc>
                <a:tc>
                  <a:txBody>
                    <a:bodyPr/>
                    <a:lstStyle/>
                    <a:p>
                      <a:pPr algn="r"/>
                      <a:r>
                        <a:rPr lang="en-US" sz="2000" dirty="0"/>
                        <a:t>4.3x / 12.1x</a:t>
                      </a:r>
                    </a:p>
                  </a:txBody>
                  <a:tcPr/>
                </a:tc>
                <a:tc>
                  <a:txBody>
                    <a:bodyPr/>
                    <a:lstStyle/>
                    <a:p>
                      <a:pPr algn="r"/>
                      <a:r>
                        <a:rPr lang="en-US" sz="2000" dirty="0"/>
                        <a:t>9.7x / 32.5x</a:t>
                      </a:r>
                    </a:p>
                  </a:txBody>
                  <a:tcPr/>
                </a:tc>
                <a:tc>
                  <a:txBody>
                    <a:bodyPr/>
                    <a:lstStyle/>
                    <a:p>
                      <a:pPr algn="r"/>
                      <a:r>
                        <a:rPr lang="en-US" sz="2000" dirty="0"/>
                        <a:t>N/A</a:t>
                      </a:r>
                    </a:p>
                  </a:txBody>
                  <a:tcPr/>
                </a:tc>
                <a:extLst>
                  <a:ext uri="{0D108BD9-81ED-4DB2-BD59-A6C34878D82A}">
                    <a16:rowId xmlns:a16="http://schemas.microsoft.com/office/drawing/2014/main" xmlns="" val="10005"/>
                  </a:ext>
                </a:extLst>
              </a:tr>
              <a:tr h="435764">
                <a:tc>
                  <a:txBody>
                    <a:bodyPr/>
                    <a:lstStyle/>
                    <a:p>
                      <a:r>
                        <a:rPr lang="en-US" sz="2000" dirty="0" err="1"/>
                        <a:t>Encap</a:t>
                      </a:r>
                      <a:endParaRPr lang="en-US" sz="2000" dirty="0"/>
                    </a:p>
                  </a:txBody>
                  <a:tcPr/>
                </a:tc>
                <a:tc>
                  <a:txBody>
                    <a:bodyPr/>
                    <a:lstStyle/>
                    <a:p>
                      <a:pPr algn="r"/>
                      <a:r>
                        <a:rPr lang="en-US" sz="2000" dirty="0"/>
                        <a:t>0.9x / 5.2x</a:t>
                      </a:r>
                    </a:p>
                  </a:txBody>
                  <a:tcPr/>
                </a:tc>
                <a:tc>
                  <a:txBody>
                    <a:bodyPr/>
                    <a:lstStyle/>
                    <a:p>
                      <a:pPr algn="r"/>
                      <a:r>
                        <a:rPr lang="en-US" sz="2000" dirty="0"/>
                        <a:t>1.1x / 10.3x</a:t>
                      </a:r>
                    </a:p>
                  </a:txBody>
                  <a:tcPr/>
                </a:tc>
                <a:tc>
                  <a:txBody>
                    <a:bodyPr/>
                    <a:lstStyle/>
                    <a:p>
                      <a:pPr algn="r"/>
                      <a:r>
                        <a:rPr lang="en-US" sz="2000" dirty="0"/>
                        <a:t>N/A</a:t>
                      </a:r>
                    </a:p>
                  </a:txBody>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1"/>
          </p:nvPr>
        </p:nvSpPr>
        <p:spPr/>
        <p:txBody>
          <a:bodyPr/>
          <a:lstStyle/>
          <a:p>
            <a:fld id="{368F0CB9-5443-48E8-ADD3-3F8A68C2523D}" type="slidenum">
              <a:rPr lang="en-US" smtClean="0"/>
              <a:t>45</a:t>
            </a:fld>
            <a:endParaRPr lang="en-US"/>
          </a:p>
        </p:txBody>
      </p:sp>
      <p:sp>
        <p:nvSpPr>
          <p:cNvPr id="7" name="Text Placeholder 4"/>
          <p:cNvSpPr txBox="1">
            <a:spLocks/>
          </p:cNvSpPr>
          <p:nvPr/>
        </p:nvSpPr>
        <p:spPr>
          <a:xfrm>
            <a:off x="274638" y="5645470"/>
            <a:ext cx="9051925" cy="1089529"/>
          </a:xfrm>
          <a:prstGeom prst="rect">
            <a:avLst/>
          </a:prstGeom>
        </p:spPr>
        <p:txBody>
          <a:bodyPr vert="horz" wrap="square" lIns="146304" tIns="91440" rIns="146304" bIns="914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Area cost will be less of a concern</a:t>
            </a:r>
          </a:p>
          <a:p>
            <a:r>
              <a:rPr lang="en-US" sz="2400" dirty="0">
                <a:gradFill>
                  <a:gsLst>
                    <a:gs pos="1250">
                      <a:schemeClr val="tx1"/>
                    </a:gs>
                    <a:gs pos="100000">
                      <a:schemeClr val="tx1"/>
                    </a:gs>
                  </a:gsLst>
                  <a:lin ang="5400000" scaled="0"/>
                </a:gradFill>
                <a:latin typeface="+mn-lt"/>
              </a:rPr>
              <a:t>Quickly growing FPGA capacity: 1x (2013), 2.5x (2015), 10x (2018)</a:t>
            </a:r>
          </a:p>
        </p:txBody>
      </p:sp>
    </p:spTree>
    <p:extLst>
      <p:ext uri="{BB962C8B-B14F-4D97-AF65-F5344CB8AC3E}">
        <p14:creationId xmlns:p14="http://schemas.microsoft.com/office/powerpoint/2010/main" val="2544368321"/>
      </p:ext>
    </p:extLst>
  </p:cSld>
  <p:clrMapOvr>
    <a:masterClrMapping/>
  </p:clrMapOvr>
  <p:transition advTm="5431">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sz="quarter" idx="10"/>
          </p:nvPr>
        </p:nvSpPr>
        <p:spPr>
          <a:xfrm>
            <a:off x="274638" y="1212851"/>
            <a:ext cx="8777287" cy="5244513"/>
          </a:xfrm>
        </p:spPr>
        <p:txBody>
          <a:bodyPr/>
          <a:lstStyle/>
          <a:p>
            <a:r>
              <a:rPr lang="en-US" dirty="0"/>
              <a:t>FPGA in the cloud</a:t>
            </a:r>
          </a:p>
          <a:p>
            <a:pPr lvl="1"/>
            <a:r>
              <a:rPr lang="en-US" sz="2400" dirty="0"/>
              <a:t>Fast, general and mature</a:t>
            </a:r>
            <a:endParaRPr lang="en-US" dirty="0"/>
          </a:p>
          <a:p>
            <a:r>
              <a:rPr lang="en-US" dirty="0" err="1"/>
              <a:t>ClickNP</a:t>
            </a:r>
            <a:r>
              <a:rPr lang="en-US" dirty="0"/>
              <a:t>: </a:t>
            </a:r>
            <a:r>
              <a:rPr lang="en-US" i="1" dirty="0"/>
              <a:t>programming hardware as software</a:t>
            </a:r>
          </a:p>
          <a:p>
            <a:pPr lvl="1"/>
            <a:r>
              <a:rPr lang="en-US" sz="2400" i="1" dirty="0"/>
              <a:t>Highly flexible</a:t>
            </a:r>
            <a:r>
              <a:rPr lang="en-US" sz="2400" dirty="0"/>
              <a:t>: </a:t>
            </a:r>
            <a:r>
              <a:rPr lang="en-US" sz="2400" dirty="0" smtClean="0"/>
              <a:t>Program </a:t>
            </a:r>
            <a:r>
              <a:rPr lang="en-US" sz="2400" dirty="0"/>
              <a:t>with high-level language</a:t>
            </a:r>
          </a:p>
          <a:p>
            <a:pPr lvl="1"/>
            <a:r>
              <a:rPr lang="en-US" sz="2400" i="1" dirty="0"/>
              <a:t>Modular</a:t>
            </a:r>
            <a:r>
              <a:rPr lang="en-US" sz="2400" dirty="0"/>
              <a:t>: Click-like abstractions</a:t>
            </a:r>
          </a:p>
          <a:p>
            <a:pPr lvl="1"/>
            <a:r>
              <a:rPr lang="en-US" sz="2400" i="1" dirty="0"/>
              <a:t>High performance</a:t>
            </a:r>
            <a:r>
              <a:rPr lang="en-US" sz="2400" dirty="0"/>
              <a:t>: </a:t>
            </a:r>
            <a:r>
              <a:rPr lang="en-US" sz="2400" dirty="0" smtClean="0"/>
              <a:t>Utilize </a:t>
            </a:r>
            <a:r>
              <a:rPr lang="en-US" sz="2400" dirty="0"/>
              <a:t>massive parallelism in FPGA</a:t>
            </a:r>
          </a:p>
          <a:p>
            <a:pPr lvl="1"/>
            <a:r>
              <a:rPr lang="en-US" sz="2400" i="1" dirty="0"/>
              <a:t>Joint CPU/FPGA packet processing</a:t>
            </a:r>
          </a:p>
          <a:p>
            <a:r>
              <a:rPr lang="en-US" dirty="0"/>
              <a:t>Start from network processing, but it goes beyond…</a:t>
            </a:r>
          </a:p>
          <a:p>
            <a:pPr lvl="1"/>
            <a:r>
              <a:rPr lang="en-US" sz="2400" dirty="0"/>
              <a:t>General framework for programming on FPGA</a:t>
            </a:r>
          </a:p>
          <a:p>
            <a:pPr lvl="1"/>
            <a:r>
              <a:rPr lang="en-US" sz="2400" dirty="0"/>
              <a:t>Azure storage, Bing search, machine learning…</a:t>
            </a:r>
          </a:p>
        </p:txBody>
      </p:sp>
      <p:pic>
        <p:nvPicPr>
          <p:cNvPr id="4" name="Picture 3"/>
          <p:cNvPicPr>
            <a:picLocks noChangeAspect="1"/>
          </p:cNvPicPr>
          <p:nvPr/>
        </p:nvPicPr>
        <p:blipFill>
          <a:blip r:embed="rId3"/>
          <a:stretch>
            <a:fillRect/>
          </a:stretch>
        </p:blipFill>
        <p:spPr>
          <a:xfrm>
            <a:off x="6936531" y="296898"/>
            <a:ext cx="2115394" cy="2133786"/>
          </a:xfrm>
          <a:prstGeom prst="rect">
            <a:avLst/>
          </a:prstGeom>
        </p:spPr>
      </p:pic>
      <p:sp>
        <p:nvSpPr>
          <p:cNvPr id="5" name="Slide Number Placeholder 4"/>
          <p:cNvSpPr>
            <a:spLocks noGrp="1"/>
          </p:cNvSpPr>
          <p:nvPr>
            <p:ph type="sldNum" sz="quarter" idx="11"/>
          </p:nvPr>
        </p:nvSpPr>
        <p:spPr/>
        <p:txBody>
          <a:bodyPr/>
          <a:lstStyle/>
          <a:p>
            <a:fld id="{368F0CB9-5443-48E8-ADD3-3F8A68C2523D}" type="slidenum">
              <a:rPr lang="en-US" smtClean="0"/>
              <a:t>46</a:t>
            </a:fld>
            <a:endParaRPr lang="en-US"/>
          </a:p>
        </p:txBody>
      </p:sp>
    </p:spTree>
    <p:extLst>
      <p:ext uri="{BB962C8B-B14F-4D97-AF65-F5344CB8AC3E}">
        <p14:creationId xmlns:p14="http://schemas.microsoft.com/office/powerpoint/2010/main" val="3267620808"/>
      </p:ext>
    </p:extLst>
  </p:cSld>
  <p:clrMapOvr>
    <a:masterClrMapping/>
  </p:clrMapOvr>
  <p:transition advTm="51179">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r>
              <a:rPr lang="en-US" dirty="0"/>
              <a:t>Questions!</a:t>
            </a:r>
            <a:br>
              <a:rPr lang="en-US" dirty="0"/>
            </a:br>
            <a:r>
              <a:rPr lang="en-US" dirty="0"/>
              <a:t/>
            </a:r>
            <a:br>
              <a:rPr lang="en-US" dirty="0"/>
            </a:br>
            <a:r>
              <a:rPr lang="en-US" sz="4000" dirty="0"/>
              <a:t>Check out our demo on Thursday!</a:t>
            </a:r>
          </a:p>
        </p:txBody>
      </p:sp>
      <p:pic>
        <p:nvPicPr>
          <p:cNvPr id="4" name="Picture 3"/>
          <p:cNvPicPr>
            <a:picLocks noChangeAspect="1"/>
          </p:cNvPicPr>
          <p:nvPr/>
        </p:nvPicPr>
        <p:blipFill>
          <a:blip r:embed="rId3"/>
          <a:stretch>
            <a:fillRect/>
          </a:stretch>
        </p:blipFill>
        <p:spPr>
          <a:xfrm>
            <a:off x="6930082" y="209988"/>
            <a:ext cx="2202344" cy="2221491"/>
          </a:xfrm>
          <a:prstGeom prst="rect">
            <a:avLst/>
          </a:prstGeom>
        </p:spPr>
      </p:pic>
    </p:spTree>
    <p:extLst>
      <p:ext uri="{BB962C8B-B14F-4D97-AF65-F5344CB8AC3E}">
        <p14:creationId xmlns:p14="http://schemas.microsoft.com/office/powerpoint/2010/main" val="571631420"/>
      </p:ext>
    </p:extLst>
  </p:cSld>
  <p:clrMapOvr>
    <a:masterClrMapping/>
  </p:clrMapOvr>
  <mc:AlternateContent xmlns:mc="http://schemas.openxmlformats.org/markup-compatibility/2006" xmlns:p14="http://schemas.microsoft.com/office/powerpoint/2010/main">
    <mc:Choice Requires="p14">
      <p:transition spd="slow" advTm="5702">
        <p14:reveal/>
      </p:transition>
    </mc:Choice>
    <mc:Fallback xmlns="">
      <p:transition spd="slow" advTm="5702">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fld id="{368F0CB9-5443-48E8-ADD3-3F8A68C2523D}" type="slidenum">
              <a:rPr lang="en-US" smtClean="0"/>
              <a:t>48</a:t>
            </a:fld>
            <a:endParaRPr lang="en-US"/>
          </a:p>
        </p:txBody>
      </p:sp>
    </p:spTree>
    <p:extLst>
      <p:ext uri="{BB962C8B-B14F-4D97-AF65-F5344CB8AC3E}">
        <p14:creationId xmlns:p14="http://schemas.microsoft.com/office/powerpoint/2010/main" val="45114788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Text Placeholder 2"/>
          <p:cNvSpPr>
            <a:spLocks noGrp="1"/>
          </p:cNvSpPr>
          <p:nvPr>
            <p:ph type="body" sz="quarter" idx="10"/>
          </p:nvPr>
        </p:nvSpPr>
        <p:spPr/>
        <p:txBody>
          <a:bodyPr/>
          <a:lstStyle/>
          <a:p>
            <a:endParaRPr lang="zh-CN" altLang="en-US"/>
          </a:p>
        </p:txBody>
      </p:sp>
      <p:sp>
        <p:nvSpPr>
          <p:cNvPr id="4" name="Slide Number Placeholder 3"/>
          <p:cNvSpPr>
            <a:spLocks noGrp="1"/>
          </p:cNvSpPr>
          <p:nvPr>
            <p:ph type="sldNum" sz="quarter" idx="11"/>
          </p:nvPr>
        </p:nvSpPr>
        <p:spPr/>
        <p:txBody>
          <a:bodyPr/>
          <a:lstStyle/>
          <a:p>
            <a:fld id="{368F0CB9-5443-48E8-ADD3-3F8A68C2523D}" type="slidenum">
              <a:rPr lang="en-US" smtClean="0"/>
              <a:t>49</a:t>
            </a:fld>
            <a:endParaRPr lang="en-US"/>
          </a:p>
        </p:txBody>
      </p:sp>
    </p:spTree>
    <p:extLst>
      <p:ext uri="{BB962C8B-B14F-4D97-AF65-F5344CB8AC3E}">
        <p14:creationId xmlns:p14="http://schemas.microsoft.com/office/powerpoint/2010/main" val="7245432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377651" y="1053953"/>
            <a:ext cx="2823846" cy="3934076"/>
          </a:xfrm>
          <a:prstGeom prst="rect">
            <a:avLst/>
          </a:prstGeom>
        </p:spPr>
      </p:pic>
      <p:sp>
        <p:nvSpPr>
          <p:cNvPr id="2" name="Title 1"/>
          <p:cNvSpPr>
            <a:spLocks noGrp="1"/>
          </p:cNvSpPr>
          <p:nvPr>
            <p:ph type="title"/>
          </p:nvPr>
        </p:nvSpPr>
        <p:spPr>
          <a:xfrm>
            <a:off x="274638" y="296898"/>
            <a:ext cx="8936037" cy="917575"/>
          </a:xfrm>
        </p:spPr>
        <p:txBody>
          <a:bodyPr/>
          <a:lstStyle/>
          <a:p>
            <a:r>
              <a:rPr lang="en-US" altLang="zh-CN" dirty="0"/>
              <a:t>FPGA in the cloud</a:t>
            </a:r>
            <a:endParaRPr lang="zh-CN" altLang="en-US" dirty="0"/>
          </a:p>
        </p:txBody>
      </p:sp>
      <p:sp>
        <p:nvSpPr>
          <p:cNvPr id="14" name="Rectangle 13"/>
          <p:cNvSpPr/>
          <p:nvPr/>
        </p:nvSpPr>
        <p:spPr bwMode="auto">
          <a:xfrm>
            <a:off x="6175093" y="3881035"/>
            <a:ext cx="1885773" cy="1321783"/>
          </a:xfrm>
          <a:prstGeom prst="rect">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3" name="Text Placeholder 2"/>
          <p:cNvSpPr>
            <a:spLocks noGrp="1"/>
          </p:cNvSpPr>
          <p:nvPr>
            <p:ph type="body" sz="quarter" idx="10"/>
          </p:nvPr>
        </p:nvSpPr>
        <p:spPr>
          <a:xfrm>
            <a:off x="274638" y="1212851"/>
            <a:ext cx="9051925" cy="1837426"/>
          </a:xfrm>
        </p:spPr>
        <p:txBody>
          <a:bodyPr/>
          <a:lstStyle/>
          <a:p>
            <a:r>
              <a:rPr lang="en-US" altLang="zh-CN" dirty="0"/>
              <a:t>FPGA-based </a:t>
            </a:r>
            <a:r>
              <a:rPr lang="en-US" altLang="zh-CN" dirty="0" err="1"/>
              <a:t>SmartNIC</a:t>
            </a:r>
            <a:endParaRPr lang="en-US" altLang="zh-CN" dirty="0"/>
          </a:p>
          <a:p>
            <a:pPr lvl="1" defTabSz="932742">
              <a:spcAft>
                <a:spcPts val="600"/>
              </a:spcAft>
            </a:pPr>
            <a:r>
              <a:rPr lang="en-US" altLang="zh-CN" sz="2400" dirty="0">
                <a:gradFill>
                  <a:gsLst>
                    <a:gs pos="2917">
                      <a:schemeClr val="tx1"/>
                    </a:gs>
                    <a:gs pos="30000">
                      <a:schemeClr val="tx1"/>
                    </a:gs>
                  </a:gsLst>
                  <a:lin ang="5400000" scaled="0"/>
                </a:gradFill>
              </a:rPr>
              <a:t>Bump-in-the-wire processing between</a:t>
            </a:r>
            <a:br>
              <a:rPr lang="en-US" altLang="zh-CN" sz="2400" dirty="0">
                <a:gradFill>
                  <a:gsLst>
                    <a:gs pos="2917">
                      <a:schemeClr val="tx1"/>
                    </a:gs>
                    <a:gs pos="30000">
                      <a:schemeClr val="tx1"/>
                    </a:gs>
                  </a:gsLst>
                  <a:lin ang="5400000" scaled="0"/>
                </a:gradFill>
              </a:rPr>
            </a:br>
            <a:r>
              <a:rPr lang="en-US" altLang="zh-CN" sz="2400" dirty="0">
                <a:gradFill>
                  <a:gsLst>
                    <a:gs pos="2917">
                      <a:schemeClr val="tx1"/>
                    </a:gs>
                    <a:gs pos="30000">
                      <a:schemeClr val="tx1"/>
                    </a:gs>
                  </a:gsLst>
                  <a:lin ang="5400000" scaled="0"/>
                </a:gradFill>
              </a:rPr>
              <a:t>NIC and </a:t>
            </a:r>
            <a:r>
              <a:rPr lang="en-US" altLang="zh-CN" sz="2400" dirty="0" err="1">
                <a:gradFill>
                  <a:gsLst>
                    <a:gs pos="2917">
                      <a:schemeClr val="tx1"/>
                    </a:gs>
                    <a:gs pos="30000">
                      <a:schemeClr val="tx1"/>
                    </a:gs>
                  </a:gsLst>
                  <a:lin ang="5400000" scaled="0"/>
                </a:gradFill>
              </a:rPr>
              <a:t>ToR</a:t>
            </a:r>
            <a:r>
              <a:rPr lang="en-US" altLang="zh-CN" sz="2400" dirty="0">
                <a:gradFill>
                  <a:gsLst>
                    <a:gs pos="2917">
                      <a:schemeClr val="tx1"/>
                    </a:gs>
                    <a:gs pos="30000">
                      <a:schemeClr val="tx1"/>
                    </a:gs>
                  </a:gsLst>
                  <a:lin ang="5400000" scaled="0"/>
                </a:gradFill>
              </a:rPr>
              <a:t> switch</a:t>
            </a:r>
            <a:r>
              <a:rPr lang="en-US" altLang="zh-CN" sz="2400" baseline="30000" dirty="0">
                <a:gradFill>
                  <a:gsLst>
                    <a:gs pos="2917">
                      <a:schemeClr val="tx1"/>
                    </a:gs>
                    <a:gs pos="30000">
                      <a:schemeClr val="tx1"/>
                    </a:gs>
                  </a:gsLst>
                  <a:lin ang="5400000" scaled="0"/>
                </a:gradFill>
              </a:rPr>
              <a:t>[1]</a:t>
            </a:r>
          </a:p>
          <a:p>
            <a:pPr lvl="1" defTabSz="932742">
              <a:spcAft>
                <a:spcPts val="600"/>
              </a:spcAft>
            </a:pPr>
            <a:endParaRPr lang="zh-CN" altLang="en-US" dirty="0">
              <a:gradFill>
                <a:gsLst>
                  <a:gs pos="2917">
                    <a:schemeClr val="tx1"/>
                  </a:gs>
                  <a:gs pos="30000">
                    <a:schemeClr val="tx1"/>
                  </a:gs>
                </a:gsLst>
                <a:lin ang="5400000" scaled="0"/>
              </a:gradFill>
            </a:endParaRPr>
          </a:p>
        </p:txBody>
      </p:sp>
      <p:sp>
        <p:nvSpPr>
          <p:cNvPr id="6" name="Slide Number Placeholder 5"/>
          <p:cNvSpPr>
            <a:spLocks noGrp="1"/>
          </p:cNvSpPr>
          <p:nvPr>
            <p:ph type="sldNum" sz="quarter" idx="11"/>
          </p:nvPr>
        </p:nvSpPr>
        <p:spPr/>
        <p:txBody>
          <a:bodyPr/>
          <a:lstStyle/>
          <a:p>
            <a:fld id="{368F0CB9-5443-48E8-ADD3-3F8A68C2523D}" type="slidenum">
              <a:rPr lang="en-US" smtClean="0"/>
              <a:t>5</a:t>
            </a:fld>
            <a:endParaRPr lang="en-US"/>
          </a:p>
        </p:txBody>
      </p:sp>
      <p:sp>
        <p:nvSpPr>
          <p:cNvPr id="10" name="TextBox 9"/>
          <p:cNvSpPr txBox="1"/>
          <p:nvPr/>
        </p:nvSpPr>
        <p:spPr>
          <a:xfrm>
            <a:off x="2283895" y="6488917"/>
            <a:ext cx="4806572"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[1] SIGCOMM’15 keynote (also the image source)</a:t>
            </a:r>
          </a:p>
        </p:txBody>
      </p:sp>
    </p:spTree>
    <p:extLst>
      <p:ext uri="{BB962C8B-B14F-4D97-AF65-F5344CB8AC3E}">
        <p14:creationId xmlns:p14="http://schemas.microsoft.com/office/powerpoint/2010/main" val="4108326693"/>
      </p:ext>
    </p:extLst>
  </p:cSld>
  <p:clrMapOvr>
    <a:masterClrMapping/>
  </p:clrMapOvr>
  <p:transition advTm="53715">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 in host</a:t>
            </a:r>
          </a:p>
        </p:txBody>
      </p:sp>
      <p:sp>
        <p:nvSpPr>
          <p:cNvPr id="3" name="Text Placeholder 2"/>
          <p:cNvSpPr>
            <a:spLocks noGrp="1"/>
          </p:cNvSpPr>
          <p:nvPr>
            <p:ph type="body" sz="quarter" idx="10"/>
          </p:nvPr>
        </p:nvSpPr>
        <p:spPr>
          <a:xfrm>
            <a:off x="274638" y="1212851"/>
            <a:ext cx="8777288" cy="683264"/>
          </a:xfrm>
        </p:spPr>
        <p:txBody>
          <a:bodyPr/>
          <a:lstStyle/>
          <a:p>
            <a:r>
              <a:rPr lang="en-US" dirty="0"/>
              <a:t>Offloading software NFs to accelerator</a:t>
            </a:r>
          </a:p>
        </p:txBody>
      </p:sp>
      <p:pic>
        <p:nvPicPr>
          <p:cNvPr id="2050" name="Picture 2" descr="https://gigaom.com/wp-content/uploads/sites/1/2010/11/tes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549" y="1917390"/>
            <a:ext cx="2732732" cy="1896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474085218"/>
              </p:ext>
            </p:extLst>
          </p:nvPr>
        </p:nvGraphicFramePr>
        <p:xfrm>
          <a:off x="521010" y="3659084"/>
          <a:ext cx="8252599" cy="3017520"/>
        </p:xfrm>
        <a:graphic>
          <a:graphicData uri="http://schemas.openxmlformats.org/drawingml/2006/table">
            <a:tbl>
              <a:tblPr firstRow="1" bandRow="1">
                <a:tableStyleId>{2D5ABB26-0587-4C30-8999-92F81FD0307C}</a:tableStyleId>
              </a:tblPr>
              <a:tblGrid>
                <a:gridCol w="2152742">
                  <a:extLst>
                    <a:ext uri="{9D8B030D-6E8A-4147-A177-3AD203B41FA5}">
                      <a16:colId xmlns:a16="http://schemas.microsoft.com/office/drawing/2014/main" xmlns="" val="20000"/>
                    </a:ext>
                  </a:extLst>
                </a:gridCol>
                <a:gridCol w="1782501">
                  <a:extLst>
                    <a:ext uri="{9D8B030D-6E8A-4147-A177-3AD203B41FA5}">
                      <a16:colId xmlns:a16="http://schemas.microsoft.com/office/drawing/2014/main" xmlns="" val="20001"/>
                    </a:ext>
                  </a:extLst>
                </a:gridCol>
                <a:gridCol w="2118167">
                  <a:extLst>
                    <a:ext uri="{9D8B030D-6E8A-4147-A177-3AD203B41FA5}">
                      <a16:colId xmlns:a16="http://schemas.microsoft.com/office/drawing/2014/main" xmlns="" val="20002"/>
                    </a:ext>
                  </a:extLst>
                </a:gridCol>
                <a:gridCol w="2199189">
                  <a:extLst>
                    <a:ext uri="{9D8B030D-6E8A-4147-A177-3AD203B41FA5}">
                      <a16:colId xmlns:a16="http://schemas.microsoft.com/office/drawing/2014/main" xmlns="" val="20003"/>
                    </a:ext>
                  </a:extLst>
                </a:gridCol>
              </a:tblGrid>
              <a:tr h="486983">
                <a:tc>
                  <a:txBody>
                    <a:bodyPr/>
                    <a:lstStyle/>
                    <a:p>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a:t>GPU</a:t>
                      </a:r>
                    </a:p>
                  </a:txBody>
                  <a:tcPr>
                    <a:lnB w="12700" cap="flat" cmpd="sng" algn="ctr">
                      <a:solidFill>
                        <a:schemeClr val="tx1"/>
                      </a:solidFill>
                      <a:prstDash val="solid"/>
                      <a:round/>
                      <a:headEnd type="none" w="med" len="med"/>
                      <a:tailEnd type="none" w="med" len="med"/>
                    </a:lnB>
                  </a:tcPr>
                </a:tc>
                <a:tc>
                  <a:txBody>
                    <a:bodyPr/>
                    <a:lstStyle/>
                    <a:p>
                      <a:pPr algn="ctr"/>
                      <a:r>
                        <a:rPr lang="en-US" sz="2800" dirty="0"/>
                        <a:t>NP</a:t>
                      </a:r>
                    </a:p>
                  </a:txBody>
                  <a:tcPr>
                    <a:lnB w="12700" cap="flat" cmpd="sng" algn="ctr">
                      <a:solidFill>
                        <a:schemeClr val="tx1"/>
                      </a:solidFill>
                      <a:prstDash val="solid"/>
                      <a:round/>
                      <a:headEnd type="none" w="med" len="med"/>
                      <a:tailEnd type="none" w="med" len="med"/>
                    </a:lnB>
                  </a:tcPr>
                </a:tc>
                <a:tc>
                  <a:txBody>
                    <a:bodyPr/>
                    <a:lstStyle/>
                    <a:p>
                      <a:pPr algn="ctr"/>
                      <a:r>
                        <a:rPr lang="en-US" sz="2800" dirty="0"/>
                        <a:t>FPGA</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86983">
                <a:tc>
                  <a:txBody>
                    <a:bodyPr/>
                    <a:lstStyle/>
                    <a:p>
                      <a:r>
                        <a:rPr lang="en-US" sz="2800" dirty="0"/>
                        <a:t>Throughput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C00000"/>
                          </a:solidFill>
                        </a:rPr>
                        <a:t>High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C00000"/>
                          </a:solidFill>
                        </a:rPr>
                        <a:t>High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C00000"/>
                          </a:solidFill>
                        </a:rPr>
                        <a:t>High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6983">
                <a:tc>
                  <a:txBody>
                    <a:bodyPr/>
                    <a:lstStyle/>
                    <a:p>
                      <a:r>
                        <a:rPr lang="en-US" sz="2800" dirty="0"/>
                        <a:t>Latency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High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C00000"/>
                          </a:solidFill>
                        </a:rPr>
                        <a:t>Low</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C00000"/>
                          </a:solidFill>
                        </a:rPr>
                        <a:t>Low</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86983">
                <a:tc>
                  <a:txBody>
                    <a:bodyPr/>
                    <a:lstStyle/>
                    <a:p>
                      <a:r>
                        <a:rPr lang="en-US" sz="2800" dirty="0"/>
                        <a:t>Power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High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kern="1200" dirty="0">
                          <a:solidFill>
                            <a:srgbClr val="C00000"/>
                          </a:solidFill>
                          <a:latin typeface="+mn-lt"/>
                          <a:ea typeface="+mn-ea"/>
                          <a:cs typeface="+mn-cs"/>
                        </a:rPr>
                        <a:t>Low</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kern="1200" dirty="0">
                          <a:solidFill>
                            <a:srgbClr val="C00000"/>
                          </a:solidFill>
                          <a:latin typeface="+mn-lt"/>
                          <a:ea typeface="+mn-ea"/>
                          <a:cs typeface="+mn-cs"/>
                        </a:rPr>
                        <a:t>Low</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52450">
                <a:tc>
                  <a:txBody>
                    <a:bodyPr/>
                    <a:lstStyle/>
                    <a:p>
                      <a:r>
                        <a:rPr lang="en-US" sz="2800" dirty="0"/>
                        <a:t>General computing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kern="1200" dirty="0">
                          <a:solidFill>
                            <a:srgbClr val="C00000"/>
                          </a:solidFill>
                          <a:latin typeface="+mn-lt"/>
                          <a:ea typeface="+mn-ea"/>
                          <a:cs typeface="+mn-cs"/>
                        </a:rPr>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kern="1200" dirty="0">
                          <a:solidFill>
                            <a:srgbClr val="C00000"/>
                          </a:solidFill>
                          <a:latin typeface="+mn-lt"/>
                          <a:ea typeface="+mn-ea"/>
                          <a:cs typeface="+mn-cs"/>
                        </a:rPr>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5" name="Picture 4"/>
          <p:cNvPicPr>
            <a:picLocks noChangeAspect="1"/>
          </p:cNvPicPr>
          <p:nvPr/>
        </p:nvPicPr>
        <p:blipFill>
          <a:blip r:embed="rId4"/>
          <a:stretch>
            <a:fillRect/>
          </a:stretch>
        </p:blipFill>
        <p:spPr>
          <a:xfrm>
            <a:off x="4848234" y="1917390"/>
            <a:ext cx="1748438" cy="1692037"/>
          </a:xfrm>
          <a:prstGeom prst="rect">
            <a:avLst/>
          </a:prstGeom>
        </p:spPr>
      </p:pic>
      <p:pic>
        <p:nvPicPr>
          <p:cNvPr id="8" name="Picture 7"/>
          <p:cNvPicPr>
            <a:picLocks noChangeAspect="1"/>
          </p:cNvPicPr>
          <p:nvPr/>
        </p:nvPicPr>
        <p:blipFill>
          <a:blip r:embed="rId5"/>
          <a:stretch>
            <a:fillRect/>
          </a:stretch>
        </p:blipFill>
        <p:spPr>
          <a:xfrm>
            <a:off x="6896488" y="1987542"/>
            <a:ext cx="1599075" cy="1580114"/>
          </a:xfrm>
          <a:prstGeom prst="rect">
            <a:avLst/>
          </a:prstGeom>
        </p:spPr>
      </p:pic>
      <p:sp>
        <p:nvSpPr>
          <p:cNvPr id="6" name="Slide Number Placeholder 5"/>
          <p:cNvSpPr>
            <a:spLocks noGrp="1"/>
          </p:cNvSpPr>
          <p:nvPr>
            <p:ph type="sldNum" sz="quarter" idx="11"/>
          </p:nvPr>
        </p:nvSpPr>
        <p:spPr/>
        <p:txBody>
          <a:bodyPr/>
          <a:lstStyle/>
          <a:p>
            <a:fld id="{368F0CB9-5443-48E8-ADD3-3F8A68C2523D}" type="slidenum">
              <a:rPr lang="en-US" smtClean="0"/>
              <a:t>50</a:t>
            </a:fld>
            <a:endParaRPr lang="en-US"/>
          </a:p>
        </p:txBody>
      </p:sp>
    </p:spTree>
    <p:extLst>
      <p:ext uri="{BB962C8B-B14F-4D97-AF65-F5344CB8AC3E}">
        <p14:creationId xmlns:p14="http://schemas.microsoft.com/office/powerpoint/2010/main" val="248830307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t>
            </a:r>
            <a:r>
              <a:rPr lang="en-US" dirty="0" err="1"/>
              <a:t>PCIe</a:t>
            </a:r>
            <a:r>
              <a:rPr lang="en-US" dirty="0"/>
              <a:t> I/O channel</a:t>
            </a:r>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a:stretch>
            <a:fillRect/>
          </a:stretch>
        </p:blipFill>
        <p:spPr>
          <a:xfrm>
            <a:off x="274638" y="1955364"/>
            <a:ext cx="8361124" cy="2942018"/>
          </a:xfrm>
          <a:prstGeom prst="rect">
            <a:avLst/>
          </a:prstGeom>
        </p:spPr>
      </p:pic>
      <p:sp>
        <p:nvSpPr>
          <p:cNvPr id="5" name="Slide Number Placeholder 4"/>
          <p:cNvSpPr>
            <a:spLocks noGrp="1"/>
          </p:cNvSpPr>
          <p:nvPr>
            <p:ph type="sldNum" sz="quarter" idx="11"/>
          </p:nvPr>
        </p:nvSpPr>
        <p:spPr/>
        <p:txBody>
          <a:bodyPr/>
          <a:lstStyle/>
          <a:p>
            <a:fld id="{368F0CB9-5443-48E8-ADD3-3F8A68C2523D}" type="slidenum">
              <a:rPr lang="en-US" smtClean="0"/>
              <a:t>51</a:t>
            </a:fld>
            <a:endParaRPr lang="en-US"/>
          </a:p>
        </p:txBody>
      </p:sp>
    </p:spTree>
    <p:extLst>
      <p:ext uri="{BB962C8B-B14F-4D97-AF65-F5344CB8AC3E}">
        <p14:creationId xmlns:p14="http://schemas.microsoft.com/office/powerpoint/2010/main" val="108414177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synthesis not sufficient</a:t>
            </a:r>
          </a:p>
        </p:txBody>
      </p:sp>
      <p:sp>
        <p:nvSpPr>
          <p:cNvPr id="3" name="Text Placeholder 2"/>
          <p:cNvSpPr>
            <a:spLocks noGrp="1"/>
          </p:cNvSpPr>
          <p:nvPr>
            <p:ph type="body" sz="quarter" idx="10"/>
          </p:nvPr>
        </p:nvSpPr>
        <p:spPr>
          <a:xfrm>
            <a:off x="274637" y="1212851"/>
            <a:ext cx="8957497" cy="5410712"/>
          </a:xfrm>
        </p:spPr>
        <p:txBody>
          <a:bodyPr/>
          <a:lstStyle/>
          <a:p>
            <a:r>
              <a:rPr lang="en-US" dirty="0"/>
              <a:t>HLS tools (e.g. </a:t>
            </a:r>
            <a:r>
              <a:rPr lang="en-US" dirty="0" err="1"/>
              <a:t>Vivado</a:t>
            </a:r>
            <a:r>
              <a:rPr lang="en-US" dirty="0"/>
              <a:t> HLS)</a:t>
            </a:r>
          </a:p>
          <a:p>
            <a:pPr marL="914400" lvl="1" indent="-457200">
              <a:buFont typeface="Arial" panose="020B0604020202020204" pitchFamily="34" charset="0"/>
              <a:buChar char="•"/>
            </a:pPr>
            <a:r>
              <a:rPr lang="en-US" sz="2400" dirty="0"/>
              <a:t>Only auxiliary tools for HDL tool chains</a:t>
            </a:r>
          </a:p>
          <a:p>
            <a:pPr marL="914400" lvl="1" indent="-457200">
              <a:buFont typeface="Arial" panose="020B0604020202020204" pitchFamily="34" charset="0"/>
              <a:buChar char="•"/>
            </a:pPr>
            <a:r>
              <a:rPr lang="en-US" sz="2400" dirty="0"/>
              <a:t>Generated hardware modules (IP cores) need to be integrated manually</a:t>
            </a:r>
          </a:p>
          <a:p>
            <a:r>
              <a:rPr lang="en-US" dirty="0" err="1"/>
              <a:t>OpenCL</a:t>
            </a:r>
            <a:r>
              <a:rPr lang="en-US" dirty="0"/>
              <a:t> (e.g. Altera)</a:t>
            </a:r>
          </a:p>
          <a:p>
            <a:pPr marL="914400" lvl="1" indent="-457200">
              <a:buFont typeface="Arial" panose="020B0604020202020204" pitchFamily="34" charset="0"/>
              <a:buChar char="•"/>
            </a:pPr>
            <a:r>
              <a:rPr lang="en-US" sz="2400" dirty="0"/>
              <a:t>The </a:t>
            </a:r>
            <a:r>
              <a:rPr lang="en-US" sz="2400" dirty="0" err="1"/>
              <a:t>OpenCL</a:t>
            </a:r>
            <a:r>
              <a:rPr lang="en-US" sz="2400" dirty="0"/>
              <a:t> programming model is designed for batch processing in GPU =&gt; high latency</a:t>
            </a:r>
          </a:p>
          <a:p>
            <a:pPr marL="914400" lvl="1" indent="-457200">
              <a:buFont typeface="Arial" panose="020B0604020202020204" pitchFamily="34" charset="0"/>
              <a:buChar char="•"/>
            </a:pPr>
            <a:r>
              <a:rPr lang="en-US" sz="2400" dirty="0"/>
              <a:t>Packet processing should use stream processing model</a:t>
            </a:r>
          </a:p>
          <a:p>
            <a:pPr marL="914400" lvl="1" indent="-457200">
              <a:buFont typeface="Arial" panose="020B0604020202020204" pitchFamily="34" charset="0"/>
              <a:buChar char="•"/>
            </a:pPr>
            <a:r>
              <a:rPr lang="en-US" sz="2400" dirty="0"/>
              <a:t>Does not support joint CPU/FPGA processing well</a:t>
            </a:r>
          </a:p>
          <a:p>
            <a:pPr lvl="1"/>
            <a:r>
              <a:rPr lang="en-US" sz="3600" dirty="0">
                <a:gradFill>
                  <a:gsLst>
                    <a:gs pos="1250">
                      <a:schemeClr val="tx2"/>
                    </a:gs>
                    <a:gs pos="99000">
                      <a:schemeClr val="tx2"/>
                    </a:gs>
                  </a:gsLst>
                  <a:lin ang="5400000" scaled="0"/>
                </a:gradFill>
                <a:latin typeface="+mj-lt"/>
              </a:rPr>
              <a:t>Click2NetFPGA</a:t>
            </a:r>
          </a:p>
          <a:p>
            <a:pPr marL="914400" lvl="1" indent="-457200">
              <a:buFont typeface="Arial" panose="020B0604020202020204" pitchFamily="34" charset="0"/>
              <a:buChar char="•"/>
            </a:pPr>
            <a:r>
              <a:rPr lang="en-US" sz="2400" dirty="0"/>
              <a:t>Low performance because not fully pipelined</a:t>
            </a:r>
          </a:p>
          <a:p>
            <a:pPr marL="914400" lvl="1" indent="-457200">
              <a:buFont typeface="Arial" panose="020B0604020202020204" pitchFamily="34" charset="0"/>
              <a:buChar char="•"/>
            </a:pPr>
            <a:r>
              <a:rPr lang="en-US" sz="2400" dirty="0"/>
              <a:t>Unable to update configuration while data plane running</a:t>
            </a:r>
          </a:p>
        </p:txBody>
      </p:sp>
      <p:sp>
        <p:nvSpPr>
          <p:cNvPr id="4" name="Slide Number Placeholder 3"/>
          <p:cNvSpPr>
            <a:spLocks noGrp="1"/>
          </p:cNvSpPr>
          <p:nvPr>
            <p:ph type="sldNum" sz="quarter" idx="11"/>
          </p:nvPr>
        </p:nvSpPr>
        <p:spPr/>
        <p:txBody>
          <a:bodyPr/>
          <a:lstStyle/>
          <a:p>
            <a:fld id="{368F0CB9-5443-48E8-ADD3-3F8A68C2523D}" type="slidenum">
              <a:rPr lang="en-US" smtClean="0"/>
              <a:t>52</a:t>
            </a:fld>
            <a:endParaRPr lang="en-US"/>
          </a:p>
        </p:txBody>
      </p:sp>
    </p:spTree>
    <p:extLst>
      <p:ext uri="{BB962C8B-B14F-4D97-AF65-F5344CB8AC3E}">
        <p14:creationId xmlns:p14="http://schemas.microsoft.com/office/powerpoint/2010/main" val="273484200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toolchain</a:t>
            </a:r>
          </a:p>
        </p:txBody>
      </p:sp>
      <p:sp>
        <p:nvSpPr>
          <p:cNvPr id="3" name="Text Placeholder 2"/>
          <p:cNvSpPr>
            <a:spLocks noGrp="1"/>
          </p:cNvSpPr>
          <p:nvPr>
            <p:ph type="body" sz="quarter" idx="10"/>
          </p:nvPr>
        </p:nvSpPr>
        <p:spPr>
          <a:xfrm>
            <a:off x="274638" y="1212851"/>
            <a:ext cx="8777288" cy="5107552"/>
          </a:xfrm>
        </p:spPr>
        <p:txBody>
          <a:bodyPr/>
          <a:lstStyle/>
          <a:p>
            <a:r>
              <a:rPr lang="en-US" dirty="0"/>
              <a:t>three parts of source files</a:t>
            </a:r>
          </a:p>
          <a:p>
            <a:pPr lvl="1"/>
            <a:r>
              <a:rPr lang="en-US" dirty="0">
                <a:solidFill>
                  <a:srgbClr val="C00000"/>
                </a:solidFill>
              </a:rPr>
              <a:t>Define </a:t>
            </a:r>
            <a:r>
              <a:rPr lang="en-US" i="1" dirty="0">
                <a:solidFill>
                  <a:srgbClr val="C00000"/>
                </a:solidFill>
              </a:rPr>
              <a:t>elements</a:t>
            </a:r>
            <a:r>
              <a:rPr lang="en-US" dirty="0">
                <a:solidFill>
                  <a:srgbClr val="C00000"/>
                </a:solidFill>
              </a:rPr>
              <a:t> </a:t>
            </a:r>
            <a:r>
              <a:rPr lang="en-US" dirty="0">
                <a:sym typeface="Wingdings" panose="05000000000000000000" pitchFamily="2" charset="2"/>
              </a:rPr>
              <a:t> </a:t>
            </a:r>
            <a:r>
              <a:rPr lang="en-US" dirty="0" err="1">
                <a:sym typeface="Wingdings" panose="05000000000000000000" pitchFamily="2" charset="2"/>
              </a:rPr>
              <a:t>Clic</a:t>
            </a:r>
            <a:r>
              <a:rPr lang="en-US" altLang="zh-CN" dirty="0" err="1">
                <a:sym typeface="Wingdings" panose="05000000000000000000" pitchFamily="2" charset="2"/>
              </a:rPr>
              <a:t>kNP</a:t>
            </a:r>
            <a:r>
              <a:rPr lang="en-US" altLang="zh-CN" dirty="0">
                <a:sym typeface="Wingdings" panose="05000000000000000000" pitchFamily="2" charset="2"/>
              </a:rPr>
              <a:t> extended C</a:t>
            </a:r>
            <a:endParaRPr lang="en-US" dirty="0"/>
          </a:p>
          <a:p>
            <a:pPr lvl="1"/>
            <a:r>
              <a:rPr lang="en-US" dirty="0">
                <a:solidFill>
                  <a:srgbClr val="C00000"/>
                </a:solidFill>
              </a:rPr>
              <a:t>Define a </a:t>
            </a:r>
            <a:r>
              <a:rPr lang="en-US" i="1" dirty="0">
                <a:solidFill>
                  <a:srgbClr val="C00000"/>
                </a:solidFill>
              </a:rPr>
              <a:t>configuration</a:t>
            </a:r>
            <a:r>
              <a:rPr lang="en-US" dirty="0">
                <a:solidFill>
                  <a:srgbClr val="C00000"/>
                </a:solidFill>
              </a:rPr>
              <a:t> of elements </a:t>
            </a:r>
            <a:r>
              <a:rPr lang="en-US" dirty="0">
                <a:sym typeface="Wingdings" panose="05000000000000000000" pitchFamily="2" charset="2"/>
              </a:rPr>
              <a:t> </a:t>
            </a:r>
            <a:r>
              <a:rPr lang="en-US" dirty="0" err="1">
                <a:sym typeface="Wingdings" panose="05000000000000000000" pitchFamily="2" charset="2"/>
              </a:rPr>
              <a:t>ClickNP</a:t>
            </a:r>
            <a:r>
              <a:rPr lang="en-US" dirty="0">
                <a:sym typeface="Wingdings" panose="05000000000000000000" pitchFamily="2" charset="2"/>
              </a:rPr>
              <a:t> script language</a:t>
            </a:r>
          </a:p>
          <a:p>
            <a:pPr lvl="1"/>
            <a:r>
              <a:rPr lang="en-US" dirty="0">
                <a:solidFill>
                  <a:srgbClr val="C00000"/>
                </a:solidFill>
                <a:sym typeface="Wingdings" panose="05000000000000000000" pitchFamily="2" charset="2"/>
              </a:rPr>
              <a:t>Host manager program </a:t>
            </a:r>
            <a:r>
              <a:rPr lang="en-US" dirty="0">
                <a:sym typeface="Wingdings" panose="05000000000000000000" pitchFamily="2" charset="2"/>
              </a:rPr>
              <a:t> C/C++</a:t>
            </a:r>
          </a:p>
          <a:p>
            <a:pPr lvl="1"/>
            <a:endParaRPr lang="en-US" sz="1050" dirty="0">
              <a:sym typeface="Wingdings" panose="05000000000000000000" pitchFamily="2" charset="2"/>
            </a:endParaRPr>
          </a:p>
          <a:p>
            <a:r>
              <a:rPr lang="en-US" i="1" dirty="0">
                <a:sym typeface="Wingdings" panose="05000000000000000000" pitchFamily="2" charset="2"/>
              </a:rPr>
              <a:t>make </a:t>
            </a:r>
            <a:r>
              <a:rPr lang="en-US" dirty="0">
                <a:sym typeface="Wingdings" panose="05000000000000000000" pitchFamily="2" charset="2"/>
              </a:rPr>
              <a:t>tool to glue all compile procedures</a:t>
            </a:r>
          </a:p>
          <a:p>
            <a:pPr lvl="1"/>
            <a:r>
              <a:rPr lang="en-US" dirty="0">
                <a:sym typeface="Wingdings" panose="05000000000000000000" pitchFamily="2" charset="2"/>
              </a:rPr>
              <a:t>Source files (.cl/.</a:t>
            </a:r>
            <a:r>
              <a:rPr lang="en-US" dirty="0" err="1">
                <a:sym typeface="Wingdings" panose="05000000000000000000" pitchFamily="2" charset="2"/>
              </a:rPr>
              <a:t>cfg</a:t>
            </a:r>
            <a:r>
              <a:rPr lang="en-US" dirty="0">
                <a:sym typeface="Wingdings" panose="05000000000000000000" pitchFamily="2" charset="2"/>
              </a:rPr>
              <a:t>/.</a:t>
            </a:r>
            <a:r>
              <a:rPr lang="en-US" dirty="0" err="1">
                <a:sym typeface="Wingdings" panose="05000000000000000000" pitchFamily="2" charset="2"/>
              </a:rPr>
              <a:t>cpp</a:t>
            </a:r>
            <a:r>
              <a:rPr lang="en-US" dirty="0">
                <a:sym typeface="Wingdings" panose="05000000000000000000" pitchFamily="2" charset="2"/>
              </a:rPr>
              <a:t>) </a:t>
            </a:r>
            <a:r>
              <a:rPr lang="en-US" dirty="0" err="1">
                <a:sym typeface="Wingdings" panose="05000000000000000000" pitchFamily="2" charset="2"/>
              </a:rPr>
              <a:t>ClickNP</a:t>
            </a:r>
            <a:r>
              <a:rPr lang="en-US" dirty="0">
                <a:sym typeface="Wingdings" panose="05000000000000000000" pitchFamily="2" charset="2"/>
              </a:rPr>
              <a:t> compiler (</a:t>
            </a:r>
            <a:r>
              <a:rPr lang="en-US" dirty="0" err="1">
                <a:sym typeface="Wingdings" panose="05000000000000000000" pitchFamily="2" charset="2"/>
              </a:rPr>
              <a:t>clc</a:t>
            </a:r>
            <a:r>
              <a:rPr lang="en-US" dirty="0">
                <a:sym typeface="Wingdings" panose="05000000000000000000" pitchFamily="2" charset="2"/>
              </a:rPr>
              <a:t>)  intermediate source files (.cl/.</a:t>
            </a:r>
            <a:r>
              <a:rPr lang="en-US" dirty="0" err="1">
                <a:sym typeface="Wingdings" panose="05000000000000000000" pitchFamily="2" charset="2"/>
              </a:rPr>
              <a:t>cpp</a:t>
            </a:r>
            <a:r>
              <a:rPr lang="en-US" dirty="0">
                <a:sym typeface="Wingdings" panose="05000000000000000000" pitchFamily="2" charset="2"/>
              </a:rPr>
              <a:t>)</a:t>
            </a:r>
          </a:p>
          <a:p>
            <a:pPr lvl="1"/>
            <a:r>
              <a:rPr lang="en-US" dirty="0">
                <a:sym typeface="Wingdings" panose="05000000000000000000" pitchFamily="2" charset="2"/>
              </a:rPr>
              <a:t>FPGA program  </a:t>
            </a:r>
            <a:r>
              <a:rPr lang="en-US" dirty="0" err="1">
                <a:sym typeface="Wingdings" panose="05000000000000000000" pitchFamily="2" charset="2"/>
              </a:rPr>
              <a:t>aoc</a:t>
            </a:r>
            <a:r>
              <a:rPr lang="en-US" dirty="0">
                <a:sym typeface="Wingdings" panose="05000000000000000000" pitchFamily="2" charset="2"/>
              </a:rPr>
              <a:t>/</a:t>
            </a:r>
            <a:r>
              <a:rPr lang="en-US" dirty="0" err="1">
                <a:sym typeface="Wingdings" panose="05000000000000000000" pitchFamily="2" charset="2"/>
              </a:rPr>
              <a:t>Vivado</a:t>
            </a:r>
            <a:r>
              <a:rPr lang="en-US" dirty="0">
                <a:sym typeface="Wingdings" panose="05000000000000000000" pitchFamily="2" charset="2"/>
              </a:rPr>
              <a:t> </a:t>
            </a:r>
          </a:p>
          <a:p>
            <a:pPr lvl="1"/>
            <a:r>
              <a:rPr lang="en-US" dirty="0">
                <a:sym typeface="Wingdings" panose="05000000000000000000" pitchFamily="2" charset="2"/>
              </a:rPr>
              <a:t>Host program  Microsoft cl + OpenCL libs</a:t>
            </a:r>
          </a:p>
          <a:p>
            <a:pPr lvl="1"/>
            <a:endParaRPr lang="en-US" sz="1050" dirty="0">
              <a:sym typeface="Wingdings" panose="05000000000000000000" pitchFamily="2" charset="2"/>
            </a:endParaRPr>
          </a:p>
          <a:p>
            <a:r>
              <a:rPr lang="en-US" dirty="0">
                <a:sym typeface="Wingdings" panose="05000000000000000000" pitchFamily="2" charset="2"/>
              </a:rPr>
              <a:t>platform supported</a:t>
            </a:r>
          </a:p>
          <a:p>
            <a:r>
              <a:rPr lang="en-US" sz="3200" dirty="0">
                <a:solidFill>
                  <a:schemeClr val="tx1"/>
                </a:solidFill>
              </a:rPr>
              <a:t>Windows/Linux, Altera/Xilinx</a:t>
            </a:r>
          </a:p>
        </p:txBody>
      </p:sp>
      <p:sp>
        <p:nvSpPr>
          <p:cNvPr id="5" name="TextBox 4"/>
          <p:cNvSpPr txBox="1"/>
          <p:nvPr/>
        </p:nvSpPr>
        <p:spPr>
          <a:xfrm>
            <a:off x="3370330" y="6539639"/>
            <a:ext cx="2635465"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err="1">
                <a:gradFill>
                  <a:gsLst>
                    <a:gs pos="2917">
                      <a:schemeClr val="tx1"/>
                    </a:gs>
                    <a:gs pos="30000">
                      <a:schemeClr val="tx1"/>
                    </a:gs>
                  </a:gsLst>
                  <a:lin ang="5400000" scaled="0"/>
                </a:gradFill>
              </a:rPr>
              <a:t>ChinaSys</a:t>
            </a:r>
            <a:r>
              <a:rPr lang="en-US" altLang="zh-CN" dirty="0">
                <a:gradFill>
                  <a:gsLst>
                    <a:gs pos="2917">
                      <a:schemeClr val="tx1"/>
                    </a:gs>
                    <a:gs pos="30000">
                      <a:schemeClr val="tx1"/>
                    </a:gs>
                  </a:gsLst>
                  <a:lin ang="5400000" scaled="0"/>
                </a:gradFill>
              </a:rPr>
              <a:t> 2016, Beijing</a:t>
            </a:r>
            <a:endParaRPr lang="zh-CN" altLang="en-US" dirty="0" err="1">
              <a:gradFill>
                <a:gsLst>
                  <a:gs pos="2917">
                    <a:schemeClr val="tx1"/>
                  </a:gs>
                  <a:gs pos="30000">
                    <a:schemeClr val="tx1"/>
                  </a:gs>
                </a:gsLst>
                <a:lin ang="5400000" scaled="0"/>
              </a:gradFill>
            </a:endParaRPr>
          </a:p>
        </p:txBody>
      </p:sp>
      <p:sp>
        <p:nvSpPr>
          <p:cNvPr id="4" name="Slide Number Placeholder 3"/>
          <p:cNvSpPr>
            <a:spLocks noGrp="1"/>
          </p:cNvSpPr>
          <p:nvPr>
            <p:ph type="sldNum" sz="quarter" idx="11"/>
          </p:nvPr>
        </p:nvSpPr>
        <p:spPr/>
        <p:txBody>
          <a:bodyPr/>
          <a:lstStyle/>
          <a:p>
            <a:fld id="{368F0CB9-5443-48E8-ADD3-3F8A68C2523D}" type="slidenum">
              <a:rPr lang="en-US" smtClean="0"/>
              <a:t>53</a:t>
            </a:fld>
            <a:endParaRPr lang="en-US"/>
          </a:p>
        </p:txBody>
      </p:sp>
    </p:spTree>
    <p:extLst>
      <p:ext uri="{BB962C8B-B14F-4D97-AF65-F5344CB8AC3E}">
        <p14:creationId xmlns:p14="http://schemas.microsoft.com/office/powerpoint/2010/main" val="68169225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not simply use </a:t>
            </a:r>
            <a:r>
              <a:rPr lang="en-US" dirty="0" err="1"/>
              <a:t>OpenCL</a:t>
            </a:r>
            <a:r>
              <a:rPr lang="en-US" dirty="0"/>
              <a:t>?</a:t>
            </a:r>
          </a:p>
        </p:txBody>
      </p:sp>
      <p:sp>
        <p:nvSpPr>
          <p:cNvPr id="4" name="AutoShape 5"/>
          <p:cNvSpPr>
            <a:spLocks noChangeArrowheads="1"/>
          </p:cNvSpPr>
          <p:nvPr/>
        </p:nvSpPr>
        <p:spPr bwMode="auto">
          <a:xfrm>
            <a:off x="624401" y="2553217"/>
            <a:ext cx="2052770" cy="1069974"/>
          </a:xfrm>
          <a:prstGeom prst="roundRect">
            <a:avLst>
              <a:gd name="adj" fmla="val 16667"/>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57914" y="2553218"/>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42798" y="2957572"/>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41974" y="2677813"/>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1974" y="2830217"/>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30750" y="3084670"/>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71187" y="2982620"/>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85805" y="2553217"/>
            <a:ext cx="2052770" cy="1069974"/>
          </a:xfrm>
          <a:prstGeom prst="roundRect">
            <a:avLst>
              <a:gd name="adj" fmla="val 16667"/>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19318" y="2553218"/>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704202" y="2957572"/>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803378" y="2677813"/>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03378" y="2830217"/>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92154" y="3084670"/>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32591" y="2982620"/>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47209" y="2553217"/>
            <a:ext cx="2052770" cy="1069974"/>
          </a:xfrm>
          <a:prstGeom prst="roundRect">
            <a:avLst>
              <a:gd name="adj" fmla="val 16667"/>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80722" y="2553218"/>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65606" y="2957572"/>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64782" y="2677813"/>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64782" y="2830217"/>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53558" y="3084670"/>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93995" y="2982620"/>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cxnSp>
        <p:nvCxnSpPr>
          <p:cNvPr id="110" name="Straight Arrow Connector 109"/>
          <p:cNvCxnSpPr>
            <a:endCxn id="63" idx="2"/>
          </p:cNvCxnSpPr>
          <p:nvPr/>
        </p:nvCxnSpPr>
        <p:spPr>
          <a:xfrm flipH="1" flipV="1">
            <a:off x="2044394" y="3555084"/>
            <a:ext cx="3418169" cy="107296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4943316" y="3560524"/>
            <a:ext cx="519247" cy="106752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5462563" y="3578680"/>
            <a:ext cx="1981899" cy="104937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76738" y="5486353"/>
            <a:ext cx="5172341" cy="1280351"/>
          </a:xfrm>
          <a:prstGeom prst="rect">
            <a:avLst/>
          </a:prstGeom>
          <a:solidFill>
            <a:srgbClr val="006EB9"/>
          </a:solidFill>
        </p:spPr>
        <p:txBody>
          <a:bodyPr wrap="square" lIns="182880" tIns="146304" rIns="182880" bIns="146304" rtlCol="0">
            <a:spAutoFit/>
          </a:bodyPr>
          <a:lstStyle/>
          <a:p>
            <a:pPr algn="r">
              <a:lnSpc>
                <a:spcPct val="90000"/>
              </a:lnSpc>
              <a:spcAft>
                <a:spcPts val="600"/>
              </a:spcAft>
            </a:pPr>
            <a:r>
              <a:rPr lang="en-US" sz="2000" dirty="0">
                <a:solidFill>
                  <a:schemeClr val="bg1"/>
                </a:solidFill>
              </a:rPr>
              <a:t>Communicate by sharing memory</a:t>
            </a:r>
          </a:p>
          <a:p>
            <a:pPr algn="r">
              <a:lnSpc>
                <a:spcPct val="90000"/>
              </a:lnSpc>
              <a:spcAft>
                <a:spcPts val="600"/>
              </a:spcAft>
            </a:pPr>
            <a:r>
              <a:rPr lang="en-US" sz="2000" i="1" dirty="0">
                <a:solidFill>
                  <a:schemeClr val="bg1"/>
                </a:solidFill>
              </a:rPr>
              <a:t>Shared memory is the bottleneck!</a:t>
            </a:r>
          </a:p>
          <a:p>
            <a:pPr algn="r">
              <a:lnSpc>
                <a:spcPct val="90000"/>
              </a:lnSpc>
              <a:spcAft>
                <a:spcPts val="600"/>
              </a:spcAft>
            </a:pPr>
            <a:r>
              <a:rPr lang="en-US" sz="2000" i="1" dirty="0">
                <a:solidFill>
                  <a:schemeClr val="bg1"/>
                </a:solidFill>
              </a:rPr>
              <a:t>Batch processing has large latency!</a:t>
            </a:r>
          </a:p>
        </p:txBody>
      </p:sp>
      <p:sp>
        <p:nvSpPr>
          <p:cNvPr id="19" name="Rectangle 18"/>
          <p:cNvSpPr/>
          <p:nvPr/>
        </p:nvSpPr>
        <p:spPr bwMode="auto">
          <a:xfrm>
            <a:off x="3541331" y="4647172"/>
            <a:ext cx="4163389" cy="715131"/>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dirty="0">
                <a:gradFill>
                  <a:gsLst>
                    <a:gs pos="5833">
                      <a:schemeClr val="tx1">
                        <a:lumMod val="50000"/>
                      </a:schemeClr>
                    </a:gs>
                    <a:gs pos="100000">
                      <a:schemeClr val="tx1">
                        <a:lumMod val="50000"/>
                      </a:schemeClr>
                    </a:gs>
                  </a:gsLst>
                  <a:lin ang="5400000" scaled="0"/>
                </a:gradFill>
              </a:rPr>
              <a:t>Shared On-board DRAM</a:t>
            </a:r>
          </a:p>
        </p:txBody>
      </p:sp>
      <p:sp>
        <p:nvSpPr>
          <p:cNvPr id="98" name="Text Placeholder 2"/>
          <p:cNvSpPr>
            <a:spLocks noGrp="1"/>
          </p:cNvSpPr>
          <p:nvPr>
            <p:ph type="body" sz="quarter" idx="10"/>
          </p:nvPr>
        </p:nvSpPr>
        <p:spPr>
          <a:xfrm>
            <a:off x="274638" y="1212851"/>
            <a:ext cx="8777288" cy="683264"/>
          </a:xfrm>
        </p:spPr>
        <p:txBody>
          <a:bodyPr/>
          <a:lstStyle/>
          <a:p>
            <a:r>
              <a:rPr lang="en-US" altLang="zh-CN" dirty="0" err="1"/>
              <a:t>OpenCL</a:t>
            </a:r>
            <a:r>
              <a:rPr lang="en-US" altLang="zh-CN" dirty="0"/>
              <a:t> is for batch processing on GPU</a:t>
            </a:r>
            <a:endParaRPr lang="zh-CN" altLang="en-US" dirty="0"/>
          </a:p>
        </p:txBody>
      </p:sp>
      <p:sp>
        <p:nvSpPr>
          <p:cNvPr id="3" name="Slide Number Placeholder 2"/>
          <p:cNvSpPr>
            <a:spLocks noGrp="1"/>
          </p:cNvSpPr>
          <p:nvPr>
            <p:ph type="sldNum" sz="quarter" idx="11"/>
          </p:nvPr>
        </p:nvSpPr>
        <p:spPr/>
        <p:txBody>
          <a:bodyPr/>
          <a:lstStyle/>
          <a:p>
            <a:fld id="{368F0CB9-5443-48E8-ADD3-3F8A68C2523D}" type="slidenum">
              <a:rPr lang="en-US" smtClean="0"/>
              <a:t>54</a:t>
            </a:fld>
            <a:endParaRPr lang="en-US"/>
          </a:p>
        </p:txBody>
      </p:sp>
    </p:spTree>
    <p:extLst>
      <p:ext uri="{BB962C8B-B14F-4D97-AF65-F5344CB8AC3E}">
        <p14:creationId xmlns:p14="http://schemas.microsoft.com/office/powerpoint/2010/main" val="122304535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model</a:t>
            </a:r>
          </a:p>
        </p:txBody>
      </p:sp>
      <p:sp>
        <p:nvSpPr>
          <p:cNvPr id="3" name="Text Placeholder 2"/>
          <p:cNvSpPr>
            <a:spLocks noGrp="1"/>
          </p:cNvSpPr>
          <p:nvPr>
            <p:ph type="body" sz="quarter" idx="10"/>
          </p:nvPr>
        </p:nvSpPr>
        <p:spPr>
          <a:xfrm>
            <a:off x="274638" y="1212851"/>
            <a:ext cx="8777288" cy="683264"/>
          </a:xfrm>
        </p:spPr>
        <p:txBody>
          <a:bodyPr/>
          <a:lstStyle/>
          <a:p>
            <a:r>
              <a:rPr lang="en-US" altLang="zh-CN" dirty="0" err="1"/>
              <a:t>ClickNP</a:t>
            </a:r>
            <a:r>
              <a:rPr lang="en-US" altLang="zh-CN" dirty="0"/>
              <a:t> is for stream processing on FPGA</a:t>
            </a:r>
            <a:endParaRPr lang="zh-CN" altLang="en-US" dirty="0"/>
          </a:p>
        </p:txBody>
      </p:sp>
      <p:sp>
        <p:nvSpPr>
          <p:cNvPr id="4" name="AutoShape 5"/>
          <p:cNvSpPr>
            <a:spLocks noChangeArrowheads="1"/>
          </p:cNvSpPr>
          <p:nvPr/>
        </p:nvSpPr>
        <p:spPr bwMode="auto">
          <a:xfrm>
            <a:off x="624401" y="2553217"/>
            <a:ext cx="2052770" cy="1069974"/>
          </a:xfrm>
          <a:prstGeom prst="roundRect">
            <a:avLst>
              <a:gd name="adj" fmla="val 16667"/>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57914" y="2553218"/>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42798" y="2957572"/>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41974" y="2677813"/>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1974" y="2830217"/>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438575" y="3088204"/>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30750" y="3084670"/>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71187" y="2982620"/>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85805" y="2553217"/>
            <a:ext cx="2052770" cy="1069974"/>
          </a:xfrm>
          <a:prstGeom prst="roundRect">
            <a:avLst>
              <a:gd name="adj" fmla="val 16667"/>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19318" y="2553218"/>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704202" y="2957572"/>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803378" y="2677813"/>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03378" y="2830217"/>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92154" y="3084670"/>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32591" y="2982620"/>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47209" y="2553217"/>
            <a:ext cx="2052770" cy="1069974"/>
          </a:xfrm>
          <a:prstGeom prst="roundRect">
            <a:avLst>
              <a:gd name="adj" fmla="val 16667"/>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80722" y="2553218"/>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65606" y="2957572"/>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64782" y="2677813"/>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64782" y="2830217"/>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53558" y="3084670"/>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93995" y="2982620"/>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cxnSp>
        <p:nvCxnSpPr>
          <p:cNvPr id="96" name="Straight Arrow Connector 95"/>
          <p:cNvCxnSpPr>
            <a:stCxn id="4" idx="3"/>
            <a:endCxn id="66" idx="1"/>
          </p:cNvCxnSpPr>
          <p:nvPr/>
        </p:nvCxnSpPr>
        <p:spPr>
          <a:xfrm>
            <a:off x="2677171" y="3088204"/>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308184" y="2853196"/>
            <a:ext cx="597594" cy="454403"/>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504905" y="2847756"/>
            <a:ext cx="597594" cy="454403"/>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312663" y="4540976"/>
            <a:ext cx="654993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Channels: more efficient than shared memory</a:t>
            </a:r>
          </a:p>
        </p:txBody>
      </p:sp>
      <p:cxnSp>
        <p:nvCxnSpPr>
          <p:cNvPr id="110" name="Straight Arrow Connector 109"/>
          <p:cNvCxnSpPr/>
          <p:nvPr/>
        </p:nvCxnSpPr>
        <p:spPr>
          <a:xfrm flipH="1" flipV="1">
            <a:off x="2784351" y="3398063"/>
            <a:ext cx="2678213" cy="122998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5462564" y="3398063"/>
            <a:ext cx="125067" cy="122998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5462563" y="3392952"/>
            <a:ext cx="2921557" cy="123509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76738" y="5486353"/>
            <a:ext cx="5172341" cy="1280351"/>
          </a:xfrm>
          <a:prstGeom prst="rect">
            <a:avLst/>
          </a:prstGeom>
          <a:solidFill>
            <a:srgbClr val="006EB9"/>
          </a:solidFill>
        </p:spPr>
        <p:txBody>
          <a:bodyPr wrap="square" lIns="182880" tIns="146304" rIns="182880" bIns="146304" rtlCol="0">
            <a:spAutoFit/>
          </a:bodyPr>
          <a:lstStyle/>
          <a:p>
            <a:pPr algn="r">
              <a:lnSpc>
                <a:spcPct val="90000"/>
              </a:lnSpc>
              <a:spcAft>
                <a:spcPts val="600"/>
              </a:spcAft>
            </a:pPr>
            <a:r>
              <a:rPr lang="en-US" sz="2000" i="1" dirty="0">
                <a:solidFill>
                  <a:schemeClr val="bg1"/>
                </a:solidFill>
              </a:rPr>
              <a:t>Do not communicate by sharing memory;</a:t>
            </a:r>
          </a:p>
          <a:p>
            <a:pPr algn="r">
              <a:lnSpc>
                <a:spcPct val="90000"/>
              </a:lnSpc>
              <a:spcAft>
                <a:spcPts val="600"/>
              </a:spcAft>
            </a:pPr>
            <a:r>
              <a:rPr lang="en-US" sz="2000" i="1" dirty="0">
                <a:solidFill>
                  <a:schemeClr val="bg1"/>
                </a:solidFill>
              </a:rPr>
              <a:t>instead, share memory by communicating.</a:t>
            </a:r>
          </a:p>
          <a:p>
            <a:pPr algn="r">
              <a:lnSpc>
                <a:spcPct val="90000"/>
              </a:lnSpc>
              <a:spcAft>
                <a:spcPts val="600"/>
              </a:spcAft>
            </a:pPr>
            <a:r>
              <a:rPr lang="en-US" sz="2000" dirty="0">
                <a:solidFill>
                  <a:schemeClr val="bg1"/>
                </a:solidFill>
              </a:rPr>
              <a:t>-- The slogan of Go language</a:t>
            </a:r>
          </a:p>
        </p:txBody>
      </p:sp>
      <p:cxnSp>
        <p:nvCxnSpPr>
          <p:cNvPr id="94" name="Straight Arrow Connector 93"/>
          <p:cNvCxnSpPr/>
          <p:nvPr/>
        </p:nvCxnSpPr>
        <p:spPr>
          <a:xfrm>
            <a:off x="8235064" y="3088204"/>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5" name="Group 94"/>
          <p:cNvGrpSpPr>
            <a:grpSpLocks noChangeAspect="1"/>
          </p:cNvGrpSpPr>
          <p:nvPr/>
        </p:nvGrpSpPr>
        <p:grpSpPr>
          <a:xfrm>
            <a:off x="8104673" y="2853196"/>
            <a:ext cx="597594" cy="454403"/>
            <a:chOff x="152441" y="3690938"/>
            <a:chExt cx="394589" cy="300037"/>
          </a:xfrm>
        </p:grpSpPr>
        <p:sp>
          <p:nvSpPr>
            <p:cNvPr id="97"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98"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99"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100"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101"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102"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103"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104"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7" name="Slide Number Placeholder 16"/>
          <p:cNvSpPr>
            <a:spLocks noGrp="1"/>
          </p:cNvSpPr>
          <p:nvPr>
            <p:ph type="sldNum" sz="quarter" idx="11"/>
          </p:nvPr>
        </p:nvSpPr>
        <p:spPr/>
        <p:txBody>
          <a:bodyPr/>
          <a:lstStyle/>
          <a:p>
            <a:fld id="{368F0CB9-5443-48E8-ADD3-3F8A68C2523D}" type="slidenum">
              <a:rPr lang="en-US" smtClean="0"/>
              <a:t>55</a:t>
            </a:fld>
            <a:endParaRPr lang="en-US"/>
          </a:p>
        </p:txBody>
      </p:sp>
    </p:spTree>
    <p:extLst>
      <p:ext uri="{BB962C8B-B14F-4D97-AF65-F5344CB8AC3E}">
        <p14:creationId xmlns:p14="http://schemas.microsoft.com/office/powerpoint/2010/main" val="186656226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(2)</a:t>
            </a:r>
          </a:p>
        </p:txBody>
      </p:sp>
      <p:sp>
        <p:nvSpPr>
          <p:cNvPr id="3" name="Text Placeholder 2"/>
          <p:cNvSpPr>
            <a:spLocks noGrp="1"/>
          </p:cNvSpPr>
          <p:nvPr>
            <p:ph type="body" sz="quarter" idx="10"/>
          </p:nvPr>
        </p:nvSpPr>
        <p:spPr>
          <a:xfrm>
            <a:off x="274637" y="1212851"/>
            <a:ext cx="9051925" cy="683264"/>
          </a:xfrm>
        </p:spPr>
        <p:txBody>
          <a:bodyPr/>
          <a:lstStyle/>
          <a:p>
            <a:r>
              <a:rPr lang="en-US" dirty="0"/>
              <a:t>Memory scattering: avoid false dependency</a:t>
            </a:r>
          </a:p>
        </p:txBody>
      </p:sp>
      <p:pic>
        <p:nvPicPr>
          <p:cNvPr id="5" name="Picture 4"/>
          <p:cNvPicPr>
            <a:picLocks noChangeAspect="1"/>
          </p:cNvPicPr>
          <p:nvPr/>
        </p:nvPicPr>
        <p:blipFill>
          <a:blip r:embed="rId3"/>
          <a:stretch>
            <a:fillRect/>
          </a:stretch>
        </p:blipFill>
        <p:spPr>
          <a:xfrm>
            <a:off x="3281706" y="1916298"/>
            <a:ext cx="2017990" cy="1321784"/>
          </a:xfrm>
          <a:prstGeom prst="rect">
            <a:avLst/>
          </a:prstGeom>
        </p:spPr>
      </p:pic>
      <p:pic>
        <p:nvPicPr>
          <p:cNvPr id="6" name="Picture 5"/>
          <p:cNvPicPr>
            <a:picLocks noChangeAspect="1"/>
          </p:cNvPicPr>
          <p:nvPr/>
        </p:nvPicPr>
        <p:blipFill>
          <a:blip r:embed="rId4"/>
          <a:stretch>
            <a:fillRect/>
          </a:stretch>
        </p:blipFill>
        <p:spPr>
          <a:xfrm>
            <a:off x="6271836" y="1896115"/>
            <a:ext cx="2546522" cy="1298984"/>
          </a:xfrm>
          <a:prstGeom prst="rect">
            <a:avLst/>
          </a:prstGeom>
        </p:spPr>
      </p:pic>
      <p:sp>
        <p:nvSpPr>
          <p:cNvPr id="7" name="TextBox 6"/>
          <p:cNvSpPr txBox="1"/>
          <p:nvPr/>
        </p:nvSpPr>
        <p:spPr>
          <a:xfrm>
            <a:off x="5947959" y="3098955"/>
            <a:ext cx="3132589"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After memory scattering</a:t>
            </a:r>
          </a:p>
        </p:txBody>
      </p:sp>
      <p:sp>
        <p:nvSpPr>
          <p:cNvPr id="8" name="TextBox 7"/>
          <p:cNvSpPr txBox="1"/>
          <p:nvPr/>
        </p:nvSpPr>
        <p:spPr>
          <a:xfrm>
            <a:off x="2500623" y="3093898"/>
            <a:ext cx="3492110"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Normal memory placement</a:t>
            </a:r>
          </a:p>
        </p:txBody>
      </p:sp>
      <p:sp>
        <p:nvSpPr>
          <p:cNvPr id="9" name="Rectangle 8"/>
          <p:cNvSpPr/>
          <p:nvPr/>
        </p:nvSpPr>
        <p:spPr bwMode="auto">
          <a:xfrm>
            <a:off x="509364" y="2718838"/>
            <a:ext cx="165754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key</a:t>
            </a:r>
          </a:p>
        </p:txBody>
      </p:sp>
      <p:sp>
        <p:nvSpPr>
          <p:cNvPr id="10" name="Oval 9"/>
          <p:cNvSpPr/>
          <p:nvPr/>
        </p:nvSpPr>
        <p:spPr bwMode="auto">
          <a:xfrm>
            <a:off x="509364" y="1905557"/>
            <a:ext cx="1657546"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12" name="Diamond 11"/>
          <p:cNvSpPr/>
          <p:nvPr/>
        </p:nvSpPr>
        <p:spPr bwMode="auto">
          <a:xfrm>
            <a:off x="509364" y="3508194"/>
            <a:ext cx="1658334" cy="74077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Check key</a:t>
            </a:r>
          </a:p>
        </p:txBody>
      </p:sp>
      <p:sp>
        <p:nvSpPr>
          <p:cNvPr id="13" name="Rectangle 12"/>
          <p:cNvSpPr/>
          <p:nvPr/>
        </p:nvSpPr>
        <p:spPr bwMode="auto">
          <a:xfrm>
            <a:off x="509364" y="4586916"/>
            <a:ext cx="165754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counter</a:t>
            </a:r>
          </a:p>
        </p:txBody>
      </p:sp>
      <p:sp>
        <p:nvSpPr>
          <p:cNvPr id="14" name="Rectangle 13"/>
          <p:cNvSpPr/>
          <p:nvPr/>
        </p:nvSpPr>
        <p:spPr bwMode="auto">
          <a:xfrm>
            <a:off x="509364" y="5376272"/>
            <a:ext cx="165754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Increment</a:t>
            </a:r>
          </a:p>
        </p:txBody>
      </p:sp>
      <p:sp>
        <p:nvSpPr>
          <p:cNvPr id="15" name="Rectangle 14"/>
          <p:cNvSpPr/>
          <p:nvPr/>
        </p:nvSpPr>
        <p:spPr bwMode="auto">
          <a:xfrm>
            <a:off x="509364" y="6143483"/>
            <a:ext cx="165754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 counter</a:t>
            </a:r>
          </a:p>
        </p:txBody>
      </p:sp>
      <p:cxnSp>
        <p:nvCxnSpPr>
          <p:cNvPr id="17" name="Straight Arrow Connector 16"/>
          <p:cNvCxnSpPr>
            <a:stCxn id="10" idx="4"/>
            <a:endCxn id="9" idx="0"/>
          </p:cNvCxnSpPr>
          <p:nvPr/>
        </p:nvCxnSpPr>
        <p:spPr>
          <a:xfrm>
            <a:off x="1338137" y="2380895"/>
            <a:ext cx="0" cy="33794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12" idx="0"/>
          </p:cNvCxnSpPr>
          <p:nvPr/>
        </p:nvCxnSpPr>
        <p:spPr>
          <a:xfrm>
            <a:off x="1338137" y="3170251"/>
            <a:ext cx="394" cy="33794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3" idx="0"/>
          </p:cNvCxnSpPr>
          <p:nvPr/>
        </p:nvCxnSpPr>
        <p:spPr>
          <a:xfrm flipH="1">
            <a:off x="1338137" y="4248973"/>
            <a:ext cx="394" cy="33794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4" idx="0"/>
          </p:cNvCxnSpPr>
          <p:nvPr/>
        </p:nvCxnSpPr>
        <p:spPr>
          <a:xfrm>
            <a:off x="1338137" y="5038329"/>
            <a:ext cx="0" cy="33794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2"/>
            <a:endCxn id="15" idx="0"/>
          </p:cNvCxnSpPr>
          <p:nvPr/>
        </p:nvCxnSpPr>
        <p:spPr>
          <a:xfrm>
            <a:off x="1338137" y="5827685"/>
            <a:ext cx="0" cy="31579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 idx="3"/>
          </p:cNvCxnSpPr>
          <p:nvPr/>
        </p:nvCxnSpPr>
        <p:spPr>
          <a:xfrm flipV="1">
            <a:off x="2166910" y="6363943"/>
            <a:ext cx="313305" cy="524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480215" y="2139184"/>
            <a:ext cx="0" cy="422475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0" idx="6"/>
          </p:cNvCxnSpPr>
          <p:nvPr/>
        </p:nvCxnSpPr>
        <p:spPr>
          <a:xfrm flipH="1">
            <a:off x="2166910" y="2133937"/>
            <a:ext cx="313305" cy="928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2" idx="1"/>
          </p:cNvCxnSpPr>
          <p:nvPr/>
        </p:nvCxnSpPr>
        <p:spPr>
          <a:xfrm flipH="1" flipV="1">
            <a:off x="173620" y="3866106"/>
            <a:ext cx="335744" cy="1247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3620" y="2143226"/>
            <a:ext cx="0" cy="172288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0" idx="2"/>
          </p:cNvCxnSpPr>
          <p:nvPr/>
        </p:nvCxnSpPr>
        <p:spPr>
          <a:xfrm>
            <a:off x="173620" y="2133937"/>
            <a:ext cx="335744" cy="928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2837715" y="3652877"/>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47" name="Rectangle 46"/>
          <p:cNvSpPr/>
          <p:nvPr/>
        </p:nvSpPr>
        <p:spPr bwMode="auto">
          <a:xfrm>
            <a:off x="3699321" y="3652877"/>
            <a:ext cx="861606"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Check</a:t>
            </a:r>
          </a:p>
        </p:txBody>
      </p:sp>
      <p:sp>
        <p:nvSpPr>
          <p:cNvPr id="48" name="Rectangle 47"/>
          <p:cNvSpPr/>
          <p:nvPr/>
        </p:nvSpPr>
        <p:spPr bwMode="auto">
          <a:xfrm>
            <a:off x="4559602" y="3652877"/>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49" name="Rectangle 48"/>
          <p:cNvSpPr/>
          <p:nvPr/>
        </p:nvSpPr>
        <p:spPr bwMode="auto">
          <a:xfrm>
            <a:off x="5441616" y="3652877"/>
            <a:ext cx="86160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Inc</a:t>
            </a:r>
            <a:endParaRPr lang="en-US" dirty="0">
              <a:solidFill>
                <a:schemeClr val="bg1"/>
              </a:solidFill>
            </a:endParaRPr>
          </a:p>
        </p:txBody>
      </p:sp>
      <p:sp>
        <p:nvSpPr>
          <p:cNvPr id="50" name="Rectangle 49"/>
          <p:cNvSpPr/>
          <p:nvPr/>
        </p:nvSpPr>
        <p:spPr bwMode="auto">
          <a:xfrm>
            <a:off x="6323630" y="3657356"/>
            <a:ext cx="86160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a:t>
            </a:r>
          </a:p>
        </p:txBody>
      </p:sp>
      <p:sp>
        <p:nvSpPr>
          <p:cNvPr id="51" name="Rectangle 50"/>
          <p:cNvSpPr/>
          <p:nvPr/>
        </p:nvSpPr>
        <p:spPr bwMode="auto">
          <a:xfrm>
            <a:off x="5441616" y="4424670"/>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52" name="Rectangle 51"/>
          <p:cNvSpPr/>
          <p:nvPr/>
        </p:nvSpPr>
        <p:spPr bwMode="auto">
          <a:xfrm>
            <a:off x="6303222" y="4424670"/>
            <a:ext cx="861606"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Check</a:t>
            </a:r>
          </a:p>
        </p:txBody>
      </p:sp>
      <p:sp>
        <p:nvSpPr>
          <p:cNvPr id="53" name="Rectangle 52"/>
          <p:cNvSpPr/>
          <p:nvPr/>
        </p:nvSpPr>
        <p:spPr bwMode="auto">
          <a:xfrm>
            <a:off x="7163503" y="4424670"/>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54" name="Rectangle 53"/>
          <p:cNvSpPr/>
          <p:nvPr/>
        </p:nvSpPr>
        <p:spPr bwMode="auto">
          <a:xfrm>
            <a:off x="8045517" y="4424670"/>
            <a:ext cx="86160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Inc</a:t>
            </a:r>
            <a:endParaRPr lang="en-US" dirty="0">
              <a:solidFill>
                <a:schemeClr val="bg1"/>
              </a:solidFill>
            </a:endParaRPr>
          </a:p>
        </p:txBody>
      </p:sp>
      <p:sp>
        <p:nvSpPr>
          <p:cNvPr id="55" name="Rectangle 54"/>
          <p:cNvSpPr/>
          <p:nvPr/>
        </p:nvSpPr>
        <p:spPr bwMode="auto">
          <a:xfrm>
            <a:off x="8927531" y="4417960"/>
            <a:ext cx="86160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Write</a:t>
            </a:r>
          </a:p>
        </p:txBody>
      </p:sp>
      <p:cxnSp>
        <p:nvCxnSpPr>
          <p:cNvPr id="57" name="Straight Arrow Connector 56"/>
          <p:cNvCxnSpPr/>
          <p:nvPr/>
        </p:nvCxnSpPr>
        <p:spPr>
          <a:xfrm>
            <a:off x="6153154" y="4133676"/>
            <a:ext cx="277793" cy="29764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2837715" y="5291994"/>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R1</a:t>
            </a:r>
          </a:p>
        </p:txBody>
      </p:sp>
      <p:sp>
        <p:nvSpPr>
          <p:cNvPr id="59" name="Rectangle 58"/>
          <p:cNvSpPr/>
          <p:nvPr/>
        </p:nvSpPr>
        <p:spPr bwMode="auto">
          <a:xfrm>
            <a:off x="3699321" y="5291994"/>
            <a:ext cx="861606"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C1</a:t>
            </a:r>
          </a:p>
        </p:txBody>
      </p:sp>
      <p:sp>
        <p:nvSpPr>
          <p:cNvPr id="60" name="Rectangle 59"/>
          <p:cNvSpPr/>
          <p:nvPr/>
        </p:nvSpPr>
        <p:spPr bwMode="auto">
          <a:xfrm>
            <a:off x="4559602" y="5291994"/>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R2</a:t>
            </a:r>
          </a:p>
        </p:txBody>
      </p:sp>
      <p:sp>
        <p:nvSpPr>
          <p:cNvPr id="61" name="Rectangle 60"/>
          <p:cNvSpPr/>
          <p:nvPr/>
        </p:nvSpPr>
        <p:spPr bwMode="auto">
          <a:xfrm>
            <a:off x="5441616" y="5291994"/>
            <a:ext cx="86160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I2</a:t>
            </a:r>
          </a:p>
        </p:txBody>
      </p:sp>
      <p:sp>
        <p:nvSpPr>
          <p:cNvPr id="62" name="Rectangle 61"/>
          <p:cNvSpPr/>
          <p:nvPr/>
        </p:nvSpPr>
        <p:spPr bwMode="auto">
          <a:xfrm>
            <a:off x="6323630" y="5291994"/>
            <a:ext cx="86160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W2</a:t>
            </a:r>
          </a:p>
        </p:txBody>
      </p:sp>
      <p:sp>
        <p:nvSpPr>
          <p:cNvPr id="63" name="Rectangle 62"/>
          <p:cNvSpPr/>
          <p:nvPr/>
        </p:nvSpPr>
        <p:spPr bwMode="auto">
          <a:xfrm>
            <a:off x="3699321" y="6017891"/>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R1</a:t>
            </a:r>
          </a:p>
        </p:txBody>
      </p:sp>
      <p:sp>
        <p:nvSpPr>
          <p:cNvPr id="64" name="Rectangle 63"/>
          <p:cNvSpPr/>
          <p:nvPr/>
        </p:nvSpPr>
        <p:spPr bwMode="auto">
          <a:xfrm>
            <a:off x="4560927" y="6017891"/>
            <a:ext cx="861606" cy="451413"/>
          </a:xfrm>
          <a:prstGeom prst="rect">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C1</a:t>
            </a:r>
          </a:p>
        </p:txBody>
      </p:sp>
      <p:sp>
        <p:nvSpPr>
          <p:cNvPr id="65" name="Rectangle 64"/>
          <p:cNvSpPr/>
          <p:nvPr/>
        </p:nvSpPr>
        <p:spPr bwMode="auto">
          <a:xfrm>
            <a:off x="5421208" y="6017891"/>
            <a:ext cx="86160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R2</a:t>
            </a:r>
          </a:p>
        </p:txBody>
      </p:sp>
      <p:sp>
        <p:nvSpPr>
          <p:cNvPr id="66" name="Rectangle 65"/>
          <p:cNvSpPr/>
          <p:nvPr/>
        </p:nvSpPr>
        <p:spPr bwMode="auto">
          <a:xfrm>
            <a:off x="6303222" y="6017891"/>
            <a:ext cx="86160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I2</a:t>
            </a:r>
          </a:p>
        </p:txBody>
      </p:sp>
      <p:sp>
        <p:nvSpPr>
          <p:cNvPr id="67" name="Rectangle 66"/>
          <p:cNvSpPr/>
          <p:nvPr/>
        </p:nvSpPr>
        <p:spPr bwMode="auto">
          <a:xfrm>
            <a:off x="7185236" y="6017890"/>
            <a:ext cx="86160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W2</a:t>
            </a:r>
          </a:p>
        </p:txBody>
      </p:sp>
      <p:cxnSp>
        <p:nvCxnSpPr>
          <p:cNvPr id="69" name="Straight Arrow Connector 68"/>
          <p:cNvCxnSpPr/>
          <p:nvPr/>
        </p:nvCxnSpPr>
        <p:spPr>
          <a:xfrm>
            <a:off x="6146560" y="5743407"/>
            <a:ext cx="301464" cy="27448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88749" y="5038329"/>
            <a:ext cx="636317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bwMode="auto">
          <a:xfrm>
            <a:off x="5513559" y="2380895"/>
            <a:ext cx="544413" cy="337943"/>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4" name="Slide Number Placeholder 3"/>
          <p:cNvSpPr>
            <a:spLocks noGrp="1"/>
          </p:cNvSpPr>
          <p:nvPr>
            <p:ph type="sldNum" sz="quarter" idx="11"/>
          </p:nvPr>
        </p:nvSpPr>
        <p:spPr/>
        <p:txBody>
          <a:bodyPr/>
          <a:lstStyle/>
          <a:p>
            <a:fld id="{368F0CB9-5443-48E8-ADD3-3F8A68C2523D}" type="slidenum">
              <a:rPr lang="en-US" smtClean="0"/>
              <a:t>56</a:t>
            </a:fld>
            <a:endParaRPr lang="en-US"/>
          </a:p>
        </p:txBody>
      </p:sp>
    </p:spTree>
    <p:extLst>
      <p:ext uri="{BB962C8B-B14F-4D97-AF65-F5344CB8AC3E}">
        <p14:creationId xmlns:p14="http://schemas.microsoft.com/office/powerpoint/2010/main" val="4112917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7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(3)</a:t>
            </a:r>
          </a:p>
        </p:txBody>
      </p:sp>
      <p:sp>
        <p:nvSpPr>
          <p:cNvPr id="3" name="Text Placeholder 2"/>
          <p:cNvSpPr>
            <a:spLocks noGrp="1"/>
          </p:cNvSpPr>
          <p:nvPr>
            <p:ph type="body" sz="quarter" idx="10"/>
          </p:nvPr>
        </p:nvSpPr>
        <p:spPr>
          <a:xfrm>
            <a:off x="274638" y="1212851"/>
            <a:ext cx="8777288" cy="683264"/>
          </a:xfrm>
        </p:spPr>
        <p:txBody>
          <a:bodyPr/>
          <a:lstStyle/>
          <a:p>
            <a:r>
              <a:rPr lang="en-US" dirty="0"/>
              <a:t>Unroll loops to balance pipeline stages</a:t>
            </a:r>
          </a:p>
        </p:txBody>
      </p:sp>
      <p:sp>
        <p:nvSpPr>
          <p:cNvPr id="25" name="Rectangle 24"/>
          <p:cNvSpPr/>
          <p:nvPr/>
        </p:nvSpPr>
        <p:spPr bwMode="auto">
          <a:xfrm>
            <a:off x="420012" y="2651975"/>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26" name="Oval 25"/>
          <p:cNvSpPr/>
          <p:nvPr/>
        </p:nvSpPr>
        <p:spPr bwMode="auto">
          <a:xfrm>
            <a:off x="420012" y="1972232"/>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29" name="Rectangle 28"/>
          <p:cNvSpPr/>
          <p:nvPr/>
        </p:nvSpPr>
        <p:spPr bwMode="auto">
          <a:xfrm>
            <a:off x="426477" y="4721630"/>
            <a:ext cx="1513130" cy="452258"/>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 += </a:t>
            </a:r>
            <a:r>
              <a:rPr lang="en-US" dirty="0" err="1">
                <a:solidFill>
                  <a:schemeClr val="bg1"/>
                </a:solidFill>
              </a:rPr>
              <a:t>pkt</a:t>
            </a:r>
            <a:r>
              <a:rPr lang="en-US" dirty="0">
                <a:solidFill>
                  <a:schemeClr val="bg1"/>
                </a:solidFill>
              </a:rPr>
              <a:t>[</a:t>
            </a:r>
            <a:r>
              <a:rPr lang="en-US" dirty="0" err="1">
                <a:solidFill>
                  <a:schemeClr val="bg1"/>
                </a:solidFill>
              </a:rPr>
              <a:t>i</a:t>
            </a:r>
            <a:r>
              <a:rPr lang="en-US" dirty="0">
                <a:solidFill>
                  <a:schemeClr val="bg1"/>
                </a:solidFill>
              </a:rPr>
              <a:t>]</a:t>
            </a:r>
          </a:p>
        </p:txBody>
      </p:sp>
      <p:sp>
        <p:nvSpPr>
          <p:cNvPr id="30" name="Rectangle 29"/>
          <p:cNvSpPr/>
          <p:nvPr/>
        </p:nvSpPr>
        <p:spPr bwMode="auto">
          <a:xfrm>
            <a:off x="420012" y="6137441"/>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5" name="Straight Arrow Connector 4"/>
          <p:cNvCxnSpPr>
            <a:stCxn id="26" idx="4"/>
            <a:endCxn id="25" idx="0"/>
          </p:cNvCxnSpPr>
          <p:nvPr/>
        </p:nvCxnSpPr>
        <p:spPr>
          <a:xfrm>
            <a:off x="1176577" y="2447570"/>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176734" y="4483396"/>
            <a:ext cx="0" cy="22799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3"/>
          </p:cNvCxnSpPr>
          <p:nvPr/>
        </p:nvCxnSpPr>
        <p:spPr>
          <a:xfrm>
            <a:off x="1933142" y="6363148"/>
            <a:ext cx="64274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569580" y="2206462"/>
            <a:ext cx="2" cy="41566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6" idx="6"/>
          </p:cNvCxnSpPr>
          <p:nvPr/>
        </p:nvCxnSpPr>
        <p:spPr>
          <a:xfrm flipH="1">
            <a:off x="1933142" y="2209901"/>
            <a:ext cx="636438"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33142" y="5638100"/>
            <a:ext cx="34618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301578" y="4243841"/>
            <a:ext cx="0" cy="139425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939607" y="4243839"/>
            <a:ext cx="361970" cy="188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190576" y="5845483"/>
            <a:ext cx="0" cy="28807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bwMode="auto">
          <a:xfrm>
            <a:off x="420012" y="3372084"/>
            <a:ext cx="1513130" cy="439838"/>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gradFill>
                  <a:gsLst>
                    <a:gs pos="5833">
                      <a:schemeClr val="tx1">
                        <a:lumMod val="50000"/>
                      </a:schemeClr>
                    </a:gs>
                    <a:gs pos="100000">
                      <a:schemeClr val="tx1">
                        <a:lumMod val="50000"/>
                      </a:schemeClr>
                    </a:gs>
                  </a:gsLst>
                  <a:lin ang="5400000" scaled="0"/>
                </a:gradFill>
              </a:rPr>
              <a:t>i</a:t>
            </a:r>
            <a:r>
              <a:rPr lang="en-US" dirty="0">
                <a:gradFill>
                  <a:gsLst>
                    <a:gs pos="5833">
                      <a:schemeClr val="tx1">
                        <a:lumMod val="50000"/>
                      </a:schemeClr>
                    </a:gs>
                    <a:gs pos="100000">
                      <a:schemeClr val="tx1">
                        <a:lumMod val="50000"/>
                      </a:schemeClr>
                    </a:gs>
                  </a:gsLst>
                  <a:lin ang="5400000" scaled="0"/>
                </a:gradFill>
              </a:rPr>
              <a:t>=0</a:t>
            </a:r>
          </a:p>
        </p:txBody>
      </p:sp>
      <p:cxnSp>
        <p:nvCxnSpPr>
          <p:cNvPr id="90" name="Straight Arrow Connector 89"/>
          <p:cNvCxnSpPr>
            <a:stCxn id="25" idx="2"/>
            <a:endCxn id="88" idx="0"/>
          </p:cNvCxnSpPr>
          <p:nvPr/>
        </p:nvCxnSpPr>
        <p:spPr>
          <a:xfrm>
            <a:off x="1176577" y="3103388"/>
            <a:ext cx="0" cy="26869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2"/>
          </p:cNvCxnSpPr>
          <p:nvPr/>
        </p:nvCxnSpPr>
        <p:spPr>
          <a:xfrm>
            <a:off x="1176577" y="3811922"/>
            <a:ext cx="0" cy="21228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3" name="Diamond 92"/>
          <p:cNvSpPr/>
          <p:nvPr/>
        </p:nvSpPr>
        <p:spPr bwMode="auto">
          <a:xfrm>
            <a:off x="420012" y="5390186"/>
            <a:ext cx="1513130" cy="49582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a:t>
            </a:r>
            <a:r>
              <a:rPr lang="en-US" dirty="0">
                <a:solidFill>
                  <a:schemeClr val="bg1"/>
                </a:solidFill>
              </a:rPr>
              <a:t>&lt;4</a:t>
            </a:r>
          </a:p>
        </p:txBody>
      </p:sp>
      <p:sp>
        <p:nvSpPr>
          <p:cNvPr id="108" name="Oval 107"/>
          <p:cNvSpPr/>
          <p:nvPr/>
        </p:nvSpPr>
        <p:spPr bwMode="auto">
          <a:xfrm>
            <a:off x="422998" y="4011706"/>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Inner loop</a:t>
            </a:r>
          </a:p>
        </p:txBody>
      </p:sp>
      <p:cxnSp>
        <p:nvCxnSpPr>
          <p:cNvPr id="110" name="Straight Arrow Connector 109"/>
          <p:cNvCxnSpPr>
            <a:stCxn id="29" idx="2"/>
            <a:endCxn id="93" idx="0"/>
          </p:cNvCxnSpPr>
          <p:nvPr/>
        </p:nvCxnSpPr>
        <p:spPr>
          <a:xfrm flipH="1">
            <a:off x="1176577" y="5173888"/>
            <a:ext cx="6465" cy="21629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5" name="Oval 114"/>
          <p:cNvSpPr/>
          <p:nvPr/>
        </p:nvSpPr>
        <p:spPr bwMode="auto">
          <a:xfrm>
            <a:off x="5114001" y="2030386"/>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116" name="Rectangle 115"/>
          <p:cNvSpPr/>
          <p:nvPr/>
        </p:nvSpPr>
        <p:spPr bwMode="auto">
          <a:xfrm>
            <a:off x="5114001" y="2713058"/>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117" name="Rectangle 116"/>
          <p:cNvSpPr/>
          <p:nvPr/>
        </p:nvSpPr>
        <p:spPr bwMode="auto">
          <a:xfrm>
            <a:off x="5114001" y="3428451"/>
            <a:ext cx="1513130" cy="445065"/>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 += </a:t>
            </a:r>
            <a:r>
              <a:rPr lang="en-US" dirty="0" err="1">
                <a:solidFill>
                  <a:schemeClr val="bg1"/>
                </a:solidFill>
              </a:rPr>
              <a:t>pkt</a:t>
            </a:r>
            <a:r>
              <a:rPr lang="en-US" dirty="0">
                <a:solidFill>
                  <a:schemeClr val="bg1"/>
                </a:solidFill>
              </a:rPr>
              <a:t>[0]</a:t>
            </a:r>
          </a:p>
        </p:txBody>
      </p:sp>
      <p:sp>
        <p:nvSpPr>
          <p:cNvPr id="118" name="Rectangle 117"/>
          <p:cNvSpPr/>
          <p:nvPr/>
        </p:nvSpPr>
        <p:spPr bwMode="auto">
          <a:xfrm>
            <a:off x="5114001" y="4089432"/>
            <a:ext cx="1513130" cy="445065"/>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 += </a:t>
            </a:r>
            <a:r>
              <a:rPr lang="en-US" dirty="0" err="1">
                <a:solidFill>
                  <a:schemeClr val="bg1"/>
                </a:solidFill>
              </a:rPr>
              <a:t>pkt</a:t>
            </a:r>
            <a:r>
              <a:rPr lang="en-US" dirty="0">
                <a:solidFill>
                  <a:schemeClr val="bg1"/>
                </a:solidFill>
              </a:rPr>
              <a:t>[1]</a:t>
            </a:r>
          </a:p>
        </p:txBody>
      </p:sp>
      <p:sp>
        <p:nvSpPr>
          <p:cNvPr id="119" name="Rectangle 118"/>
          <p:cNvSpPr/>
          <p:nvPr/>
        </p:nvSpPr>
        <p:spPr bwMode="auto">
          <a:xfrm>
            <a:off x="5114001" y="4746835"/>
            <a:ext cx="1513130" cy="445065"/>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 += </a:t>
            </a:r>
            <a:r>
              <a:rPr lang="en-US" dirty="0" err="1">
                <a:solidFill>
                  <a:schemeClr val="bg1"/>
                </a:solidFill>
              </a:rPr>
              <a:t>pkt</a:t>
            </a:r>
            <a:r>
              <a:rPr lang="en-US" dirty="0">
                <a:solidFill>
                  <a:schemeClr val="bg1"/>
                </a:solidFill>
              </a:rPr>
              <a:t>[2]</a:t>
            </a:r>
          </a:p>
        </p:txBody>
      </p:sp>
      <p:sp>
        <p:nvSpPr>
          <p:cNvPr id="120" name="Rectangle 119"/>
          <p:cNvSpPr/>
          <p:nvPr/>
        </p:nvSpPr>
        <p:spPr bwMode="auto">
          <a:xfrm>
            <a:off x="5114001" y="5404238"/>
            <a:ext cx="1513130" cy="445065"/>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 += </a:t>
            </a:r>
            <a:r>
              <a:rPr lang="en-US" dirty="0" err="1">
                <a:solidFill>
                  <a:schemeClr val="bg1"/>
                </a:solidFill>
              </a:rPr>
              <a:t>pkt</a:t>
            </a:r>
            <a:r>
              <a:rPr lang="en-US" dirty="0">
                <a:solidFill>
                  <a:schemeClr val="bg1"/>
                </a:solidFill>
              </a:rPr>
              <a:t>[3]</a:t>
            </a:r>
          </a:p>
        </p:txBody>
      </p:sp>
      <p:sp>
        <p:nvSpPr>
          <p:cNvPr id="121" name="Rectangle 120"/>
          <p:cNvSpPr/>
          <p:nvPr/>
        </p:nvSpPr>
        <p:spPr bwMode="auto">
          <a:xfrm>
            <a:off x="5114001" y="6118827"/>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123" name="Straight Arrow Connector 122"/>
          <p:cNvCxnSpPr>
            <a:stCxn id="115" idx="4"/>
            <a:endCxn id="116" idx="0"/>
          </p:cNvCxnSpPr>
          <p:nvPr/>
        </p:nvCxnSpPr>
        <p:spPr>
          <a:xfrm>
            <a:off x="5870566" y="2505724"/>
            <a:ext cx="0" cy="20733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6" idx="2"/>
            <a:endCxn id="117" idx="0"/>
          </p:cNvCxnSpPr>
          <p:nvPr/>
        </p:nvCxnSpPr>
        <p:spPr>
          <a:xfrm>
            <a:off x="5870566" y="3164471"/>
            <a:ext cx="0" cy="26398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7" idx="2"/>
            <a:endCxn id="118" idx="0"/>
          </p:cNvCxnSpPr>
          <p:nvPr/>
        </p:nvCxnSpPr>
        <p:spPr>
          <a:xfrm>
            <a:off x="5870566" y="3873516"/>
            <a:ext cx="0" cy="21591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8" idx="2"/>
            <a:endCxn id="119" idx="0"/>
          </p:cNvCxnSpPr>
          <p:nvPr/>
        </p:nvCxnSpPr>
        <p:spPr>
          <a:xfrm>
            <a:off x="5870566" y="4534497"/>
            <a:ext cx="0" cy="21233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9" idx="2"/>
            <a:endCxn id="120" idx="0"/>
          </p:cNvCxnSpPr>
          <p:nvPr/>
        </p:nvCxnSpPr>
        <p:spPr>
          <a:xfrm>
            <a:off x="5870566" y="5191900"/>
            <a:ext cx="0" cy="21233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20" idx="2"/>
            <a:endCxn id="121" idx="0"/>
          </p:cNvCxnSpPr>
          <p:nvPr/>
        </p:nvCxnSpPr>
        <p:spPr>
          <a:xfrm>
            <a:off x="5870566" y="5849303"/>
            <a:ext cx="0" cy="2695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21" idx="3"/>
          </p:cNvCxnSpPr>
          <p:nvPr/>
        </p:nvCxnSpPr>
        <p:spPr>
          <a:xfrm>
            <a:off x="6627131" y="6344534"/>
            <a:ext cx="3503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6977522" y="2255387"/>
            <a:ext cx="0" cy="407647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endCxn id="115" idx="6"/>
          </p:cNvCxnSpPr>
          <p:nvPr/>
        </p:nvCxnSpPr>
        <p:spPr>
          <a:xfrm flipH="1">
            <a:off x="6627131" y="2268055"/>
            <a:ext cx="35039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1" name="Right Arrow 140"/>
          <p:cNvSpPr/>
          <p:nvPr/>
        </p:nvSpPr>
        <p:spPr bwMode="auto">
          <a:xfrm>
            <a:off x="3863859" y="3119407"/>
            <a:ext cx="1033092" cy="785730"/>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000" dirty="0">
                <a:gradFill>
                  <a:gsLst>
                    <a:gs pos="5833">
                      <a:schemeClr val="tx1">
                        <a:lumMod val="50000"/>
                      </a:schemeClr>
                    </a:gs>
                    <a:gs pos="100000">
                      <a:schemeClr val="tx1">
                        <a:lumMod val="50000"/>
                      </a:schemeClr>
                    </a:gs>
                  </a:gsLst>
                  <a:lin ang="5400000" scaled="0"/>
                </a:gradFill>
              </a:rPr>
              <a:t>unroll</a:t>
            </a:r>
          </a:p>
        </p:txBody>
      </p:sp>
      <p:sp>
        <p:nvSpPr>
          <p:cNvPr id="144" name="Rectangle 143"/>
          <p:cNvSpPr/>
          <p:nvPr/>
        </p:nvSpPr>
        <p:spPr bwMode="auto">
          <a:xfrm>
            <a:off x="2773589" y="1949149"/>
            <a:ext cx="91633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145" name="Rectangle 144"/>
          <p:cNvSpPr/>
          <p:nvPr/>
        </p:nvSpPr>
        <p:spPr bwMode="auto">
          <a:xfrm>
            <a:off x="2773589" y="2412220"/>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a:t>
            </a:r>
          </a:p>
        </p:txBody>
      </p:sp>
      <p:sp>
        <p:nvSpPr>
          <p:cNvPr id="146" name="Diamond 145"/>
          <p:cNvSpPr/>
          <p:nvPr/>
        </p:nvSpPr>
        <p:spPr bwMode="auto">
          <a:xfrm>
            <a:off x="2781479" y="2875291"/>
            <a:ext cx="911910" cy="49582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a:t>
            </a:r>
            <a:r>
              <a:rPr lang="en-US" dirty="0">
                <a:solidFill>
                  <a:schemeClr val="bg1"/>
                </a:solidFill>
              </a:rPr>
              <a:t>&lt;4</a:t>
            </a:r>
          </a:p>
        </p:txBody>
      </p:sp>
      <p:sp>
        <p:nvSpPr>
          <p:cNvPr id="147" name="Rectangle 146"/>
          <p:cNvSpPr/>
          <p:nvPr/>
        </p:nvSpPr>
        <p:spPr bwMode="auto">
          <a:xfrm>
            <a:off x="2775479" y="3386380"/>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a:t>
            </a:r>
          </a:p>
        </p:txBody>
      </p:sp>
      <p:sp>
        <p:nvSpPr>
          <p:cNvPr id="148" name="Diamond 147"/>
          <p:cNvSpPr/>
          <p:nvPr/>
        </p:nvSpPr>
        <p:spPr bwMode="auto">
          <a:xfrm>
            <a:off x="2782315" y="3853053"/>
            <a:ext cx="911910" cy="49582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a:t>
            </a:r>
            <a:r>
              <a:rPr lang="en-US" dirty="0">
                <a:solidFill>
                  <a:schemeClr val="bg1"/>
                </a:solidFill>
              </a:rPr>
              <a:t>&lt;4</a:t>
            </a:r>
          </a:p>
        </p:txBody>
      </p:sp>
      <p:sp>
        <p:nvSpPr>
          <p:cNvPr id="149" name="Rectangle 148"/>
          <p:cNvSpPr/>
          <p:nvPr/>
        </p:nvSpPr>
        <p:spPr bwMode="auto">
          <a:xfrm>
            <a:off x="2787944" y="4360540"/>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a:t>
            </a:r>
          </a:p>
        </p:txBody>
      </p:sp>
      <p:sp>
        <p:nvSpPr>
          <p:cNvPr id="150" name="Diamond 149"/>
          <p:cNvSpPr/>
          <p:nvPr/>
        </p:nvSpPr>
        <p:spPr bwMode="auto">
          <a:xfrm>
            <a:off x="2794780" y="4827213"/>
            <a:ext cx="911910" cy="49582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a:t>
            </a:r>
            <a:r>
              <a:rPr lang="en-US" dirty="0">
                <a:solidFill>
                  <a:schemeClr val="bg1"/>
                </a:solidFill>
              </a:rPr>
              <a:t>&lt;4</a:t>
            </a:r>
          </a:p>
        </p:txBody>
      </p:sp>
      <p:sp>
        <p:nvSpPr>
          <p:cNvPr id="151" name="Rectangle 150"/>
          <p:cNvSpPr/>
          <p:nvPr/>
        </p:nvSpPr>
        <p:spPr bwMode="auto">
          <a:xfrm>
            <a:off x="2787944" y="5331098"/>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a:t>
            </a:r>
          </a:p>
        </p:txBody>
      </p:sp>
      <p:sp>
        <p:nvSpPr>
          <p:cNvPr id="152" name="Diamond 151"/>
          <p:cNvSpPr/>
          <p:nvPr/>
        </p:nvSpPr>
        <p:spPr bwMode="auto">
          <a:xfrm>
            <a:off x="2794780" y="5797771"/>
            <a:ext cx="911910" cy="49582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i</a:t>
            </a:r>
            <a:r>
              <a:rPr lang="en-US" dirty="0">
                <a:solidFill>
                  <a:schemeClr val="bg1"/>
                </a:solidFill>
              </a:rPr>
              <a:t>&lt;4</a:t>
            </a:r>
          </a:p>
        </p:txBody>
      </p:sp>
      <p:sp>
        <p:nvSpPr>
          <p:cNvPr id="153" name="Rectangle 152"/>
          <p:cNvSpPr/>
          <p:nvPr/>
        </p:nvSpPr>
        <p:spPr bwMode="auto">
          <a:xfrm>
            <a:off x="2781479" y="6328046"/>
            <a:ext cx="90844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154" name="Rectangle 153"/>
          <p:cNvSpPr/>
          <p:nvPr/>
        </p:nvSpPr>
        <p:spPr bwMode="auto">
          <a:xfrm>
            <a:off x="3717899" y="6328045"/>
            <a:ext cx="91633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155" name="Rectangle 154"/>
          <p:cNvSpPr/>
          <p:nvPr/>
        </p:nvSpPr>
        <p:spPr bwMode="auto">
          <a:xfrm>
            <a:off x="3717899" y="6779458"/>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sum</a:t>
            </a:r>
          </a:p>
        </p:txBody>
      </p:sp>
      <p:sp>
        <p:nvSpPr>
          <p:cNvPr id="156" name="Rectangle 155"/>
          <p:cNvSpPr/>
          <p:nvPr/>
        </p:nvSpPr>
        <p:spPr bwMode="auto">
          <a:xfrm>
            <a:off x="7262065" y="2029680"/>
            <a:ext cx="91633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157" name="Rectangle 156"/>
          <p:cNvSpPr/>
          <p:nvPr/>
        </p:nvSpPr>
        <p:spPr bwMode="auto">
          <a:xfrm>
            <a:off x="7262459" y="2490814"/>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58" name="Rectangle 157"/>
          <p:cNvSpPr/>
          <p:nvPr/>
        </p:nvSpPr>
        <p:spPr bwMode="auto">
          <a:xfrm>
            <a:off x="7262378" y="2936944"/>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59" name="Rectangle 158"/>
          <p:cNvSpPr/>
          <p:nvPr/>
        </p:nvSpPr>
        <p:spPr bwMode="auto">
          <a:xfrm>
            <a:off x="7262446" y="3396109"/>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60" name="Rectangle 159"/>
          <p:cNvSpPr/>
          <p:nvPr/>
        </p:nvSpPr>
        <p:spPr bwMode="auto">
          <a:xfrm>
            <a:off x="7262065" y="3855166"/>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61" name="Rectangle 160"/>
          <p:cNvSpPr/>
          <p:nvPr/>
        </p:nvSpPr>
        <p:spPr bwMode="auto">
          <a:xfrm>
            <a:off x="7266010" y="4300933"/>
            <a:ext cx="90844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162" name="Rectangle 161"/>
          <p:cNvSpPr/>
          <p:nvPr/>
        </p:nvSpPr>
        <p:spPr bwMode="auto">
          <a:xfrm>
            <a:off x="8182346" y="2481093"/>
            <a:ext cx="916336"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Input</a:t>
            </a:r>
          </a:p>
        </p:txBody>
      </p:sp>
      <p:sp>
        <p:nvSpPr>
          <p:cNvPr id="163" name="Rectangle 162"/>
          <p:cNvSpPr/>
          <p:nvPr/>
        </p:nvSpPr>
        <p:spPr bwMode="auto">
          <a:xfrm>
            <a:off x="8182740" y="2942227"/>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64" name="Rectangle 163"/>
          <p:cNvSpPr/>
          <p:nvPr/>
        </p:nvSpPr>
        <p:spPr bwMode="auto">
          <a:xfrm>
            <a:off x="8182659" y="3388357"/>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65" name="Rectangle 164"/>
          <p:cNvSpPr/>
          <p:nvPr/>
        </p:nvSpPr>
        <p:spPr bwMode="auto">
          <a:xfrm>
            <a:off x="8182727" y="3847522"/>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66" name="Rectangle 165"/>
          <p:cNvSpPr/>
          <p:nvPr/>
        </p:nvSpPr>
        <p:spPr bwMode="auto">
          <a:xfrm>
            <a:off x="8182346" y="4306579"/>
            <a:ext cx="916336" cy="451413"/>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solidFill>
                  <a:schemeClr val="bg1"/>
                </a:solidFill>
              </a:rPr>
              <a:t>Cksum</a:t>
            </a:r>
            <a:endParaRPr lang="en-US" dirty="0">
              <a:solidFill>
                <a:schemeClr val="bg1"/>
              </a:solidFill>
            </a:endParaRPr>
          </a:p>
        </p:txBody>
      </p:sp>
      <p:sp>
        <p:nvSpPr>
          <p:cNvPr id="167" name="Rectangle 166"/>
          <p:cNvSpPr/>
          <p:nvPr/>
        </p:nvSpPr>
        <p:spPr bwMode="auto">
          <a:xfrm>
            <a:off x="8186291" y="4752346"/>
            <a:ext cx="908446"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4" name="Slide Number Placeholder 3"/>
          <p:cNvSpPr>
            <a:spLocks noGrp="1"/>
          </p:cNvSpPr>
          <p:nvPr>
            <p:ph type="sldNum" sz="quarter" idx="11"/>
          </p:nvPr>
        </p:nvSpPr>
        <p:spPr/>
        <p:txBody>
          <a:bodyPr/>
          <a:lstStyle/>
          <a:p>
            <a:fld id="{368F0CB9-5443-48E8-ADD3-3F8A68C2523D}" type="slidenum">
              <a:rPr lang="en-US" smtClean="0"/>
              <a:t>57</a:t>
            </a:fld>
            <a:endParaRPr lang="en-US"/>
          </a:p>
        </p:txBody>
      </p:sp>
    </p:spTree>
    <p:extLst>
      <p:ext uri="{BB962C8B-B14F-4D97-AF65-F5344CB8AC3E}">
        <p14:creationId xmlns:p14="http://schemas.microsoft.com/office/powerpoint/2010/main" val="1117150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animBg="1"/>
      <p:bldP spid="120" grpId="0" animBg="1"/>
      <p:bldP spid="121" grpId="0" animBg="1"/>
      <p:bldP spid="141"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inside element (4)</a:t>
            </a:r>
          </a:p>
        </p:txBody>
      </p:sp>
      <p:sp>
        <p:nvSpPr>
          <p:cNvPr id="3" name="Text Placeholder 2"/>
          <p:cNvSpPr>
            <a:spLocks noGrp="1"/>
          </p:cNvSpPr>
          <p:nvPr>
            <p:ph type="body" sz="quarter" idx="10"/>
          </p:nvPr>
        </p:nvSpPr>
        <p:spPr>
          <a:xfrm>
            <a:off x="274638" y="1212851"/>
            <a:ext cx="8777288" cy="683264"/>
          </a:xfrm>
        </p:spPr>
        <p:txBody>
          <a:bodyPr/>
          <a:lstStyle/>
          <a:p>
            <a:r>
              <a:rPr lang="en-US" dirty="0"/>
              <a:t>Offload slow path to another element</a:t>
            </a:r>
          </a:p>
        </p:txBody>
      </p:sp>
      <p:sp>
        <p:nvSpPr>
          <p:cNvPr id="25" name="Rectangle 24"/>
          <p:cNvSpPr/>
          <p:nvPr/>
        </p:nvSpPr>
        <p:spPr bwMode="auto">
          <a:xfrm>
            <a:off x="697805" y="2675124"/>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Cache</a:t>
            </a:r>
          </a:p>
        </p:txBody>
      </p:sp>
      <p:sp>
        <p:nvSpPr>
          <p:cNvPr id="26" name="Oval 25"/>
          <p:cNvSpPr/>
          <p:nvPr/>
        </p:nvSpPr>
        <p:spPr bwMode="auto">
          <a:xfrm>
            <a:off x="697805" y="1995381"/>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cxnSp>
        <p:nvCxnSpPr>
          <p:cNvPr id="27" name="Straight Arrow Connector 26"/>
          <p:cNvCxnSpPr>
            <a:stCxn id="26" idx="4"/>
            <a:endCxn id="25" idx="0"/>
          </p:cNvCxnSpPr>
          <p:nvPr/>
        </p:nvCxnSpPr>
        <p:spPr>
          <a:xfrm>
            <a:off x="1454370" y="2470719"/>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bwMode="auto">
          <a:xfrm>
            <a:off x="697805" y="3330942"/>
            <a:ext cx="1513130" cy="49582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Hit?</a:t>
            </a:r>
          </a:p>
        </p:txBody>
      </p:sp>
      <p:cxnSp>
        <p:nvCxnSpPr>
          <p:cNvPr id="8" name="Straight Arrow Connector 7"/>
          <p:cNvCxnSpPr>
            <a:stCxn id="25" idx="2"/>
            <a:endCxn id="30" idx="0"/>
          </p:cNvCxnSpPr>
          <p:nvPr/>
        </p:nvCxnSpPr>
        <p:spPr>
          <a:xfrm>
            <a:off x="1454370" y="3126537"/>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697805" y="4040184"/>
            <a:ext cx="1513130" cy="1554516"/>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Slow path</a:t>
            </a:r>
          </a:p>
        </p:txBody>
      </p:sp>
      <p:sp>
        <p:nvSpPr>
          <p:cNvPr id="32" name="Rectangle 31"/>
          <p:cNvSpPr/>
          <p:nvPr/>
        </p:nvSpPr>
        <p:spPr bwMode="auto">
          <a:xfrm>
            <a:off x="697805" y="5808113"/>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33" name="Straight Arrow Connector 32"/>
          <p:cNvCxnSpPr>
            <a:stCxn id="30" idx="2"/>
            <a:endCxn id="31" idx="0"/>
          </p:cNvCxnSpPr>
          <p:nvPr/>
        </p:nvCxnSpPr>
        <p:spPr>
          <a:xfrm>
            <a:off x="1454370" y="3826771"/>
            <a:ext cx="0" cy="21341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2"/>
            <a:endCxn id="32" idx="0"/>
          </p:cNvCxnSpPr>
          <p:nvPr/>
        </p:nvCxnSpPr>
        <p:spPr>
          <a:xfrm>
            <a:off x="1454370" y="5594700"/>
            <a:ext cx="0" cy="21341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73884" y="3579509"/>
            <a:ext cx="323921"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3884" y="3578856"/>
            <a:ext cx="0" cy="245496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2" idx="1"/>
          </p:cNvCxnSpPr>
          <p:nvPr/>
        </p:nvCxnSpPr>
        <p:spPr>
          <a:xfrm>
            <a:off x="373884" y="6033819"/>
            <a:ext cx="323921"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2" idx="3"/>
          </p:cNvCxnSpPr>
          <p:nvPr/>
        </p:nvCxnSpPr>
        <p:spPr>
          <a:xfrm flipV="1">
            <a:off x="2210935" y="6033819"/>
            <a:ext cx="289197"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500132" y="2233050"/>
            <a:ext cx="0" cy="380076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6" idx="6"/>
          </p:cNvCxnSpPr>
          <p:nvPr/>
        </p:nvCxnSpPr>
        <p:spPr>
          <a:xfrm flipH="1">
            <a:off x="2210935" y="2233050"/>
            <a:ext cx="28919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2756335" y="2019306"/>
            <a:ext cx="104576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53" name="Rectangle 52"/>
          <p:cNvSpPr/>
          <p:nvPr/>
        </p:nvSpPr>
        <p:spPr bwMode="auto">
          <a:xfrm>
            <a:off x="2756335" y="2485668"/>
            <a:ext cx="1045762" cy="1554516"/>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Slow</a:t>
            </a:r>
            <a:br>
              <a:rPr lang="en-US" dirty="0">
                <a:solidFill>
                  <a:schemeClr val="bg1"/>
                </a:solidFill>
              </a:rPr>
            </a:br>
            <a:r>
              <a:rPr lang="en-US" dirty="0">
                <a:solidFill>
                  <a:schemeClr val="bg1"/>
                </a:solidFill>
              </a:rPr>
              <a:t>path</a:t>
            </a:r>
          </a:p>
        </p:txBody>
      </p:sp>
      <p:sp>
        <p:nvSpPr>
          <p:cNvPr id="54" name="Rectangle 53"/>
          <p:cNvSpPr/>
          <p:nvPr/>
        </p:nvSpPr>
        <p:spPr bwMode="auto">
          <a:xfrm>
            <a:off x="2756335" y="4055133"/>
            <a:ext cx="104576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56" name="Rectangle 55"/>
          <p:cNvSpPr/>
          <p:nvPr/>
        </p:nvSpPr>
        <p:spPr bwMode="auto">
          <a:xfrm>
            <a:off x="3802097" y="4055133"/>
            <a:ext cx="1045762"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a:t>
            </a:r>
          </a:p>
        </p:txBody>
      </p:sp>
      <p:sp>
        <p:nvSpPr>
          <p:cNvPr id="57" name="Rectangle 56"/>
          <p:cNvSpPr/>
          <p:nvPr/>
        </p:nvSpPr>
        <p:spPr bwMode="auto">
          <a:xfrm>
            <a:off x="3802097" y="4528863"/>
            <a:ext cx="1045762" cy="1554516"/>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Slow</a:t>
            </a:r>
            <a:br>
              <a:rPr lang="en-US" dirty="0">
                <a:solidFill>
                  <a:schemeClr val="bg1"/>
                </a:solidFill>
              </a:rPr>
            </a:br>
            <a:r>
              <a:rPr lang="en-US" dirty="0">
                <a:solidFill>
                  <a:schemeClr val="bg1"/>
                </a:solidFill>
              </a:rPr>
              <a:t>path</a:t>
            </a:r>
          </a:p>
        </p:txBody>
      </p:sp>
      <p:sp>
        <p:nvSpPr>
          <p:cNvPr id="58" name="Rectangle 57"/>
          <p:cNvSpPr/>
          <p:nvPr/>
        </p:nvSpPr>
        <p:spPr bwMode="auto">
          <a:xfrm>
            <a:off x="3802097" y="6083379"/>
            <a:ext cx="1045762"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sp>
        <p:nvSpPr>
          <p:cNvPr id="59" name="Oval 58"/>
          <p:cNvSpPr/>
          <p:nvPr/>
        </p:nvSpPr>
        <p:spPr bwMode="auto">
          <a:xfrm>
            <a:off x="5441125" y="3330942"/>
            <a:ext cx="1513130" cy="475338"/>
          </a:xfrm>
          <a:prstGeom prst="ellipse">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Loop</a:t>
            </a:r>
          </a:p>
        </p:txBody>
      </p:sp>
      <p:sp>
        <p:nvSpPr>
          <p:cNvPr id="60" name="Rectangle 59"/>
          <p:cNvSpPr/>
          <p:nvPr/>
        </p:nvSpPr>
        <p:spPr bwMode="auto">
          <a:xfrm>
            <a:off x="5441125" y="4007430"/>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Read Cache</a:t>
            </a:r>
          </a:p>
        </p:txBody>
      </p:sp>
      <p:sp>
        <p:nvSpPr>
          <p:cNvPr id="64" name="Diamond 63"/>
          <p:cNvSpPr/>
          <p:nvPr/>
        </p:nvSpPr>
        <p:spPr bwMode="auto">
          <a:xfrm>
            <a:off x="5441125" y="4663248"/>
            <a:ext cx="1513130" cy="495829"/>
          </a:xfrm>
          <a:prstGeom prst="diamond">
            <a:avLst/>
          </a:prstGeom>
          <a:solidFill>
            <a:srgbClr val="7030A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Hit?</a:t>
            </a:r>
          </a:p>
        </p:txBody>
      </p:sp>
      <p:sp>
        <p:nvSpPr>
          <p:cNvPr id="65" name="Rectangle 64"/>
          <p:cNvSpPr/>
          <p:nvPr/>
        </p:nvSpPr>
        <p:spPr bwMode="auto">
          <a:xfrm>
            <a:off x="5450432" y="6100185"/>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67" name="Straight Arrow Connector 66"/>
          <p:cNvCxnSpPr>
            <a:stCxn id="59" idx="4"/>
            <a:endCxn id="60" idx="0"/>
          </p:cNvCxnSpPr>
          <p:nvPr/>
        </p:nvCxnSpPr>
        <p:spPr>
          <a:xfrm>
            <a:off x="6197690" y="3806280"/>
            <a:ext cx="0" cy="20115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0" idx="2"/>
            <a:endCxn id="64" idx="0"/>
          </p:cNvCxnSpPr>
          <p:nvPr/>
        </p:nvCxnSpPr>
        <p:spPr>
          <a:xfrm>
            <a:off x="6197690" y="4458843"/>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bwMode="auto">
          <a:xfrm>
            <a:off x="5343790" y="5363482"/>
            <a:ext cx="1707799"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To slow element</a:t>
            </a:r>
          </a:p>
        </p:txBody>
      </p:sp>
      <p:cxnSp>
        <p:nvCxnSpPr>
          <p:cNvPr id="78" name="Straight Connector 77"/>
          <p:cNvCxnSpPr/>
          <p:nvPr/>
        </p:nvCxnSpPr>
        <p:spPr>
          <a:xfrm flipH="1" flipV="1">
            <a:off x="5072834" y="4918321"/>
            <a:ext cx="340920"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72835" y="4909882"/>
            <a:ext cx="0" cy="141472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65" idx="1"/>
          </p:cNvCxnSpPr>
          <p:nvPr/>
        </p:nvCxnSpPr>
        <p:spPr>
          <a:xfrm>
            <a:off x="5072834" y="6325891"/>
            <a:ext cx="377598"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4" idx="2"/>
            <a:endCxn id="73" idx="0"/>
          </p:cNvCxnSpPr>
          <p:nvPr/>
        </p:nvCxnSpPr>
        <p:spPr>
          <a:xfrm>
            <a:off x="6197690" y="5159077"/>
            <a:ext cx="0" cy="2044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5" idx="3"/>
          </p:cNvCxnSpPr>
          <p:nvPr/>
        </p:nvCxnSpPr>
        <p:spPr>
          <a:xfrm flipV="1">
            <a:off x="6963562" y="6325891"/>
            <a:ext cx="324259"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287821" y="3565356"/>
            <a:ext cx="0" cy="276053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59" idx="6"/>
          </p:cNvCxnSpPr>
          <p:nvPr/>
        </p:nvCxnSpPr>
        <p:spPr>
          <a:xfrm flipH="1">
            <a:off x="6954255" y="3565356"/>
            <a:ext cx="23908" cy="325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59" idx="6"/>
          </p:cNvCxnSpPr>
          <p:nvPr/>
        </p:nvCxnSpPr>
        <p:spPr>
          <a:xfrm flipH="1">
            <a:off x="6954255" y="3565356"/>
            <a:ext cx="333566" cy="325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bwMode="auto">
          <a:xfrm>
            <a:off x="7597479" y="3365281"/>
            <a:ext cx="1513130" cy="451413"/>
          </a:xfrm>
          <a:prstGeom prst="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Slow element</a:t>
            </a:r>
          </a:p>
        </p:txBody>
      </p:sp>
      <p:sp>
        <p:nvSpPr>
          <p:cNvPr id="104" name="Rectangle 103"/>
          <p:cNvSpPr/>
          <p:nvPr/>
        </p:nvSpPr>
        <p:spPr bwMode="auto">
          <a:xfrm>
            <a:off x="7597479" y="4006150"/>
            <a:ext cx="1513130" cy="1554516"/>
          </a:xfrm>
          <a:prstGeom prst="rect">
            <a:avLst/>
          </a:prstGeom>
          <a:solidFill>
            <a:schemeClr val="accent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Slow path</a:t>
            </a:r>
          </a:p>
        </p:txBody>
      </p:sp>
      <p:sp>
        <p:nvSpPr>
          <p:cNvPr id="105" name="Rectangle 104"/>
          <p:cNvSpPr/>
          <p:nvPr/>
        </p:nvSpPr>
        <p:spPr bwMode="auto">
          <a:xfrm>
            <a:off x="7597479" y="5750122"/>
            <a:ext cx="1513130" cy="451413"/>
          </a:xfrm>
          <a:prstGeom prst="rect">
            <a:avLst/>
          </a:prstGeom>
          <a:solidFill>
            <a:srgbClr val="C0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Output</a:t>
            </a:r>
          </a:p>
        </p:txBody>
      </p:sp>
      <p:cxnSp>
        <p:nvCxnSpPr>
          <p:cNvPr id="109" name="Straight Arrow Connector 108"/>
          <p:cNvCxnSpPr>
            <a:stCxn id="102" idx="2"/>
            <a:endCxn id="104" idx="0"/>
          </p:cNvCxnSpPr>
          <p:nvPr/>
        </p:nvCxnSpPr>
        <p:spPr>
          <a:xfrm>
            <a:off x="8354044" y="3816694"/>
            <a:ext cx="0" cy="18945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4" idx="2"/>
            <a:endCxn id="105" idx="0"/>
          </p:cNvCxnSpPr>
          <p:nvPr/>
        </p:nvCxnSpPr>
        <p:spPr>
          <a:xfrm>
            <a:off x="8354044" y="5560666"/>
            <a:ext cx="0" cy="18945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809442" y="1919776"/>
            <a:ext cx="54620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Throughput constrained by slow path</a:t>
            </a:r>
          </a:p>
        </p:txBody>
      </p:sp>
      <p:sp>
        <p:nvSpPr>
          <p:cNvPr id="114" name="TextBox 113"/>
          <p:cNvSpPr txBox="1"/>
          <p:nvPr/>
        </p:nvSpPr>
        <p:spPr>
          <a:xfrm>
            <a:off x="4847859" y="2622920"/>
            <a:ext cx="25814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After offloading:</a:t>
            </a:r>
          </a:p>
        </p:txBody>
      </p:sp>
      <p:cxnSp>
        <p:nvCxnSpPr>
          <p:cNvPr id="116" name="Straight Connector 115"/>
          <p:cNvCxnSpPr/>
          <p:nvPr/>
        </p:nvCxnSpPr>
        <p:spPr>
          <a:xfrm>
            <a:off x="4847859" y="2572921"/>
            <a:ext cx="426275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fld id="{368F0CB9-5443-48E8-ADD3-3F8A68C2523D}" type="slidenum">
              <a:rPr lang="en-US" smtClean="0"/>
              <a:t>58</a:t>
            </a:fld>
            <a:endParaRPr lang="en-US"/>
          </a:p>
        </p:txBody>
      </p:sp>
    </p:spTree>
    <p:extLst>
      <p:ext uri="{BB962C8B-B14F-4D97-AF65-F5344CB8AC3E}">
        <p14:creationId xmlns:p14="http://schemas.microsoft.com/office/powerpoint/2010/main" val="2277834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4" grpId="0" animBg="1"/>
      <p:bldP spid="65" grpId="0" animBg="1"/>
      <p:bldP spid="73" grpId="0" animBg="1"/>
      <p:bldP spid="102" grpId="0" animBg="1"/>
      <p:bldP spid="104" grpId="0" animBg="1"/>
      <p:bldP spid="105" grpId="0" animBg="1"/>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377651" y="1053953"/>
            <a:ext cx="2823846" cy="3934076"/>
          </a:xfrm>
          <a:prstGeom prst="rect">
            <a:avLst/>
          </a:prstGeom>
        </p:spPr>
      </p:pic>
      <p:pic>
        <p:nvPicPr>
          <p:cNvPr id="5" name="Picture 4"/>
          <p:cNvPicPr>
            <a:picLocks noChangeAspect="1"/>
          </p:cNvPicPr>
          <p:nvPr/>
        </p:nvPicPr>
        <p:blipFill>
          <a:blip r:embed="rId4"/>
          <a:stretch>
            <a:fillRect/>
          </a:stretch>
        </p:blipFill>
        <p:spPr>
          <a:xfrm>
            <a:off x="6030338" y="5180989"/>
            <a:ext cx="3296225" cy="1320311"/>
          </a:xfrm>
          <a:prstGeom prst="rect">
            <a:avLst/>
          </a:prstGeom>
        </p:spPr>
      </p:pic>
      <p:sp>
        <p:nvSpPr>
          <p:cNvPr id="2" name="Title 1"/>
          <p:cNvSpPr>
            <a:spLocks noGrp="1"/>
          </p:cNvSpPr>
          <p:nvPr>
            <p:ph type="title"/>
          </p:nvPr>
        </p:nvSpPr>
        <p:spPr>
          <a:xfrm>
            <a:off x="274638" y="296898"/>
            <a:ext cx="8936037" cy="917575"/>
          </a:xfrm>
        </p:spPr>
        <p:txBody>
          <a:bodyPr/>
          <a:lstStyle/>
          <a:p>
            <a:r>
              <a:rPr lang="en-US" altLang="zh-CN" dirty="0"/>
              <a:t>FPGA in the cloud</a:t>
            </a:r>
            <a:endParaRPr lang="zh-CN" altLang="en-US" dirty="0"/>
          </a:p>
        </p:txBody>
      </p:sp>
      <p:sp>
        <p:nvSpPr>
          <p:cNvPr id="14" name="Rectangle 13"/>
          <p:cNvSpPr/>
          <p:nvPr/>
        </p:nvSpPr>
        <p:spPr bwMode="auto">
          <a:xfrm>
            <a:off x="6175093" y="3881035"/>
            <a:ext cx="1885773" cy="1321783"/>
          </a:xfrm>
          <a:prstGeom prst="rect">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3" name="Text Placeholder 2"/>
          <p:cNvSpPr>
            <a:spLocks noGrp="1"/>
          </p:cNvSpPr>
          <p:nvPr>
            <p:ph type="body" sz="quarter" idx="10"/>
          </p:nvPr>
        </p:nvSpPr>
        <p:spPr>
          <a:xfrm>
            <a:off x="274638" y="1212851"/>
            <a:ext cx="9051925" cy="5321457"/>
          </a:xfrm>
        </p:spPr>
        <p:txBody>
          <a:bodyPr/>
          <a:lstStyle/>
          <a:p>
            <a:r>
              <a:rPr lang="en-US" altLang="zh-CN" dirty="0"/>
              <a:t>FPGA-based </a:t>
            </a:r>
            <a:r>
              <a:rPr lang="en-US" altLang="zh-CN" dirty="0" err="1"/>
              <a:t>SmartNIC</a:t>
            </a:r>
            <a:endParaRPr lang="en-US" altLang="zh-CN" dirty="0"/>
          </a:p>
          <a:p>
            <a:pPr lvl="1" defTabSz="932742">
              <a:spcAft>
                <a:spcPts val="600"/>
              </a:spcAft>
            </a:pPr>
            <a:r>
              <a:rPr lang="en-US" altLang="zh-CN" sz="2400" dirty="0">
                <a:gradFill>
                  <a:gsLst>
                    <a:gs pos="2917">
                      <a:schemeClr val="tx1"/>
                    </a:gs>
                    <a:gs pos="30000">
                      <a:schemeClr val="tx1"/>
                    </a:gs>
                  </a:gsLst>
                  <a:lin ang="5400000" scaled="0"/>
                </a:gradFill>
              </a:rPr>
              <a:t>Bump-in-the-wire processing between</a:t>
            </a:r>
            <a:br>
              <a:rPr lang="en-US" altLang="zh-CN" sz="2400" dirty="0">
                <a:gradFill>
                  <a:gsLst>
                    <a:gs pos="2917">
                      <a:schemeClr val="tx1"/>
                    </a:gs>
                    <a:gs pos="30000">
                      <a:schemeClr val="tx1"/>
                    </a:gs>
                  </a:gsLst>
                  <a:lin ang="5400000" scaled="0"/>
                </a:gradFill>
              </a:rPr>
            </a:br>
            <a:r>
              <a:rPr lang="en-US" altLang="zh-CN" sz="2400" dirty="0">
                <a:gradFill>
                  <a:gsLst>
                    <a:gs pos="2917">
                      <a:schemeClr val="tx1"/>
                    </a:gs>
                    <a:gs pos="30000">
                      <a:schemeClr val="tx1"/>
                    </a:gs>
                  </a:gsLst>
                  <a:lin ang="5400000" scaled="0"/>
                </a:gradFill>
              </a:rPr>
              <a:t>NIC and </a:t>
            </a:r>
            <a:r>
              <a:rPr lang="en-US" altLang="zh-CN" sz="2400" dirty="0" err="1">
                <a:gradFill>
                  <a:gsLst>
                    <a:gs pos="2917">
                      <a:schemeClr val="tx1"/>
                    </a:gs>
                    <a:gs pos="30000">
                      <a:schemeClr val="tx1"/>
                    </a:gs>
                  </a:gsLst>
                  <a:lin ang="5400000" scaled="0"/>
                </a:gradFill>
              </a:rPr>
              <a:t>ToR</a:t>
            </a:r>
            <a:r>
              <a:rPr lang="en-US" altLang="zh-CN" sz="2400" dirty="0">
                <a:gradFill>
                  <a:gsLst>
                    <a:gs pos="2917">
                      <a:schemeClr val="tx1"/>
                    </a:gs>
                    <a:gs pos="30000">
                      <a:schemeClr val="tx1"/>
                    </a:gs>
                  </a:gsLst>
                  <a:lin ang="5400000" scaled="0"/>
                </a:gradFill>
              </a:rPr>
              <a:t> switch</a:t>
            </a:r>
            <a:r>
              <a:rPr lang="en-US" altLang="zh-CN" sz="2400" baseline="30000" dirty="0">
                <a:gradFill>
                  <a:gsLst>
                    <a:gs pos="2917">
                      <a:schemeClr val="tx1"/>
                    </a:gs>
                    <a:gs pos="30000">
                      <a:schemeClr val="tx1"/>
                    </a:gs>
                  </a:gsLst>
                  <a:lin ang="5400000" scaled="0"/>
                </a:gradFill>
              </a:rPr>
              <a:t>[1]</a:t>
            </a:r>
          </a:p>
          <a:p>
            <a:r>
              <a:rPr lang="en-US" altLang="zh-CN" dirty="0"/>
              <a:t>Why FPGA?</a:t>
            </a:r>
            <a:endParaRPr lang="en-US" sz="2400" dirty="0"/>
          </a:p>
          <a:p>
            <a:pPr lvl="1" defTabSz="932742">
              <a:spcAft>
                <a:spcPts val="600"/>
              </a:spcAft>
            </a:pPr>
            <a:r>
              <a:rPr lang="en-US" altLang="zh-CN" sz="2400" dirty="0">
                <a:gradFill>
                  <a:gsLst>
                    <a:gs pos="2917">
                      <a:schemeClr val="tx1"/>
                    </a:gs>
                    <a:gs pos="30000">
                      <a:schemeClr val="tx1"/>
                    </a:gs>
                  </a:gsLst>
                  <a:lin ang="5400000" scaled="0"/>
                </a:gradFill>
              </a:rPr>
              <a:t>Massive parallelism</a:t>
            </a:r>
          </a:p>
          <a:p>
            <a:pPr lvl="1" defTabSz="932742">
              <a:spcBef>
                <a:spcPts val="0"/>
              </a:spcBef>
            </a:pPr>
            <a:r>
              <a:rPr lang="en-US" altLang="zh-CN" dirty="0">
                <a:gradFill>
                  <a:gsLst>
                    <a:gs pos="2917">
                      <a:schemeClr val="tx1"/>
                    </a:gs>
                    <a:gs pos="30000">
                      <a:schemeClr val="tx1"/>
                    </a:gs>
                  </a:gsLst>
                  <a:lin ang="5400000" scaled="0"/>
                </a:gradFill>
              </a:rPr>
              <a:t>     - Millions of logic elements      Thousands of “cores” in parallel</a:t>
            </a:r>
          </a:p>
          <a:p>
            <a:pPr lvl="1" defTabSz="932742">
              <a:spcBef>
                <a:spcPts val="0"/>
              </a:spcBef>
            </a:pPr>
            <a:r>
              <a:rPr lang="en-US" altLang="zh-CN" sz="2400" dirty="0">
                <a:gradFill>
                  <a:gsLst>
                    <a:gs pos="2917">
                      <a:schemeClr val="tx1"/>
                    </a:gs>
                    <a:gs pos="30000">
                      <a:schemeClr val="tx1"/>
                    </a:gs>
                  </a:gsLst>
                  <a:lin ang="5400000" scaled="0"/>
                </a:gradFill>
              </a:rPr>
              <a:t>    - </a:t>
            </a:r>
            <a:r>
              <a:rPr lang="en-US" altLang="zh-CN" dirty="0">
                <a:gradFill>
                  <a:gsLst>
                    <a:gs pos="2917">
                      <a:schemeClr val="tx1"/>
                    </a:gs>
                    <a:gs pos="30000">
                      <a:schemeClr val="tx1"/>
                    </a:gs>
                  </a:gsLst>
                  <a:lin ang="5400000" scaled="0"/>
                </a:gradFill>
              </a:rPr>
              <a:t>Thousands of memory blocks       TB/s memory bandwidth</a:t>
            </a:r>
          </a:p>
          <a:p>
            <a:pPr lvl="1" defTabSz="932742">
              <a:spcAft>
                <a:spcPts val="600"/>
              </a:spcAft>
            </a:pPr>
            <a:r>
              <a:rPr lang="en-US" altLang="zh-CN" sz="2400" dirty="0">
                <a:gradFill>
                  <a:gsLst>
                    <a:gs pos="2917">
                      <a:schemeClr val="tx1"/>
                    </a:gs>
                    <a:gs pos="30000">
                      <a:schemeClr val="tx1"/>
                    </a:gs>
                  </a:gsLst>
                  <a:lin ang="5400000" scaled="0"/>
                </a:gradFill>
              </a:rPr>
              <a:t>Low power consumption (~20W)</a:t>
            </a:r>
          </a:p>
          <a:p>
            <a:pPr lvl="1" defTabSz="932742">
              <a:spcAft>
                <a:spcPts val="600"/>
              </a:spcAft>
            </a:pPr>
            <a:r>
              <a:rPr lang="en-US" altLang="zh-CN" sz="2400" dirty="0">
                <a:gradFill>
                  <a:gsLst>
                    <a:gs pos="2917">
                      <a:schemeClr val="tx1"/>
                    </a:gs>
                    <a:gs pos="30000">
                      <a:schemeClr val="tx1"/>
                    </a:gs>
                  </a:gsLst>
                  <a:lin ang="5400000" scaled="0"/>
                </a:gradFill>
              </a:rPr>
              <a:t>General computing platform (vs. GPU, NP)</a:t>
            </a:r>
            <a:br>
              <a:rPr lang="en-US" altLang="zh-CN" sz="2400" dirty="0">
                <a:gradFill>
                  <a:gsLst>
                    <a:gs pos="2917">
                      <a:schemeClr val="tx1"/>
                    </a:gs>
                    <a:gs pos="30000">
                      <a:schemeClr val="tx1"/>
                    </a:gs>
                  </a:gsLst>
                  <a:lin ang="5400000" scaled="0"/>
                </a:gradFill>
              </a:rPr>
            </a:br>
            <a:r>
              <a:rPr lang="en-US" altLang="zh-CN" sz="2400" dirty="0">
                <a:gradFill>
                  <a:gsLst>
                    <a:gs pos="2917">
                      <a:schemeClr val="tx1"/>
                    </a:gs>
                    <a:gs pos="30000">
                      <a:schemeClr val="tx1"/>
                    </a:gs>
                  </a:gsLst>
                  <a:lin ang="5400000" scaled="0"/>
                </a:gradFill>
              </a:rPr>
              <a:t>to accelerate various cloud services</a:t>
            </a:r>
          </a:p>
          <a:p>
            <a:pPr lvl="1" defTabSz="932742">
              <a:spcAft>
                <a:spcPts val="600"/>
              </a:spcAft>
            </a:pPr>
            <a:r>
              <a:rPr lang="en-US" altLang="zh-CN" sz="2400" dirty="0">
                <a:gradFill>
                  <a:gsLst>
                    <a:gs pos="2917">
                      <a:schemeClr val="tx1"/>
                    </a:gs>
                    <a:gs pos="30000">
                      <a:schemeClr val="tx1"/>
                    </a:gs>
                  </a:gsLst>
                  <a:lin ang="5400000" scaled="0"/>
                </a:gradFill>
              </a:rPr>
              <a:t>Mature technology with a reasonable price</a:t>
            </a:r>
            <a:endParaRPr lang="en-US" altLang="zh-CN" dirty="0">
              <a:gradFill>
                <a:gsLst>
                  <a:gs pos="2917">
                    <a:schemeClr val="tx1"/>
                  </a:gs>
                  <a:gs pos="30000">
                    <a:schemeClr val="tx1"/>
                  </a:gs>
                </a:gsLst>
                <a:lin ang="5400000" scaled="0"/>
              </a:gradFill>
            </a:endParaRPr>
          </a:p>
          <a:p>
            <a:pPr lvl="1" defTabSz="932742">
              <a:spcAft>
                <a:spcPts val="600"/>
              </a:spcAft>
            </a:pPr>
            <a:endParaRPr lang="zh-CN" altLang="en-US" dirty="0">
              <a:gradFill>
                <a:gsLst>
                  <a:gs pos="2917">
                    <a:schemeClr val="tx1"/>
                  </a:gs>
                  <a:gs pos="30000">
                    <a:schemeClr val="tx1"/>
                  </a:gs>
                </a:gsLst>
                <a:lin ang="5400000" scaled="0"/>
              </a:gradFill>
            </a:endParaRPr>
          </a:p>
        </p:txBody>
      </p:sp>
      <p:sp>
        <p:nvSpPr>
          <p:cNvPr id="4" name="Right Arrow 3"/>
          <p:cNvSpPr/>
          <p:nvPr/>
        </p:nvSpPr>
        <p:spPr bwMode="auto">
          <a:xfrm>
            <a:off x="3904206" y="3692928"/>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8" name="Right Arrow 7"/>
          <p:cNvSpPr/>
          <p:nvPr/>
        </p:nvSpPr>
        <p:spPr bwMode="auto">
          <a:xfrm>
            <a:off x="4381070" y="4031563"/>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 name="Slide Number Placeholder 5"/>
          <p:cNvSpPr>
            <a:spLocks noGrp="1"/>
          </p:cNvSpPr>
          <p:nvPr>
            <p:ph type="sldNum" sz="quarter" idx="11"/>
          </p:nvPr>
        </p:nvSpPr>
        <p:spPr/>
        <p:txBody>
          <a:bodyPr/>
          <a:lstStyle/>
          <a:p>
            <a:fld id="{368F0CB9-5443-48E8-ADD3-3F8A68C2523D}" type="slidenum">
              <a:rPr lang="en-US" smtClean="0"/>
              <a:t>6</a:t>
            </a:fld>
            <a:endParaRPr lang="en-US"/>
          </a:p>
        </p:txBody>
      </p:sp>
      <p:sp>
        <p:nvSpPr>
          <p:cNvPr id="10" name="TextBox 9"/>
          <p:cNvSpPr txBox="1"/>
          <p:nvPr/>
        </p:nvSpPr>
        <p:spPr>
          <a:xfrm>
            <a:off x="2283895" y="6488917"/>
            <a:ext cx="4806572"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[1] SIGCOMM’15 keynote (also the image source)</a:t>
            </a:r>
          </a:p>
        </p:txBody>
      </p:sp>
    </p:spTree>
    <p:extLst>
      <p:ext uri="{BB962C8B-B14F-4D97-AF65-F5344CB8AC3E}">
        <p14:creationId xmlns:p14="http://schemas.microsoft.com/office/powerpoint/2010/main" val="282223709"/>
      </p:ext>
    </p:extLst>
  </p:cSld>
  <p:clrMapOvr>
    <a:masterClrMapping/>
  </p:clrMapOvr>
  <p:transition advTm="53715">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420182" y="2316250"/>
            <a:ext cx="5602041" cy="2033299"/>
          </a:xfrm>
          <a:prstGeom prst="rect">
            <a:avLst/>
          </a:prstGeom>
        </p:spPr>
      </p:pic>
      <p:sp>
        <p:nvSpPr>
          <p:cNvPr id="2" name="Title 1"/>
          <p:cNvSpPr>
            <a:spLocks noGrp="1"/>
          </p:cNvSpPr>
          <p:nvPr>
            <p:ph type="title"/>
          </p:nvPr>
        </p:nvSpPr>
        <p:spPr/>
        <p:txBody>
          <a:bodyPr/>
          <a:lstStyle/>
          <a:p>
            <a:r>
              <a:rPr lang="en-US" altLang="zh-CN" dirty="0"/>
              <a:t>FPGA challenge: </a:t>
            </a:r>
            <a:r>
              <a:rPr lang="en-US" altLang="zh-CN" i="1" dirty="0"/>
              <a:t>Programmability</a:t>
            </a:r>
            <a:endParaRPr lang="zh-CN" altLang="en-US" i="1" dirty="0"/>
          </a:p>
        </p:txBody>
      </p:sp>
      <p:sp>
        <p:nvSpPr>
          <p:cNvPr id="17" name="Text Placeholder 16"/>
          <p:cNvSpPr>
            <a:spLocks noGrp="1"/>
          </p:cNvSpPr>
          <p:nvPr>
            <p:ph type="body" sz="quarter" idx="10"/>
          </p:nvPr>
        </p:nvSpPr>
        <p:spPr>
          <a:xfrm>
            <a:off x="274638" y="1212851"/>
            <a:ext cx="8777288" cy="1181862"/>
          </a:xfrm>
        </p:spPr>
        <p:txBody>
          <a:bodyPr/>
          <a:lstStyle/>
          <a:p>
            <a:r>
              <a:rPr lang="en-US" altLang="zh-CN" dirty="0"/>
              <a:t>Hardware description language (HDL): push many software developers away</a:t>
            </a:r>
          </a:p>
        </p:txBody>
      </p:sp>
      <p:grpSp>
        <p:nvGrpSpPr>
          <p:cNvPr id="19" name="Group 18"/>
          <p:cNvGrpSpPr/>
          <p:nvPr/>
        </p:nvGrpSpPr>
        <p:grpSpPr>
          <a:xfrm>
            <a:off x="512482" y="2662508"/>
            <a:ext cx="1101777" cy="968724"/>
            <a:chOff x="404734" y="2557786"/>
            <a:chExt cx="1101777" cy="968724"/>
          </a:xfrm>
        </p:grpSpPr>
        <p:sp>
          <p:nvSpPr>
            <p:cNvPr id="7" name="Rectangle 6"/>
            <p:cNvSpPr/>
            <p:nvPr/>
          </p:nvSpPr>
          <p:spPr bwMode="auto">
            <a:xfrm>
              <a:off x="404734" y="2557786"/>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8" name="TextBox 7"/>
            <p:cNvSpPr txBox="1"/>
            <p:nvPr/>
          </p:nvSpPr>
          <p:spPr>
            <a:xfrm>
              <a:off x="404734" y="2566247"/>
              <a:ext cx="1101777" cy="960263"/>
            </a:xfrm>
            <a:prstGeom prst="rect">
              <a:avLst/>
            </a:prstGeom>
            <a:solidFill>
              <a:schemeClr val="accent4">
                <a:lumMod val="20000"/>
                <a:lumOff val="80000"/>
              </a:schemeClr>
            </a:solidFill>
          </p:spPr>
          <p:txBody>
            <a:bodyPr wrap="squar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PCIe</a:t>
              </a: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Core</a:t>
              </a:r>
            </a:p>
          </p:txBody>
        </p:sp>
      </p:grpSp>
      <p:grpSp>
        <p:nvGrpSpPr>
          <p:cNvPr id="20" name="Group 19"/>
          <p:cNvGrpSpPr/>
          <p:nvPr/>
        </p:nvGrpSpPr>
        <p:grpSpPr>
          <a:xfrm>
            <a:off x="1977654" y="2645660"/>
            <a:ext cx="1407054" cy="967758"/>
            <a:chOff x="1869906" y="2540938"/>
            <a:chExt cx="1407054" cy="967758"/>
          </a:xfrm>
        </p:grpSpPr>
        <p:sp>
          <p:nvSpPr>
            <p:cNvPr id="9" name="Rectangle 8"/>
            <p:cNvSpPr/>
            <p:nvPr/>
          </p:nvSpPr>
          <p:spPr bwMode="auto">
            <a:xfrm>
              <a:off x="2002259" y="2540938"/>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10" name="TextBox 9"/>
            <p:cNvSpPr txBox="1"/>
            <p:nvPr/>
          </p:nvSpPr>
          <p:spPr>
            <a:xfrm>
              <a:off x="1869906" y="2548433"/>
              <a:ext cx="1407054"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 Engine</a:t>
              </a:r>
            </a:p>
          </p:txBody>
        </p:sp>
      </p:grpSp>
      <p:sp>
        <p:nvSpPr>
          <p:cNvPr id="11" name="Freeform 10"/>
          <p:cNvSpPr/>
          <p:nvPr/>
        </p:nvSpPr>
        <p:spPr bwMode="auto">
          <a:xfrm>
            <a:off x="609796" y="3179669"/>
            <a:ext cx="3087670" cy="1101777"/>
          </a:xfrm>
          <a:custGeom>
            <a:avLst/>
            <a:gdLst>
              <a:gd name="connsiteX0" fmla="*/ 389867 w 3087670"/>
              <a:gd name="connsiteY0" fmla="*/ 1101777 h 1101777"/>
              <a:gd name="connsiteX1" fmla="*/ 209985 w 3087670"/>
              <a:gd name="connsiteY1" fmla="*/ 854439 h 1101777"/>
              <a:gd name="connsiteX2" fmla="*/ 2938195 w 3087670"/>
              <a:gd name="connsiteY2" fmla="*/ 554636 h 1101777"/>
              <a:gd name="connsiteX3" fmla="*/ 2750818 w 3087670"/>
              <a:gd name="connsiteY3" fmla="*/ 0 h 1101777"/>
              <a:gd name="connsiteX4" fmla="*/ 2750818 w 3087670"/>
              <a:gd name="connsiteY4" fmla="*/ 0 h 110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670" h="1101777">
                <a:moveTo>
                  <a:pt x="389867" y="1101777"/>
                </a:moveTo>
                <a:cubicBezTo>
                  <a:pt x="87565" y="1023703"/>
                  <a:pt x="-214736" y="945629"/>
                  <a:pt x="209985" y="854439"/>
                </a:cubicBezTo>
                <a:cubicBezTo>
                  <a:pt x="634706" y="763249"/>
                  <a:pt x="2514723" y="697042"/>
                  <a:pt x="2938195" y="554636"/>
                </a:cubicBezTo>
                <a:cubicBezTo>
                  <a:pt x="3361667" y="412229"/>
                  <a:pt x="2750818" y="0"/>
                  <a:pt x="2750818" y="0"/>
                </a:cubicBezTo>
                <a:lnTo>
                  <a:pt x="2750818"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nsolas" panose="020B0609020204030204" pitchFamily="49" charset="0"/>
              <a:cs typeface="Consolas" panose="020B0609020204030204" pitchFamily="49" charset="0"/>
            </a:endParaRPr>
          </a:p>
        </p:txBody>
      </p:sp>
      <p:cxnSp>
        <p:nvCxnSpPr>
          <p:cNvPr id="13" name="Straight Arrow Connector 12"/>
          <p:cNvCxnSpPr>
            <a:endCxn id="7" idx="3"/>
          </p:cNvCxnSpPr>
          <p:nvPr/>
        </p:nvCxnSpPr>
        <p:spPr>
          <a:xfrm flipH="1">
            <a:off x="1614259" y="3127203"/>
            <a:ext cx="524656" cy="1124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bwMode="auto">
          <a:xfrm>
            <a:off x="1876587" y="2394713"/>
            <a:ext cx="2020118" cy="668685"/>
          </a:xfrm>
          <a:custGeom>
            <a:avLst/>
            <a:gdLst>
              <a:gd name="connsiteX0" fmla="*/ 131357 w 2020118"/>
              <a:gd name="connsiteY0" fmla="*/ 668685 h 668685"/>
              <a:gd name="connsiteX1" fmla="*/ 198813 w 2020118"/>
              <a:gd name="connsiteY1" fmla="*/ 91563 h 668685"/>
              <a:gd name="connsiteX2" fmla="*/ 2020118 w 2020118"/>
              <a:gd name="connsiteY2" fmla="*/ 1622 h 668685"/>
              <a:gd name="connsiteX3" fmla="*/ 2020118 w 2020118"/>
              <a:gd name="connsiteY3" fmla="*/ 1622 h 668685"/>
            </a:gdLst>
            <a:ahLst/>
            <a:cxnLst>
              <a:cxn ang="0">
                <a:pos x="connsiteX0" y="connsiteY0"/>
              </a:cxn>
              <a:cxn ang="0">
                <a:pos x="connsiteX1" y="connsiteY1"/>
              </a:cxn>
              <a:cxn ang="0">
                <a:pos x="connsiteX2" y="connsiteY2"/>
              </a:cxn>
              <a:cxn ang="0">
                <a:pos x="connsiteX3" y="connsiteY3"/>
              </a:cxn>
            </a:cxnLst>
            <a:rect l="l" t="t" r="r" b="b"/>
            <a:pathLst>
              <a:path w="2020118" h="668685">
                <a:moveTo>
                  <a:pt x="131357" y="668685"/>
                </a:moveTo>
                <a:cubicBezTo>
                  <a:pt x="7688" y="435712"/>
                  <a:pt x="-115981" y="202740"/>
                  <a:pt x="198813" y="91563"/>
                </a:cubicBezTo>
                <a:cubicBezTo>
                  <a:pt x="513607" y="-19614"/>
                  <a:pt x="2020118" y="1622"/>
                  <a:pt x="2020118" y="1622"/>
                </a:cubicBezTo>
                <a:lnTo>
                  <a:pt x="2020118" y="1622"/>
                </a:lnTo>
              </a:path>
            </a:pathLst>
          </a:custGeom>
          <a:noFill/>
          <a:ln w="38100">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838670" y="4454042"/>
            <a:ext cx="3125450"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err="1">
                <a:solidFill>
                  <a:srgbClr val="FF0000"/>
                </a:solidFill>
              </a:rPr>
              <a:t>Ahhhhhhhhhhhh</a:t>
            </a:r>
            <a:r>
              <a:rPr lang="en-US" sz="2800" dirty="0">
                <a:solidFill>
                  <a:srgbClr val="FF0000"/>
                </a:solidFill>
              </a:rPr>
              <a:t>!</a:t>
            </a:r>
          </a:p>
        </p:txBody>
      </p:sp>
      <p:grpSp>
        <p:nvGrpSpPr>
          <p:cNvPr id="21" name="Group 20"/>
          <p:cNvGrpSpPr/>
          <p:nvPr/>
        </p:nvGrpSpPr>
        <p:grpSpPr>
          <a:xfrm>
            <a:off x="197689" y="4233303"/>
            <a:ext cx="5418944" cy="2875420"/>
            <a:chOff x="89941" y="4176724"/>
            <a:chExt cx="5418944" cy="3040832"/>
          </a:xfrm>
        </p:grpSpPr>
        <p:sp>
          <p:nvSpPr>
            <p:cNvPr id="5" name="Rectangle 4"/>
            <p:cNvSpPr/>
            <p:nvPr/>
          </p:nvSpPr>
          <p:spPr bwMode="auto">
            <a:xfrm>
              <a:off x="89941" y="4176724"/>
              <a:ext cx="5366479" cy="270000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192192" y="4176724"/>
              <a:ext cx="5316693" cy="3040832"/>
            </a:xfrm>
            <a:prstGeom prst="rect">
              <a:avLst/>
            </a:prstGeom>
            <a:noFill/>
          </p:spPr>
          <p:txBody>
            <a:bodyPr wrap="square" lIns="182880" tIns="146304" rIns="182880" bIns="146304" numCol="2" rtlCol="0">
              <a:spAutoFit/>
            </a:bodyPr>
            <a:lstStyle/>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 or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negedge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8'hff;</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DMA_TX_DATA_N;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endPar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//send</a:t>
              </a:r>
              <a:r>
                <a:rPr lang="en-US" altLang="zh-CN"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hello world !"</a:t>
              </a:r>
              <a:endParaRPr lang="zh-CN" alt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rst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dma_start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a:t>
              </a:r>
              <a:r>
                <a:rPr lang="en-US" sz="1200" dirty="0">
                  <a:solidFill>
                    <a:srgbClr val="FF0000"/>
                  </a:solidFill>
                  <a:latin typeface="Consolas" panose="020B0609020204030204" pitchFamily="49" charset="0"/>
                  <a:cs typeface="Consolas" panose="020B0609020204030204" pitchFamily="49" charset="0"/>
                </a:rPr>
                <a:t>88’h68656C6C6F20776F726C64</a:t>
              </a:r>
              <a:r>
                <a:rPr lang="en-US" sz="12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endPar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1’b1;</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else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p:txBody>
        </p:sp>
        <p:sp>
          <p:nvSpPr>
            <p:cNvPr id="16" name="Rectangle 15"/>
            <p:cNvSpPr/>
            <p:nvPr/>
          </p:nvSpPr>
          <p:spPr bwMode="auto">
            <a:xfrm>
              <a:off x="2818173" y="4830302"/>
              <a:ext cx="2391146" cy="241486"/>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pic>
        <p:nvPicPr>
          <p:cNvPr id="18" name="Picture 17"/>
          <p:cNvPicPr>
            <a:picLocks noChangeAspect="1"/>
          </p:cNvPicPr>
          <p:nvPr/>
        </p:nvPicPr>
        <p:blipFill>
          <a:blip r:embed="rId5"/>
          <a:stretch>
            <a:fillRect/>
          </a:stretch>
        </p:blipFill>
        <p:spPr>
          <a:xfrm>
            <a:off x="6639314" y="5079678"/>
            <a:ext cx="1671939" cy="1723649"/>
          </a:xfrm>
          <a:prstGeom prst="rect">
            <a:avLst/>
          </a:prstGeom>
        </p:spPr>
      </p:pic>
      <p:sp>
        <p:nvSpPr>
          <p:cNvPr id="3" name="Slide Number Placeholder 2"/>
          <p:cNvSpPr>
            <a:spLocks noGrp="1"/>
          </p:cNvSpPr>
          <p:nvPr>
            <p:ph type="sldNum" sz="quarter" idx="11"/>
          </p:nvPr>
        </p:nvSpPr>
        <p:spPr/>
        <p:txBody>
          <a:bodyPr/>
          <a:lstStyle/>
          <a:p>
            <a:fld id="{368F0CB9-5443-48E8-ADD3-3F8A68C2523D}" type="slidenum">
              <a:rPr lang="en-US" smtClean="0"/>
              <a:t>7</a:t>
            </a:fld>
            <a:endParaRPr lang="en-US"/>
          </a:p>
        </p:txBody>
      </p:sp>
    </p:spTree>
    <p:custDataLst>
      <p:tags r:id="rId1"/>
    </p:custDataLst>
    <p:extLst>
      <p:ext uri="{BB962C8B-B14F-4D97-AF65-F5344CB8AC3E}">
        <p14:creationId xmlns:p14="http://schemas.microsoft.com/office/powerpoint/2010/main" val="1538401187"/>
      </p:ext>
    </p:extLst>
  </p:cSld>
  <p:clrMapOvr>
    <a:masterClrMapping/>
  </p:clrMapOvr>
  <p:transition advTm="3276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ClickNP</a:t>
            </a:r>
            <a:endParaRPr lang="en-US" dirty="0"/>
          </a:p>
        </p:txBody>
      </p:sp>
      <p:sp>
        <p:nvSpPr>
          <p:cNvPr id="3" name="Text Placeholder 2"/>
          <p:cNvSpPr>
            <a:spLocks noGrp="1"/>
          </p:cNvSpPr>
          <p:nvPr>
            <p:ph type="body" sz="quarter" idx="10"/>
          </p:nvPr>
        </p:nvSpPr>
        <p:spPr>
          <a:xfrm>
            <a:off x="274638" y="1212851"/>
            <a:ext cx="8777288" cy="5680016"/>
          </a:xfrm>
        </p:spPr>
        <p:txBody>
          <a:bodyPr/>
          <a:lstStyle/>
          <a:p>
            <a:r>
              <a:rPr lang="en-US" dirty="0"/>
              <a:t>Making FPGA accessible to software developers</a:t>
            </a:r>
          </a:p>
          <a:p>
            <a:pPr marL="571500" indent="-571500">
              <a:buFont typeface="Arial" panose="020B0604020202020204" pitchFamily="34" charset="0"/>
              <a:buChar char="•"/>
            </a:pPr>
            <a:r>
              <a:rPr lang="en-US" sz="3200" dirty="0"/>
              <a:t>Flexibility: </a:t>
            </a:r>
            <a:r>
              <a:rPr lang="en-US" sz="3200" i="1" dirty="0">
                <a:solidFill>
                  <a:schemeClr val="tx1"/>
                </a:solidFill>
              </a:rPr>
              <a:t>fully programmable using high-level language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Modularized: </a:t>
            </a:r>
            <a:r>
              <a:rPr lang="en-US" sz="3200" i="1" dirty="0">
                <a:solidFill>
                  <a:schemeClr val="tx1"/>
                </a:solidFill>
              </a:rPr>
              <a:t>Click abstractions familiar to software developers; easy code reuse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High performance: </a:t>
            </a:r>
            <a:r>
              <a:rPr lang="en-US" sz="3200" i="1" dirty="0">
                <a:solidFill>
                  <a:schemeClr val="tx1"/>
                </a:solidFill>
              </a:rPr>
              <a:t>high throughput; microsecond-scale latency</a:t>
            </a:r>
          </a:p>
          <a:p>
            <a:pPr marL="571500" indent="-571500">
              <a:buFont typeface="Arial" panose="020B0604020202020204" pitchFamily="34" charset="0"/>
              <a:buChar char="•"/>
            </a:pPr>
            <a:endParaRPr lang="en-US" sz="1100" dirty="0"/>
          </a:p>
          <a:p>
            <a:pPr marL="571500" indent="-571500">
              <a:buFont typeface="Arial" panose="020B0604020202020204" pitchFamily="34" charset="0"/>
              <a:buChar char="•"/>
            </a:pPr>
            <a:r>
              <a:rPr lang="en-US" sz="3200" dirty="0"/>
              <a:t>Joint CPU/FPGA packet processing: </a:t>
            </a:r>
            <a:r>
              <a:rPr lang="en-US" sz="3200" i="1" dirty="0">
                <a:solidFill>
                  <a:schemeClr val="tx1"/>
                </a:solidFill>
              </a:rPr>
              <a:t>FPGA is no panacea; fine-grained processing separation</a:t>
            </a:r>
            <a:endParaRPr lang="en-US" i="1" dirty="0">
              <a:solidFill>
                <a:schemeClr val="tx1"/>
              </a:solidFill>
            </a:endParaRPr>
          </a:p>
        </p:txBody>
      </p:sp>
      <p:pic>
        <p:nvPicPr>
          <p:cNvPr id="4" name="Picture 3"/>
          <p:cNvPicPr>
            <a:picLocks noChangeAspect="1"/>
          </p:cNvPicPr>
          <p:nvPr/>
        </p:nvPicPr>
        <p:blipFill>
          <a:blip r:embed="rId3"/>
          <a:stretch>
            <a:fillRect/>
          </a:stretch>
        </p:blipFill>
        <p:spPr>
          <a:xfrm>
            <a:off x="7609550" y="171451"/>
            <a:ext cx="1643065" cy="1657350"/>
          </a:xfrm>
          <a:prstGeom prst="rect">
            <a:avLst/>
          </a:prstGeom>
        </p:spPr>
      </p:pic>
      <p:sp>
        <p:nvSpPr>
          <p:cNvPr id="5" name="Slide Number Placeholder 4"/>
          <p:cNvSpPr>
            <a:spLocks noGrp="1"/>
          </p:cNvSpPr>
          <p:nvPr>
            <p:ph type="sldNum" sz="quarter" idx="11"/>
          </p:nvPr>
        </p:nvSpPr>
        <p:spPr/>
        <p:txBody>
          <a:bodyPr/>
          <a:lstStyle/>
          <a:p>
            <a:fld id="{368F0CB9-5443-48E8-ADD3-3F8A68C2523D}" type="slidenum">
              <a:rPr lang="en-US" smtClean="0"/>
              <a:t>8</a:t>
            </a:fld>
            <a:endParaRPr lang="en-US"/>
          </a:p>
        </p:txBody>
      </p:sp>
    </p:spTree>
    <p:extLst>
      <p:ext uri="{BB962C8B-B14F-4D97-AF65-F5344CB8AC3E}">
        <p14:creationId xmlns:p14="http://schemas.microsoft.com/office/powerpoint/2010/main" val="2758333575"/>
      </p:ext>
    </p:extLst>
  </p:cSld>
  <p:clrMapOvr>
    <a:masterClrMapping/>
  </p:clrMapOvr>
  <p:transition advTm="56627">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model</a:t>
            </a:r>
          </a:p>
        </p:txBody>
      </p:sp>
      <p:sp>
        <p:nvSpPr>
          <p:cNvPr id="3" name="Text Placeholder 2"/>
          <p:cNvSpPr>
            <a:spLocks noGrp="1"/>
          </p:cNvSpPr>
          <p:nvPr>
            <p:ph type="body" sz="quarter" idx="10"/>
          </p:nvPr>
        </p:nvSpPr>
        <p:spPr>
          <a:xfrm>
            <a:off x="274637" y="1212851"/>
            <a:ext cx="8937095" cy="1181862"/>
          </a:xfrm>
        </p:spPr>
        <p:txBody>
          <a:bodyPr/>
          <a:lstStyle/>
          <a:p>
            <a:r>
              <a:rPr lang="en-US" altLang="zh-CN" i="1" dirty="0"/>
              <a:t>as if</a:t>
            </a:r>
            <a:r>
              <a:rPr lang="en-US" altLang="zh-CN" dirty="0"/>
              <a:t> programming on a </a:t>
            </a:r>
            <a:r>
              <a:rPr lang="en-US" altLang="zh-CN" i="1" dirty="0"/>
              <a:t>multi-core</a:t>
            </a:r>
            <a:r>
              <a:rPr lang="en-US" altLang="zh-CN" dirty="0"/>
              <a:t> processor</a:t>
            </a:r>
            <a:endParaRPr lang="zh-CN" altLang="en-US" dirty="0"/>
          </a:p>
        </p:txBody>
      </p:sp>
      <p:sp>
        <p:nvSpPr>
          <p:cNvPr id="4" name="AutoShape 5"/>
          <p:cNvSpPr>
            <a:spLocks noChangeArrowheads="1"/>
          </p:cNvSpPr>
          <p:nvPr/>
        </p:nvSpPr>
        <p:spPr bwMode="auto">
          <a:xfrm>
            <a:off x="613603"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47116" y="3182326"/>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32000" y="3586680"/>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31176" y="3306921"/>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1176" y="3459325"/>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427777"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19952"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60389"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75007"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08520" y="3182326"/>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693404" y="3586680"/>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92580" y="3306921"/>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92580" y="3459325"/>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81356"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21793"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36411"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69924" y="3182326"/>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54808" y="3586680"/>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53984" y="3306921"/>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53984" y="3459325"/>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42760"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83197"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cxnSp>
        <p:nvCxnSpPr>
          <p:cNvPr id="96" name="Straight Arrow Connector 95"/>
          <p:cNvCxnSpPr>
            <a:stCxn id="4" idx="3"/>
            <a:endCxn id="66" idx="1"/>
          </p:cNvCxnSpPr>
          <p:nvPr/>
        </p:nvCxnSpPr>
        <p:spPr>
          <a:xfrm>
            <a:off x="2666373"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297386" y="3482304"/>
            <a:ext cx="597594" cy="454403"/>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494107" y="3476864"/>
            <a:ext cx="597594" cy="454403"/>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078312" y="2200536"/>
            <a:ext cx="51878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cores (</a:t>
            </a:r>
            <a:r>
              <a:rPr lang="en-US" sz="2400" i="1" dirty="0">
                <a:gradFill>
                  <a:gsLst>
                    <a:gs pos="2917">
                      <a:schemeClr val="tx1"/>
                    </a:gs>
                    <a:gs pos="30000">
                      <a:schemeClr val="tx1"/>
                    </a:gs>
                  </a:gsLst>
                  <a:lin ang="5400000" scaled="0"/>
                </a:gradFill>
              </a:rPr>
              <a:t>elements</a:t>
            </a:r>
            <a:r>
              <a:rPr lang="en-US" sz="2400" dirty="0">
                <a:gradFill>
                  <a:gsLst>
                    <a:gs pos="2917">
                      <a:schemeClr val="tx1"/>
                    </a:gs>
                    <a:gs pos="30000">
                      <a:schemeClr val="tx1"/>
                    </a:gs>
                  </a:gsLst>
                  <a:lin ang="5400000" scaled="0"/>
                </a:gradFill>
              </a:rPr>
              <a:t>) running in parallel</a:t>
            </a:r>
          </a:p>
        </p:txBody>
      </p:sp>
      <p:cxnSp>
        <p:nvCxnSpPr>
          <p:cNvPr id="110" name="Straight Arrow Connector 109"/>
          <p:cNvCxnSpPr>
            <a:endCxn id="43" idx="2"/>
          </p:cNvCxnSpPr>
          <p:nvPr/>
        </p:nvCxnSpPr>
        <p:spPr>
          <a:xfrm flipH="1" flipV="1">
            <a:off x="2792904" y="3931267"/>
            <a:ext cx="1439516" cy="87275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52" idx="2"/>
          </p:cNvCxnSpPr>
          <p:nvPr/>
        </p:nvCxnSpPr>
        <p:spPr>
          <a:xfrm flipV="1">
            <a:off x="5337313" y="3936707"/>
            <a:ext cx="258870" cy="8576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719952" y="4675246"/>
            <a:ext cx="669420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communicate via </a:t>
            </a:r>
            <a:r>
              <a:rPr lang="en-US" sz="2400" i="1" dirty="0">
                <a:gradFill>
                  <a:gsLst>
                    <a:gs pos="2917">
                      <a:schemeClr val="tx1"/>
                    </a:gs>
                    <a:gs pos="30000">
                      <a:schemeClr val="tx1"/>
                    </a:gs>
                  </a:gsLst>
                  <a:lin ang="5400000" scaled="0"/>
                </a:gradFill>
              </a:rPr>
              <a:t>channels</a:t>
            </a:r>
            <a:r>
              <a:rPr lang="en-US" sz="2400" dirty="0">
                <a:gradFill>
                  <a:gsLst>
                    <a:gs pos="2917">
                      <a:schemeClr val="tx1"/>
                    </a:gs>
                    <a:gs pos="30000">
                      <a:schemeClr val="tx1"/>
                    </a:gs>
                  </a:gsLst>
                  <a:lin ang="5400000" scaled="0"/>
                </a:gradFill>
              </a:rPr>
              <a:t>, not shared memory</a:t>
            </a:r>
          </a:p>
        </p:txBody>
      </p:sp>
      <p:cxnSp>
        <p:nvCxnSpPr>
          <p:cNvPr id="120" name="Straight Arrow Connector 119"/>
          <p:cNvCxnSpPr/>
          <p:nvPr/>
        </p:nvCxnSpPr>
        <p:spPr>
          <a:xfrm flipH="1">
            <a:off x="2592756" y="2734424"/>
            <a:ext cx="1888600" cy="45199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481356" y="2718691"/>
            <a:ext cx="0" cy="4668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481356" y="2734424"/>
            <a:ext cx="1783052" cy="447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68F0CB9-5443-48E8-ADD3-3F8A68C2523D}" type="slidenum">
              <a:rPr lang="en-US" smtClean="0"/>
              <a:t>9</a:t>
            </a:fld>
            <a:endParaRPr lang="en-US"/>
          </a:p>
        </p:txBody>
      </p:sp>
    </p:spTree>
    <p:custDataLst>
      <p:tags r:id="rId1"/>
    </p:custDataLst>
    <p:extLst>
      <p:ext uri="{BB962C8B-B14F-4D97-AF65-F5344CB8AC3E}">
        <p14:creationId xmlns:p14="http://schemas.microsoft.com/office/powerpoint/2010/main" val="1127058295"/>
      </p:ext>
    </p:extLst>
  </p:cSld>
  <p:clrMapOvr>
    <a:masterClrMapping/>
  </p:clrMapOvr>
  <p:transition advTm="339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9|11.2|7|2.8|3.8"/>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3-30367_MSR White Template 4x3">
  <a:themeElements>
    <a:clrScheme name="Custom 126">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8100">
          <a:solidFill>
            <a:schemeClr val="tx1"/>
          </a:solid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smtClean="0">
            <a:gradFill>
              <a:gsLst>
                <a:gs pos="5833">
                  <a:schemeClr val="tx1">
                    <a:lumMod val="50000"/>
                  </a:schemeClr>
                </a:gs>
                <a:gs pos="100000">
                  <a:schemeClr val="tx1">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_v02.potx [Read-Only]" id="{21DA4F6C-37F6-45F5-BBE3-A8FF2342104A}" vid="{8EDB16D9-82DA-480F-A0FC-FFC46EE8D8BC}"/>
    </a:ext>
  </a:extLst>
</a:theme>
</file>

<file path=ppt/theme/theme2.xml><?xml version="1.0" encoding="utf-8"?>
<a:theme xmlns:a="http://schemas.openxmlformats.org/drawingml/2006/main" name="3-30367_MSR Dark Blue Template 4x3">
  <a:themeElements>
    <a:clrScheme name="Custom 127">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a:gradFill>
              <a:gsLst>
                <a:gs pos="0">
                  <a:schemeClr val="bg2">
                    <a:lumMod val="50000"/>
                  </a:schemeClr>
                </a:gs>
                <a:gs pos="100000">
                  <a:schemeClr val="bg2">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_v02.potx [Read-Only]" id="{21DA4F6C-37F6-45F5-BBE3-A8FF2342104A}" vid="{B57520ED-6C07-4B29-B7D3-6D7FA419B4AF}"/>
    </a:ext>
  </a:extLst>
</a:theme>
</file>

<file path=ppt/theme/theme3.xml><?xml version="1.0" encoding="utf-8"?>
<a:theme xmlns:a="http://schemas.openxmlformats.org/drawingml/2006/main" name="3-30367_MSR White Template 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_v02.potx [Read-Only]" id="{21DA4F6C-37F6-45F5-BBE3-A8FF2342104A}" vid="{C9BEF087-DA8F-4D23-9D53-E32CF50C000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570dc35-1b2c-4bda-a46e-7e47463bacca">
      <UserInfo>
        <DisplayName>Yongguang Zhang</DisplayName>
        <AccountId>11</AccountId>
        <AccountType/>
      </UserInfo>
      <UserInfo>
        <DisplayName>Yongqiang Xiong</DisplayName>
        <AccountId>24</AccountId>
        <AccountType/>
      </UserInfo>
      <UserInfo>
        <DisplayName>Larry Luo</DisplayName>
        <AccountId>23</AccountId>
        <AccountType/>
      </UserInfo>
      <UserInfo>
        <DisplayName>Ranveer Chandra</DisplayName>
        <AccountId>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060B71D1ED284AB77D7DEBC825F87D" ma:contentTypeVersion="4" ma:contentTypeDescription="Create a new document." ma:contentTypeScope="" ma:versionID="34f19f936b498320ff27ad185a41a95a">
  <xsd:schema xmlns:xsd="http://www.w3.org/2001/XMLSchema" xmlns:xs="http://www.w3.org/2001/XMLSchema" xmlns:p="http://schemas.microsoft.com/office/2006/metadata/properties" xmlns:ns2="f570dc35-1b2c-4bda-a46e-7e47463bacca" targetNamespace="http://schemas.microsoft.com/office/2006/metadata/properties" ma:root="true" ma:fieldsID="1604df346d8f3c4c1886411259d60b21" ns2:_="">
    <xsd:import namespace="f570dc35-1b2c-4bda-a46e-7e47463bacc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0dc35-1b2c-4bda-a46e-7e47463bac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f570dc35-1b2c-4bda-a46e-7e47463bacc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E228A55-4B46-4E09-A0EE-B655CE939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0dc35-1b2c-4bda-a46e-7e47463ba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58233</TotalTime>
  <Words>13910</Words>
  <Application>Microsoft Office PowerPoint</Application>
  <PresentationFormat>自定义</PresentationFormat>
  <Paragraphs>1766</Paragraphs>
  <Slides>58</Slides>
  <Notes>58</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58</vt:i4>
      </vt:variant>
    </vt:vector>
  </HeadingPairs>
  <TitlesOfParts>
    <vt:vector size="67" baseType="lpstr">
      <vt:lpstr>宋体</vt:lpstr>
      <vt:lpstr>Arial</vt:lpstr>
      <vt:lpstr>Consolas</vt:lpstr>
      <vt:lpstr>Segoe UI</vt:lpstr>
      <vt:lpstr>Segoe UI Light</vt:lpstr>
      <vt:lpstr>Wingdings</vt:lpstr>
      <vt:lpstr>3-30367_MSR White Template 4x3</vt:lpstr>
      <vt:lpstr>3-30367_MSR Dark Blue Template 4x3</vt:lpstr>
      <vt:lpstr>3-30367_MSR White Template 16x9</vt:lpstr>
      <vt:lpstr>ClickNP: Highly Flexible and High Performance Network Processing with Reconfigurable Hardware</vt:lpstr>
      <vt:lpstr>Virtualized network functions</vt:lpstr>
      <vt:lpstr>Scale-up challenges for software NF</vt:lpstr>
      <vt:lpstr>Scale-up challenges for software NF</vt:lpstr>
      <vt:lpstr>FPGA in the cloud</vt:lpstr>
      <vt:lpstr>FPGA in the cloud</vt:lpstr>
      <vt:lpstr>FPGA challenge: Programmability</vt:lpstr>
      <vt:lpstr>Project ClickNP</vt:lpstr>
      <vt:lpstr>Programming model</vt:lpstr>
      <vt:lpstr>Element: single-threaded core</vt:lpstr>
      <vt:lpstr>Extension 1: CPU element </vt:lpstr>
      <vt:lpstr>Extension 2: Verilog Element</vt:lpstr>
      <vt:lpstr>Architecture</vt:lpstr>
      <vt:lpstr>Architecture</vt:lpstr>
      <vt:lpstr>Architecture</vt:lpstr>
      <vt:lpstr>Architecture</vt:lpstr>
      <vt:lpstr>Architecture</vt:lpstr>
      <vt:lpstr>Architecture</vt:lpstr>
      <vt:lpstr>Example: Packet logger</vt:lpstr>
      <vt:lpstr>Example: Packet logger</vt:lpstr>
      <vt:lpstr>Parallelizing in FPGA</vt:lpstr>
      <vt:lpstr>Parallelism across elements</vt:lpstr>
      <vt:lpstr>Parallelism inside element (1)</vt:lpstr>
      <vt:lpstr>Parallelism inside element (2)</vt:lpstr>
      <vt:lpstr>Parallelism inside element (3)</vt:lpstr>
      <vt:lpstr>Parallelism inside element (4)</vt:lpstr>
      <vt:lpstr>Parallelism inside element (5)</vt:lpstr>
      <vt:lpstr>Parallelism inside element (6)</vt:lpstr>
      <vt:lpstr>ClickNP element library</vt:lpstr>
      <vt:lpstr>ClickNP element library</vt:lpstr>
      <vt:lpstr>ClickNP element library</vt:lpstr>
      <vt:lpstr>ClickNP element library</vt:lpstr>
      <vt:lpstr>Sample network functions</vt:lpstr>
      <vt:lpstr>Case study: IPSec gateway (1)</vt:lpstr>
      <vt:lpstr>Case study: IPSec gateway (1)</vt:lpstr>
      <vt:lpstr>Case study: IPSec gateway (2)</vt:lpstr>
      <vt:lpstr>Case study: IPSec gateway (2)</vt:lpstr>
      <vt:lpstr>Case study: IPSec gateway (2)</vt:lpstr>
      <vt:lpstr>Case study: IPSec gateway (3)</vt:lpstr>
      <vt:lpstr>Case study: L4 load balancer (1)</vt:lpstr>
      <vt:lpstr>Case study: L4 load balancer (1)</vt:lpstr>
      <vt:lpstr>Case study: L4 load balancer (2)</vt:lpstr>
      <vt:lpstr>Area cost</vt:lpstr>
      <vt:lpstr>Area cost</vt:lpstr>
      <vt:lpstr>Area cost</vt:lpstr>
      <vt:lpstr>Conclusion</vt:lpstr>
      <vt:lpstr>Thank you! Questions!  Check out our demo on Thursday!</vt:lpstr>
      <vt:lpstr>PowerPoint 演示文稿</vt:lpstr>
      <vt:lpstr>PowerPoint 演示文稿</vt:lpstr>
      <vt:lpstr>Acceleration in host</vt:lpstr>
      <vt:lpstr>Performance of PCIe I/O channel</vt:lpstr>
      <vt:lpstr>High level synthesis not sufficient</vt:lpstr>
      <vt:lpstr>cross-platform toolchain</vt:lpstr>
      <vt:lpstr>Why do not simply use OpenCL?</vt:lpstr>
      <vt:lpstr>Programming model</vt:lpstr>
      <vt:lpstr>Parallelism inside element (2)</vt:lpstr>
      <vt:lpstr>Parallelism inside element (3)</vt:lpstr>
      <vt:lpstr>Parallelism inside element (4)</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subject>Microsoft Research 2013</dc:subject>
  <dc:creator>&lt;Speaker Name&gt;</dc:creator>
  <cp:keywords/>
  <dc:description>Template by: Mitchell Derrey, Silver Fox Productions, Inc._x000d_
Formatting by: _x000d_
Audience Type: Internal/External</dc:description>
  <cp:lastModifiedBy>Bojie Li</cp:lastModifiedBy>
  <cp:revision>5114</cp:revision>
  <cp:lastPrinted>2016-08-12T05:20:14Z</cp:lastPrinted>
  <dcterms:created xsi:type="dcterms:W3CDTF">2012-05-22T07:38:31Z</dcterms:created>
  <dcterms:modified xsi:type="dcterms:W3CDTF">2016-08-23T13:29:28Z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0x01010019060B71D1ED284AB77D7DEBC825F87D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