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8" r:id="rId3"/>
    <p:sldId id="257" r:id="rId4"/>
    <p:sldId id="267" r:id="rId5"/>
    <p:sldId id="264" r:id="rId6"/>
    <p:sldId id="272" r:id="rId7"/>
    <p:sldId id="271" r:id="rId8"/>
    <p:sldId id="274" r:id="rId9"/>
    <p:sldId id="285" r:id="rId10"/>
    <p:sldId id="284" r:id="rId11"/>
    <p:sldId id="279" r:id="rId12"/>
    <p:sldId id="277" r:id="rId13"/>
    <p:sldId id="278" r:id="rId14"/>
    <p:sldId id="280" r:id="rId15"/>
    <p:sldId id="282" r:id="rId16"/>
    <p:sldId id="281" r:id="rId17"/>
    <p:sldId id="268" r:id="rId18"/>
    <p:sldId id="289" r:id="rId19"/>
    <p:sldId id="269" r:id="rId20"/>
    <p:sldId id="273" r:id="rId21"/>
    <p:sldId id="286" r:id="rId22"/>
    <p:sldId id="287" r:id="rId23"/>
    <p:sldId id="283" r:id="rId24"/>
    <p:sldId id="301" r:id="rId25"/>
    <p:sldId id="265" r:id="rId26"/>
    <p:sldId id="292" r:id="rId27"/>
    <p:sldId id="291" r:id="rId28"/>
    <p:sldId id="270" r:id="rId29"/>
    <p:sldId id="293" r:id="rId30"/>
    <p:sldId id="275" r:id="rId31"/>
    <p:sldId id="302" r:id="rId32"/>
    <p:sldId id="290" r:id="rId33"/>
    <p:sldId id="304" r:id="rId34"/>
    <p:sldId id="307" r:id="rId35"/>
    <p:sldId id="308" r:id="rId36"/>
    <p:sldId id="259" r:id="rId37"/>
    <p:sldId id="309" r:id="rId38"/>
    <p:sldId id="297" r:id="rId39"/>
    <p:sldId id="300" r:id="rId40"/>
    <p:sldId id="298" r:id="rId41"/>
    <p:sldId id="299" r:id="rId42"/>
    <p:sldId id="295" r:id="rId43"/>
    <p:sldId id="276" r:id="rId44"/>
    <p:sldId id="303" r:id="rId45"/>
    <p:sldId id="310" r:id="rId46"/>
    <p:sldId id="288" r:id="rId47"/>
    <p:sldId id="312" r:id="rId48"/>
    <p:sldId id="306" r:id="rId49"/>
    <p:sldId id="311" r:id="rId50"/>
    <p:sldId id="315" r:id="rId51"/>
    <p:sldId id="314" r:id="rId52"/>
    <p:sldId id="313" r:id="rId53"/>
    <p:sldId id="318" r:id="rId54"/>
    <p:sldId id="305" r:id="rId55"/>
    <p:sldId id="261" r:id="rId56"/>
    <p:sldId id="317" r:id="rId57"/>
    <p:sldId id="319" r:id="rId58"/>
    <p:sldId id="320" r:id="rId59"/>
    <p:sldId id="266" r:id="rId60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/>
    <p:restoredTop sz="94694"/>
  </p:normalViewPr>
  <p:slideViewPr>
    <p:cSldViewPr snapToGrid="0">
      <p:cViewPr varScale="1">
        <p:scale>
          <a:sx n="121" d="100"/>
          <a:sy n="121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8CB2A-E2D4-1E4C-9C51-4034EC5E7D29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B3CC0-BA4A-5244-86A0-CC73AE3FB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8221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B3CC0-BA4A-5244-86A0-CC73AE3FB1FD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279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ADC9-20E1-0A3F-FE9B-DBD6478D8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D45BC-710C-D61D-D32C-4FD53A8EE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9A120-F9AF-8960-A231-979F4F56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A90ED-DDD3-7EBE-3470-CFB01567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475BC-6DB8-93C3-B4E3-924E768E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8968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62914-5CA3-0499-C87A-DD828CB3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0C97B-318F-7ED9-E14B-3CEA15B5C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8028-29BA-1491-F427-E0D7F592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05D91-B720-9CD0-C8D6-5B86A449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18C42-83AE-9105-3A77-31C142E3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8507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08830-B21E-EFD6-8D9A-BF058FB89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82285-82E9-F7A4-B135-813DDAEC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A0CBA-6F74-324B-41FC-9216151B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AFA2-7115-575F-7F32-40A84CD0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61FCF-30D2-C945-FBF9-3F6B428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7438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16F02-BF46-514D-0529-6D74B7182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12DC8-BB2A-8956-2B24-3796BF5ED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5ADF-A20E-B176-CD86-801624D6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47A6F-AF2F-CB51-79F5-3273265B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8927D-7A52-3E46-A954-4893B96C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3407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8E36-9840-B248-F6B8-D5127B3E4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11440-484B-FAE9-0A20-6EAC34740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F4432-8834-9E0C-AC76-6C60C452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00529-285C-C225-A0BE-59BFE120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51383-E3E9-64B9-F047-A58022B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3716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F030-A707-65AF-D050-26DB0CC1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C74E-4A0A-E9BF-AA95-689E2DFD6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EBDCB-0A84-1970-7CD2-E711D24C7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6A23F-5D21-620B-02E5-06587951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681CC-55D4-1E9A-2241-A9DC6276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A45CA-4842-7EE9-B333-AA212FA8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683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2090-868D-4285-1CC6-03D5F059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4E436-BA8F-6FDF-00E5-3B3C7B31C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A9E33-B478-D1C6-91D2-96CF6470D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AA721-044E-FAB8-1345-2074B228D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EA7F9E-2392-985B-AA09-45E5AE698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034B9-2268-FD81-60DC-F4AEBE15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C1DE6-6DE9-1329-8C58-717C60F4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B5CAC-A1F0-0A86-F9E1-2D531BBC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885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24C7-79FE-E434-0B12-FF0F645C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D8CAD-42EA-23F9-9996-08838EEC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F1E8F-C064-1A0A-C74E-6ACBC5CE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9A754-381C-5F1E-0F1B-CD85FD2B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8674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B2B45-1352-87E1-AE71-1D71B5FC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295E9-FE1B-9B83-A556-78423A9F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ADB9-63AD-C122-44DC-019CB4D7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12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923F-40E0-4BCB-CF62-B5B8CC18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C16F-5612-97C7-D107-66D0761A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076D5-E5DD-85E3-DC96-5D44182B2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6CF-E7E6-74FD-22ED-1491CDB2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D0092-FED0-5C0E-ED7C-2008467C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29152-6631-8D29-6BCF-278B70FA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64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496F-9E9D-3B25-4E5F-01C16CB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CDCF1-68AC-0EEC-808D-5A60C3744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523D9-BB98-2536-84E4-AECB0AB1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1C8E5-2F39-17DB-EC37-73C0C6F4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64FC7-6F11-2640-038A-BD22E194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FEE09-3AF3-47B4-98CC-498BB41B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7321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1698A5-2501-C2F8-2B64-6F7670ED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FC7CD-8812-B971-B679-7E769B84E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1FE67-EE68-AE38-BDD3-A9410A370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A878A-5326-D446-AED1-5E824C77FF16}" type="datetimeFigureOut">
              <a:rPr lang="en-CN" smtClean="0"/>
              <a:t>2023/10/24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CEC89-4837-1B2F-2421-CD6CFCEF4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EB30C-BCCB-978E-FD9B-6B4AF78EA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FE2C-2E48-3F4B-8899-CB1F0E700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4526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0D80-F455-D16F-3FDA-F176A2FF2E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Intelligence:</a:t>
            </a:r>
            <a:br>
              <a:rPr lang="en-US" altLang="zh-CN" dirty="0"/>
            </a:br>
            <a:r>
              <a:rPr lang="en-US" altLang="zh-CN" dirty="0"/>
              <a:t>NIC,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 err="1"/>
              <a:t>xPU</a:t>
            </a:r>
            <a:r>
              <a:rPr lang="en-US" altLang="zh-CN" dirty="0"/>
              <a:t>?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75127-112B-61FB-90CB-DBB6896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9440"/>
            <a:ext cx="9144000" cy="1655762"/>
          </a:xfrm>
        </p:spPr>
        <p:txBody>
          <a:bodyPr/>
          <a:lstStyle/>
          <a:p>
            <a:r>
              <a:rPr lang="en-US" altLang="zh-CN" b="1" dirty="0" err="1"/>
              <a:t>Bojie</a:t>
            </a:r>
            <a:r>
              <a:rPr lang="zh-CN" altLang="en-US" b="1" dirty="0"/>
              <a:t> </a:t>
            </a:r>
            <a:r>
              <a:rPr lang="en-US" altLang="zh-CN" b="1" dirty="0"/>
              <a:t>Li</a:t>
            </a:r>
          </a:p>
          <a:p>
            <a:r>
              <a:rPr lang="en-US" altLang="zh-CN" b="1" dirty="0"/>
              <a:t>Co-Founder,</a:t>
            </a:r>
            <a:r>
              <a:rPr lang="zh-CN" altLang="en-US" b="1" dirty="0"/>
              <a:t> </a:t>
            </a:r>
            <a:r>
              <a:rPr lang="en-US" altLang="zh-CN" b="1" dirty="0" err="1"/>
              <a:t>Logenic</a:t>
            </a:r>
            <a:r>
              <a:rPr lang="zh-CN" altLang="en-US" b="1" dirty="0"/>
              <a:t> </a:t>
            </a:r>
            <a:r>
              <a:rPr lang="en-US" altLang="zh-CN" b="1" dirty="0"/>
              <a:t>AI</a:t>
            </a:r>
            <a:endParaRPr lang="en-CN" altLang="zh-CN" b="1" dirty="0"/>
          </a:p>
          <a:p>
            <a:r>
              <a:rPr lang="en-US" altLang="zh-CN" dirty="0"/>
              <a:t>Sep</a:t>
            </a:r>
            <a:r>
              <a:rPr lang="zh-CN" altLang="en-US" dirty="0"/>
              <a:t> </a:t>
            </a:r>
            <a:r>
              <a:rPr lang="en-US" altLang="zh-CN" dirty="0"/>
              <a:t>16,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72619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A3F7-E82D-EE61-F775-82FFD819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10/100/1000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4107E-F8F7-79BB-D3E4-573981A73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  <a:r>
              <a:rPr lang="zh-CN" altLang="en-US" dirty="0"/>
              <a:t> </a:t>
            </a:r>
            <a:r>
              <a:rPr lang="en-US" altLang="zh-CN" dirty="0"/>
              <a:t>lifetime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shifting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fast,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agile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CPUs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C++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complicated,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consumes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area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1000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1000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lightweight,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amortize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538849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809E-DCA8-A41E-A467-AA0A4E88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ASIC-based</a:t>
            </a:r>
            <a:r>
              <a:rPr lang="zh-CN" altLang="en-US" dirty="0"/>
              <a:t> </a:t>
            </a:r>
            <a:r>
              <a:rPr lang="en-US" altLang="zh-CN" dirty="0"/>
              <a:t>On-Path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C78C-F114-404A-258D-42C067211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804" y="1825625"/>
            <a:ext cx="4858996" cy="4351338"/>
          </a:xfrm>
        </p:spPr>
        <p:txBody>
          <a:bodyPr/>
          <a:lstStyle/>
          <a:p>
            <a:r>
              <a:rPr lang="en-US" altLang="zh-CN" dirty="0"/>
              <a:t>Traditional:</a:t>
            </a:r>
            <a:r>
              <a:rPr lang="zh-CN" altLang="en-US" dirty="0"/>
              <a:t> </a:t>
            </a:r>
            <a:r>
              <a:rPr lang="en-US" altLang="zh-CN" dirty="0"/>
              <a:t>Hypervisor</a:t>
            </a:r>
            <a:r>
              <a:rPr lang="zh-CN" altLang="en-US" dirty="0"/>
              <a:t> </a:t>
            </a:r>
            <a:r>
              <a:rPr lang="en-US" altLang="zh-CN" dirty="0"/>
              <a:t>(dom0)</a:t>
            </a:r>
            <a:r>
              <a:rPr lang="zh-CN" altLang="en-US" dirty="0"/>
              <a:t> </a:t>
            </a:r>
            <a:r>
              <a:rPr lang="en-US" altLang="zh-CN" dirty="0"/>
              <a:t>consumes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cores</a:t>
            </a:r>
          </a:p>
          <a:p>
            <a:pPr lvl="1"/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  <a:r>
              <a:rPr lang="zh-CN" altLang="en-US" dirty="0"/>
              <a:t> </a:t>
            </a:r>
            <a:r>
              <a:rPr lang="en-US" altLang="zh-CN" dirty="0"/>
              <a:t>(VPC)</a:t>
            </a:r>
          </a:p>
          <a:p>
            <a:pPr lvl="1"/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</a:p>
          <a:p>
            <a:pPr lvl="2"/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instance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</a:p>
          <a:p>
            <a:pPr lvl="2"/>
            <a:r>
              <a:rPr lang="en-US" altLang="zh-CN" dirty="0"/>
              <a:t>Network-attached</a:t>
            </a:r>
            <a:r>
              <a:rPr lang="zh-CN" altLang="en-US" dirty="0"/>
              <a:t> </a:t>
            </a:r>
            <a:r>
              <a:rPr lang="en-US" altLang="zh-CN" dirty="0"/>
              <a:t>EBS</a:t>
            </a:r>
            <a:r>
              <a:rPr lang="zh-CN" altLang="en-US" dirty="0"/>
              <a:t> </a:t>
            </a:r>
            <a:r>
              <a:rPr lang="en-US" altLang="zh-CN" dirty="0"/>
              <a:t>volumes</a:t>
            </a:r>
          </a:p>
          <a:p>
            <a:pPr lvl="1"/>
            <a:r>
              <a:rPr lang="en-US" altLang="zh-CN" dirty="0"/>
              <a:t>Management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77828-DE46-FFE8-AC7B-2D628374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4"/>
            <a:ext cx="5195131" cy="4438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8A9817-EAB6-8B65-30A6-BAF64E885C85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957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7367-8F68-2ADA-3D4F-8EBB12B8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</a:t>
            </a:r>
            <a:r>
              <a:rPr lang="en-US" altLang="zh-CN" dirty="0"/>
              <a:t>Removes</a:t>
            </a:r>
            <a:r>
              <a:rPr lang="zh-CN" altLang="en-US" dirty="0"/>
              <a:t> </a:t>
            </a:r>
            <a:r>
              <a:rPr lang="en-US" altLang="zh-CN" dirty="0"/>
              <a:t>Hypervisor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0876A-BA12-085F-C833-822E353D5723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4F363-7E32-C602-C9DC-917CCBF1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87943"/>
            <a:ext cx="9517575" cy="50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3AD3-CA20-D24B-F1FC-C80AC14B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</a:t>
            </a:r>
            <a:r>
              <a:rPr lang="en-US" altLang="zh-CN" dirty="0"/>
              <a:t>Enables</a:t>
            </a:r>
            <a:r>
              <a:rPr lang="zh-CN" altLang="en-US" dirty="0"/>
              <a:t> </a:t>
            </a:r>
            <a:r>
              <a:rPr lang="en-US" altLang="zh-CN" dirty="0"/>
              <a:t>Bare-Metal</a:t>
            </a:r>
            <a:r>
              <a:rPr lang="zh-CN" altLang="en-US" dirty="0"/>
              <a:t> </a:t>
            </a:r>
            <a:r>
              <a:rPr lang="en-US" altLang="zh-CN" dirty="0"/>
              <a:t>Instance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DF373-A9BE-E179-3064-EB69F4DD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55068"/>
            <a:ext cx="9493666" cy="5010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623CC-FC7A-65AA-BC49-00357CFFBED3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42616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F881-DF77-90FB-B3AE-2C9CB58B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96AA2-AB94-2BFD-1800-F3E10E8BA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6353D-9D2A-B1F2-5AB2-F7F57FCE5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7" y="1387050"/>
            <a:ext cx="7772400" cy="3850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37D62-E91C-115A-E8EF-1D666D1BF285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A837F-E133-822B-C802-C912F22F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316" y="2619228"/>
            <a:ext cx="7772400" cy="39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C6F9-055B-7DB2-DDB8-8D30BD7C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35704-A180-2FB3-5C33-73D6D732F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8BA13-E4BB-613F-8C9A-588636D3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9237292" cy="4532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FE5AC-B567-8EDF-F3F9-CDFD8BC2527F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74687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B64C-E4F6-5B66-84ED-43342942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AWS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6438B-28C1-AB8E-77B9-DBBCA09F9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326AD-D1CC-34FF-A39E-65F6AA06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9049284" cy="4478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86251-80B2-1814-CE6C-74E6F659255E}"/>
              </a:ext>
            </a:extLst>
          </p:cNvPr>
          <p:cNvSpPr txBox="1"/>
          <p:nvPr/>
        </p:nvSpPr>
        <p:spPr>
          <a:xfrm>
            <a:off x="749892" y="653111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Security benefits of the Nitro architecture - SEP401-R - AWS </a:t>
            </a:r>
            <a:r>
              <a:rPr lang="en-US" sz="1400" i="0" u="none" strike="noStrike" dirty="0" err="1">
                <a:effectLst/>
              </a:rPr>
              <a:t>re:Inforce</a:t>
            </a:r>
            <a:r>
              <a:rPr lang="en-US" sz="1400" i="0" u="none" strike="noStrike" dirty="0">
                <a:effectLst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572915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F873-CB23-A1FE-E6E7-9596ABBC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NP-based</a:t>
            </a:r>
            <a:r>
              <a:rPr lang="zh-CN" altLang="en-US" dirty="0"/>
              <a:t> </a:t>
            </a:r>
            <a:r>
              <a:rPr lang="en-US" altLang="zh-CN" dirty="0"/>
              <a:t>On-Path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CN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18AFE0-3335-A11F-AF5B-070A27488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912" y="4684773"/>
            <a:ext cx="2316672" cy="1622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171579-95D9-0BA2-C077-D344E7235DC9}"/>
              </a:ext>
            </a:extLst>
          </p:cNvPr>
          <p:cNvSpPr txBox="1"/>
          <p:nvPr/>
        </p:nvSpPr>
        <p:spPr>
          <a:xfrm>
            <a:off x="9145252" y="6306807"/>
            <a:ext cx="264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Wingdings" pitchFamily="2" charset="2"/>
              </a:rPr>
              <a:t>Huawei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Hi1822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SmartNIC</a:t>
            </a:r>
            <a:endParaRPr lang="en-C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6CA3D4-BFF4-5F66-4EB8-3306448ABD41}"/>
              </a:ext>
            </a:extLst>
          </p:cNvPr>
          <p:cNvSpPr txBox="1"/>
          <p:nvPr/>
        </p:nvSpPr>
        <p:spPr>
          <a:xfrm>
            <a:off x="2737097" y="2365065"/>
            <a:ext cx="1441741" cy="4616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Transaction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State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8B2A6-A69B-A48D-7097-BD9649954762}"/>
              </a:ext>
            </a:extLst>
          </p:cNvPr>
          <p:cNvSpPr txBox="1"/>
          <p:nvPr/>
        </p:nvSpPr>
        <p:spPr>
          <a:xfrm>
            <a:off x="982404" y="1743025"/>
            <a:ext cx="1295400" cy="5170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DMA Input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D6519C-0820-15C9-DF92-08FFED40B598}"/>
              </a:ext>
            </a:extLst>
          </p:cNvPr>
          <p:cNvSpPr txBox="1"/>
          <p:nvPr/>
        </p:nvSpPr>
        <p:spPr>
          <a:xfrm>
            <a:off x="3351112" y="2828286"/>
            <a:ext cx="1447800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Request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Scheduler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7819-629D-A5BE-08A8-EBE5B2DE802F}"/>
              </a:ext>
            </a:extLst>
          </p:cNvPr>
          <p:cNvSpPr txBox="1"/>
          <p:nvPr/>
        </p:nvSpPr>
        <p:spPr>
          <a:xfrm>
            <a:off x="711179" y="4233626"/>
            <a:ext cx="1743080" cy="5170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Network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Input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831B3E-082E-0602-130A-D93FDC43B105}"/>
              </a:ext>
            </a:extLst>
          </p:cNvPr>
          <p:cNvSpPr txBox="1"/>
          <p:nvPr/>
        </p:nvSpPr>
        <p:spPr>
          <a:xfrm>
            <a:off x="3349011" y="1626635"/>
            <a:ext cx="1447800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Connection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State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Store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F30FD5B-5C10-EF27-E109-8B2D8FF1E0F0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2277804" y="2001558"/>
            <a:ext cx="1073308" cy="119606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FD56D2-9849-B773-D749-20BCB58AE075}"/>
              </a:ext>
            </a:extLst>
          </p:cNvPr>
          <p:cNvCxnSpPr>
            <a:cxnSpLocks/>
            <a:stCxn id="58" idx="3"/>
            <a:endCxn id="31" idx="1"/>
          </p:cNvCxnSpPr>
          <p:nvPr/>
        </p:nvCxnSpPr>
        <p:spPr>
          <a:xfrm>
            <a:off x="2785422" y="3192458"/>
            <a:ext cx="565690" cy="516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CEC9E85-C646-BC05-7806-BD55C5BFF96C}"/>
              </a:ext>
            </a:extLst>
          </p:cNvPr>
          <p:cNvCxnSpPr>
            <a:cxnSpLocks/>
            <a:stCxn id="31" idx="0"/>
            <a:endCxn id="33" idx="2"/>
          </p:cNvCxnSpPr>
          <p:nvPr/>
        </p:nvCxnSpPr>
        <p:spPr>
          <a:xfrm flipH="1" flipV="1">
            <a:off x="4072911" y="2365299"/>
            <a:ext cx="2101" cy="46298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21">
            <a:extLst>
              <a:ext uri="{FF2B5EF4-FFF2-40B4-BE49-F238E27FC236}">
                <a16:creationId xmlns:a16="http://schemas.microsoft.com/office/drawing/2014/main" id="{92C4AD80-75C5-123D-ABE3-5F3A73D9C87E}"/>
              </a:ext>
            </a:extLst>
          </p:cNvPr>
          <p:cNvCxnSpPr>
            <a:cxnSpLocks/>
            <a:stCxn id="40" idx="2"/>
            <a:endCxn id="31" idx="2"/>
          </p:cNvCxnSpPr>
          <p:nvPr/>
        </p:nvCxnSpPr>
        <p:spPr>
          <a:xfrm rot="5400000" flipH="1">
            <a:off x="5580206" y="2061757"/>
            <a:ext cx="144113" cy="3154501"/>
          </a:xfrm>
          <a:prstGeom prst="bentConnector3">
            <a:avLst>
              <a:gd name="adj1" fmla="val -158626"/>
            </a:avLst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D2F9FE-55BE-AC13-0F64-6EE78EA8E8CC}"/>
              </a:ext>
            </a:extLst>
          </p:cNvPr>
          <p:cNvSpPr txBox="1"/>
          <p:nvPr/>
        </p:nvSpPr>
        <p:spPr>
          <a:xfrm>
            <a:off x="8804701" y="3825115"/>
            <a:ext cx="1300934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DMA Output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C4B0D5-44BD-8F47-E473-10446308F2F8}"/>
              </a:ext>
            </a:extLst>
          </p:cNvPr>
          <p:cNvSpPr txBox="1"/>
          <p:nvPr/>
        </p:nvSpPr>
        <p:spPr>
          <a:xfrm>
            <a:off x="2288793" y="1592905"/>
            <a:ext cx="1214183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and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command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from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CPU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3F40C2-4B58-F29E-88D4-087C979B8BC0}"/>
              </a:ext>
            </a:extLst>
          </p:cNvPr>
          <p:cNvSpPr txBox="1"/>
          <p:nvPr/>
        </p:nvSpPr>
        <p:spPr>
          <a:xfrm>
            <a:off x="6373871" y="2673856"/>
            <a:ext cx="1711283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Flow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Processing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Cores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E8D5B2-50C5-24A7-12AA-6F638250333B}"/>
              </a:ext>
            </a:extLst>
          </p:cNvPr>
          <p:cNvCxnSpPr>
            <a:cxnSpLocks/>
            <a:stCxn id="40" idx="3"/>
            <a:endCxn id="55" idx="1"/>
          </p:cNvCxnSpPr>
          <p:nvPr/>
        </p:nvCxnSpPr>
        <p:spPr>
          <a:xfrm flipV="1">
            <a:off x="8085154" y="3192459"/>
            <a:ext cx="71954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102151-5EBC-71B6-247C-2EE84478916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085153" y="3192457"/>
            <a:ext cx="719548" cy="100199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EB7D674-1BC3-69CC-CCEB-F674D4EC6330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>
          <a:xfrm flipV="1">
            <a:off x="4798912" y="3192460"/>
            <a:ext cx="1574959" cy="5158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AA40B2-4C0C-9360-2B6E-EDFC08EF9343}"/>
              </a:ext>
            </a:extLst>
          </p:cNvPr>
          <p:cNvSpPr txBox="1"/>
          <p:nvPr/>
        </p:nvSpPr>
        <p:spPr>
          <a:xfrm>
            <a:off x="4840943" y="2660504"/>
            <a:ext cx="1578706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Request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and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transaction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state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C0A808-660F-C5D9-3A57-8547E3B6EB67}"/>
              </a:ext>
            </a:extLst>
          </p:cNvPr>
          <p:cNvSpPr txBox="1"/>
          <p:nvPr/>
        </p:nvSpPr>
        <p:spPr>
          <a:xfrm>
            <a:off x="3972764" y="3881222"/>
            <a:ext cx="3358996" cy="704808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Request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complete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or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wait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DMA/next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packet;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Update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transaction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8381C9-66C0-9E3A-9843-5D4E9ACC2E72}"/>
              </a:ext>
            </a:extLst>
          </p:cNvPr>
          <p:cNvSpPr txBox="1"/>
          <p:nvPr/>
        </p:nvSpPr>
        <p:spPr>
          <a:xfrm>
            <a:off x="2154224" y="3109881"/>
            <a:ext cx="713909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Request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EEBC19-3601-1C6D-A94C-42613163B02F}"/>
              </a:ext>
            </a:extLst>
          </p:cNvPr>
          <p:cNvSpPr txBox="1"/>
          <p:nvPr/>
        </p:nvSpPr>
        <p:spPr>
          <a:xfrm>
            <a:off x="7960343" y="2684269"/>
            <a:ext cx="111832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Response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173187-1D2D-D423-89C6-8F27D22CB0DF}"/>
              </a:ext>
            </a:extLst>
          </p:cNvPr>
          <p:cNvSpPr txBox="1"/>
          <p:nvPr/>
        </p:nvSpPr>
        <p:spPr>
          <a:xfrm>
            <a:off x="7943903" y="3576692"/>
            <a:ext cx="819776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Send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to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CPU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5D329D-7AD9-681E-262D-2943D8C29A9C}"/>
              </a:ext>
            </a:extLst>
          </p:cNvPr>
          <p:cNvSpPr txBox="1"/>
          <p:nvPr/>
        </p:nvSpPr>
        <p:spPr>
          <a:xfrm>
            <a:off x="6378562" y="1593564"/>
            <a:ext cx="1706591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Hardware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Accelerators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BFC0B32-1A81-40CB-57ED-3A216AD2B07F}"/>
              </a:ext>
            </a:extLst>
          </p:cNvPr>
          <p:cNvCxnSpPr>
            <a:cxnSpLocks/>
            <a:stCxn id="40" idx="0"/>
            <a:endCxn id="49" idx="2"/>
          </p:cNvCxnSpPr>
          <p:nvPr/>
        </p:nvCxnSpPr>
        <p:spPr>
          <a:xfrm flipV="1">
            <a:off x="7229513" y="2332228"/>
            <a:ext cx="2345" cy="34162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8F26E29-9A51-0E43-FB43-0A78D2DB8CBF}"/>
              </a:ext>
            </a:extLst>
          </p:cNvPr>
          <p:cNvSpPr txBox="1"/>
          <p:nvPr/>
        </p:nvSpPr>
        <p:spPr>
          <a:xfrm>
            <a:off x="8801862" y="1633500"/>
            <a:ext cx="1295400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Output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Queue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C899D3-DBCD-A3DF-7F22-9EBAB5431267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9449562" y="2372164"/>
            <a:ext cx="0" cy="28834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6F038C8-5AEA-0FDA-8895-37D54C8D91EB}"/>
              </a:ext>
            </a:extLst>
          </p:cNvPr>
          <p:cNvSpPr txBox="1"/>
          <p:nvPr/>
        </p:nvSpPr>
        <p:spPr>
          <a:xfrm>
            <a:off x="8273944" y="2312782"/>
            <a:ext cx="1271887" cy="4616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Egress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Packets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54" name="TextBox 40">
            <a:extLst>
              <a:ext uri="{FF2B5EF4-FFF2-40B4-BE49-F238E27FC236}">
                <a16:creationId xmlns:a16="http://schemas.microsoft.com/office/drawing/2014/main" id="{B7A0019C-E3D7-32DB-DCC3-B8B2DAE5B258}"/>
              </a:ext>
            </a:extLst>
          </p:cNvPr>
          <p:cNvSpPr txBox="1"/>
          <p:nvPr/>
        </p:nvSpPr>
        <p:spPr>
          <a:xfrm>
            <a:off x="5794658" y="2270189"/>
            <a:ext cx="1436291" cy="4616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On-chip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Network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55" name="TextBox 46">
            <a:extLst>
              <a:ext uri="{FF2B5EF4-FFF2-40B4-BE49-F238E27FC236}">
                <a16:creationId xmlns:a16="http://schemas.microsoft.com/office/drawing/2014/main" id="{2A9C568C-F019-D3C3-593D-19B6B1DC2D80}"/>
              </a:ext>
            </a:extLst>
          </p:cNvPr>
          <p:cNvSpPr txBox="1"/>
          <p:nvPr/>
        </p:nvSpPr>
        <p:spPr>
          <a:xfrm>
            <a:off x="8804701" y="2673855"/>
            <a:ext cx="2388781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Packet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Processing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Cores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(Match-Action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Table)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56" name="TextBox 253">
            <a:extLst>
              <a:ext uri="{FF2B5EF4-FFF2-40B4-BE49-F238E27FC236}">
                <a16:creationId xmlns:a16="http://schemas.microsoft.com/office/drawing/2014/main" id="{192978B5-B9BF-E0F9-FB59-ED1A39A8E0F6}"/>
              </a:ext>
            </a:extLst>
          </p:cNvPr>
          <p:cNvSpPr txBox="1"/>
          <p:nvPr/>
        </p:nvSpPr>
        <p:spPr>
          <a:xfrm>
            <a:off x="10414577" y="1633500"/>
            <a:ext cx="1295400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Network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Output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57" name="Straight Arrow Connector 52">
            <a:extLst>
              <a:ext uri="{FF2B5EF4-FFF2-40B4-BE49-F238E27FC236}">
                <a16:creationId xmlns:a16="http://schemas.microsoft.com/office/drawing/2014/main" id="{2CFE527E-112F-19F8-3566-A8106794B48A}"/>
              </a:ext>
            </a:extLst>
          </p:cNvPr>
          <p:cNvCxnSpPr>
            <a:cxnSpLocks/>
            <a:stCxn id="51" idx="3"/>
            <a:endCxn id="56" idx="1"/>
          </p:cNvCxnSpPr>
          <p:nvPr/>
        </p:nvCxnSpPr>
        <p:spPr>
          <a:xfrm>
            <a:off x="10097262" y="2002832"/>
            <a:ext cx="31731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46">
            <a:extLst>
              <a:ext uri="{FF2B5EF4-FFF2-40B4-BE49-F238E27FC236}">
                <a16:creationId xmlns:a16="http://schemas.microsoft.com/office/drawing/2014/main" id="{69E48298-C7EE-702D-F20C-BEF9FB537D19}"/>
              </a:ext>
            </a:extLst>
          </p:cNvPr>
          <p:cNvSpPr txBox="1"/>
          <p:nvPr/>
        </p:nvSpPr>
        <p:spPr>
          <a:xfrm>
            <a:off x="380015" y="2673854"/>
            <a:ext cx="2405407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Packet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Processing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Cores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(Match-Action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Table)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59" name="Straight Arrow Connector 11">
            <a:extLst>
              <a:ext uri="{FF2B5EF4-FFF2-40B4-BE49-F238E27FC236}">
                <a16:creationId xmlns:a16="http://schemas.microsoft.com/office/drawing/2014/main" id="{77E8AC71-9063-E4C0-F7AC-563676DCF25B}"/>
              </a:ext>
            </a:extLst>
          </p:cNvPr>
          <p:cNvCxnSpPr>
            <a:cxnSpLocks/>
            <a:stCxn id="32" idx="0"/>
            <a:endCxn id="58" idx="2"/>
          </p:cNvCxnSpPr>
          <p:nvPr/>
        </p:nvCxnSpPr>
        <p:spPr>
          <a:xfrm flipV="1">
            <a:off x="1582719" y="3711061"/>
            <a:ext cx="0" cy="52256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4">
            <a:extLst>
              <a:ext uri="{FF2B5EF4-FFF2-40B4-BE49-F238E27FC236}">
                <a16:creationId xmlns:a16="http://schemas.microsoft.com/office/drawing/2014/main" id="{28A9B4D7-210B-7E87-7D38-5A09C21586AE}"/>
              </a:ext>
            </a:extLst>
          </p:cNvPr>
          <p:cNvGrpSpPr/>
          <p:nvPr/>
        </p:nvGrpSpPr>
        <p:grpSpPr>
          <a:xfrm>
            <a:off x="9366843" y="3368108"/>
            <a:ext cx="1264496" cy="237712"/>
            <a:chOff x="5160589" y="3190611"/>
            <a:chExt cx="1264496" cy="237712"/>
          </a:xfrm>
        </p:grpSpPr>
        <p:sp>
          <p:nvSpPr>
            <p:cNvPr id="61" name="椭圆 53">
              <a:extLst>
                <a:ext uri="{FF2B5EF4-FFF2-40B4-BE49-F238E27FC236}">
                  <a16:creationId xmlns:a16="http://schemas.microsoft.com/office/drawing/2014/main" id="{67188886-0E03-B3AF-86EB-000674AE825B}"/>
                </a:ext>
              </a:extLst>
            </p:cNvPr>
            <p:cNvSpPr/>
            <p:nvPr/>
          </p:nvSpPr>
          <p:spPr>
            <a:xfrm>
              <a:off x="5160589" y="319245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135">
              <a:extLst>
                <a:ext uri="{FF2B5EF4-FFF2-40B4-BE49-F238E27FC236}">
                  <a16:creationId xmlns:a16="http://schemas.microsoft.com/office/drawing/2014/main" id="{69455B71-56FB-653A-A947-52B2B36E2D50}"/>
                </a:ext>
              </a:extLst>
            </p:cNvPr>
            <p:cNvSpPr/>
            <p:nvPr/>
          </p:nvSpPr>
          <p:spPr>
            <a:xfrm>
              <a:off x="549503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136">
              <a:extLst>
                <a:ext uri="{FF2B5EF4-FFF2-40B4-BE49-F238E27FC236}">
                  <a16:creationId xmlns:a16="http://schemas.microsoft.com/office/drawing/2014/main" id="{AD80AC2B-545E-67BA-E92B-86A7CAEFF325}"/>
                </a:ext>
              </a:extLst>
            </p:cNvPr>
            <p:cNvSpPr/>
            <p:nvPr/>
          </p:nvSpPr>
          <p:spPr>
            <a:xfrm>
              <a:off x="583514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137">
              <a:extLst>
                <a:ext uri="{FF2B5EF4-FFF2-40B4-BE49-F238E27FC236}">
                  <a16:creationId xmlns:a16="http://schemas.microsoft.com/office/drawing/2014/main" id="{BD6E4CA0-8B21-9BE3-E68C-61EF0410CB6A}"/>
                </a:ext>
              </a:extLst>
            </p:cNvPr>
            <p:cNvSpPr/>
            <p:nvPr/>
          </p:nvSpPr>
          <p:spPr>
            <a:xfrm>
              <a:off x="6193729" y="319696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5" name="组合 139">
            <a:extLst>
              <a:ext uri="{FF2B5EF4-FFF2-40B4-BE49-F238E27FC236}">
                <a16:creationId xmlns:a16="http://schemas.microsoft.com/office/drawing/2014/main" id="{2A6EAFD2-3EC3-8DAB-1991-37E1860ACF97}"/>
              </a:ext>
            </a:extLst>
          </p:cNvPr>
          <p:cNvGrpSpPr/>
          <p:nvPr/>
        </p:nvGrpSpPr>
        <p:grpSpPr>
          <a:xfrm>
            <a:off x="6641269" y="3326269"/>
            <a:ext cx="1264496" cy="237712"/>
            <a:chOff x="5160589" y="3190611"/>
            <a:chExt cx="1264496" cy="237712"/>
          </a:xfrm>
        </p:grpSpPr>
        <p:sp>
          <p:nvSpPr>
            <p:cNvPr id="66" name="椭圆 169">
              <a:extLst>
                <a:ext uri="{FF2B5EF4-FFF2-40B4-BE49-F238E27FC236}">
                  <a16:creationId xmlns:a16="http://schemas.microsoft.com/office/drawing/2014/main" id="{4C541DCF-21DD-D70D-D35B-55A9B1D04206}"/>
                </a:ext>
              </a:extLst>
            </p:cNvPr>
            <p:cNvSpPr/>
            <p:nvPr/>
          </p:nvSpPr>
          <p:spPr>
            <a:xfrm>
              <a:off x="5160589" y="319245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椭圆 170">
              <a:extLst>
                <a:ext uri="{FF2B5EF4-FFF2-40B4-BE49-F238E27FC236}">
                  <a16:creationId xmlns:a16="http://schemas.microsoft.com/office/drawing/2014/main" id="{FA1BDE5A-540C-58B9-0EBF-7FCB0B214A6B}"/>
                </a:ext>
              </a:extLst>
            </p:cNvPr>
            <p:cNvSpPr/>
            <p:nvPr/>
          </p:nvSpPr>
          <p:spPr>
            <a:xfrm>
              <a:off x="549503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171">
              <a:extLst>
                <a:ext uri="{FF2B5EF4-FFF2-40B4-BE49-F238E27FC236}">
                  <a16:creationId xmlns:a16="http://schemas.microsoft.com/office/drawing/2014/main" id="{105EA99B-F267-5FF8-BBCE-7B20ED0754C2}"/>
                </a:ext>
              </a:extLst>
            </p:cNvPr>
            <p:cNvSpPr/>
            <p:nvPr/>
          </p:nvSpPr>
          <p:spPr>
            <a:xfrm>
              <a:off x="583514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172">
              <a:extLst>
                <a:ext uri="{FF2B5EF4-FFF2-40B4-BE49-F238E27FC236}">
                  <a16:creationId xmlns:a16="http://schemas.microsoft.com/office/drawing/2014/main" id="{EE1F5FC8-B898-6FEC-3932-5BADFB63666A}"/>
                </a:ext>
              </a:extLst>
            </p:cNvPr>
            <p:cNvSpPr/>
            <p:nvPr/>
          </p:nvSpPr>
          <p:spPr>
            <a:xfrm>
              <a:off x="6193729" y="319696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0" name="组合 173">
            <a:extLst>
              <a:ext uri="{FF2B5EF4-FFF2-40B4-BE49-F238E27FC236}">
                <a16:creationId xmlns:a16="http://schemas.microsoft.com/office/drawing/2014/main" id="{A23FACF4-E221-458B-8C23-8FCB46EDB287}"/>
              </a:ext>
            </a:extLst>
          </p:cNvPr>
          <p:cNvGrpSpPr/>
          <p:nvPr/>
        </p:nvGrpSpPr>
        <p:grpSpPr>
          <a:xfrm>
            <a:off x="955548" y="3354306"/>
            <a:ext cx="1264496" cy="237712"/>
            <a:chOff x="5160589" y="3190611"/>
            <a:chExt cx="1264496" cy="237712"/>
          </a:xfrm>
        </p:grpSpPr>
        <p:sp>
          <p:nvSpPr>
            <p:cNvPr id="71" name="椭圆 174">
              <a:extLst>
                <a:ext uri="{FF2B5EF4-FFF2-40B4-BE49-F238E27FC236}">
                  <a16:creationId xmlns:a16="http://schemas.microsoft.com/office/drawing/2014/main" id="{8E0553EC-D0EC-2E6D-BF5A-AEA031311E63}"/>
                </a:ext>
              </a:extLst>
            </p:cNvPr>
            <p:cNvSpPr/>
            <p:nvPr/>
          </p:nvSpPr>
          <p:spPr>
            <a:xfrm>
              <a:off x="5160589" y="319245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175">
              <a:extLst>
                <a:ext uri="{FF2B5EF4-FFF2-40B4-BE49-F238E27FC236}">
                  <a16:creationId xmlns:a16="http://schemas.microsoft.com/office/drawing/2014/main" id="{E75E0E2A-EE1C-F24C-48AD-13F128AAF4B0}"/>
                </a:ext>
              </a:extLst>
            </p:cNvPr>
            <p:cNvSpPr/>
            <p:nvPr/>
          </p:nvSpPr>
          <p:spPr>
            <a:xfrm>
              <a:off x="549503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176">
              <a:extLst>
                <a:ext uri="{FF2B5EF4-FFF2-40B4-BE49-F238E27FC236}">
                  <a16:creationId xmlns:a16="http://schemas.microsoft.com/office/drawing/2014/main" id="{BFC447E3-C33E-0390-0F3E-213F625F83EE}"/>
                </a:ext>
              </a:extLst>
            </p:cNvPr>
            <p:cNvSpPr/>
            <p:nvPr/>
          </p:nvSpPr>
          <p:spPr>
            <a:xfrm>
              <a:off x="583514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177">
              <a:extLst>
                <a:ext uri="{FF2B5EF4-FFF2-40B4-BE49-F238E27FC236}">
                  <a16:creationId xmlns:a16="http://schemas.microsoft.com/office/drawing/2014/main" id="{2BB494D6-61D0-2792-F81B-6A9B8629D947}"/>
                </a:ext>
              </a:extLst>
            </p:cNvPr>
            <p:cNvSpPr/>
            <p:nvPr/>
          </p:nvSpPr>
          <p:spPr>
            <a:xfrm>
              <a:off x="6193729" y="319696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1404016-EEAE-60AD-891B-7E6F876384E0}"/>
              </a:ext>
            </a:extLst>
          </p:cNvPr>
          <p:cNvSpPr txBox="1"/>
          <p:nvPr/>
        </p:nvSpPr>
        <p:spPr>
          <a:xfrm>
            <a:off x="1513749" y="3771961"/>
            <a:ext cx="1315168" cy="4616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Ingress</a:t>
            </a:r>
            <a:r>
              <a:rPr lang="zh-CN" alt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Packets</a:t>
            </a:r>
            <a:endParaRPr lang="en-US" sz="12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426F7-0FB2-DA62-BF34-E51EAD28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03" y="4621635"/>
            <a:ext cx="2143862" cy="1754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EA76D-C8EE-042A-5D82-7E0829E4EEA1}"/>
              </a:ext>
            </a:extLst>
          </p:cNvPr>
          <p:cNvSpPr txBox="1"/>
          <p:nvPr/>
        </p:nvSpPr>
        <p:spPr>
          <a:xfrm>
            <a:off x="6267633" y="6362899"/>
            <a:ext cx="264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Cavium</a:t>
            </a:r>
            <a:r>
              <a:rPr lang="zh-CN" altLang="en-US" dirty="0"/>
              <a:t> </a:t>
            </a:r>
            <a:r>
              <a:rPr lang="en-US" altLang="zh-CN" dirty="0"/>
              <a:t>OCTEON</a:t>
            </a:r>
            <a:r>
              <a:rPr lang="zh-CN" altLang="en-US" dirty="0"/>
              <a:t> 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68xx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43B64-5FBB-95CF-3D76-2D891C9B2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978" y="4616638"/>
            <a:ext cx="3065024" cy="1782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74F27-D309-C421-0BC3-42D97C8FAD6F}"/>
              </a:ext>
            </a:extLst>
          </p:cNvPr>
          <p:cNvSpPr txBox="1"/>
          <p:nvPr/>
        </p:nvSpPr>
        <p:spPr>
          <a:xfrm>
            <a:off x="2944908" y="6362899"/>
            <a:ext cx="331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Netronome</a:t>
            </a:r>
            <a:r>
              <a:rPr lang="zh-CN" altLang="en-US" dirty="0"/>
              <a:t> </a:t>
            </a:r>
            <a:r>
              <a:rPr lang="en-US" altLang="zh-CN" dirty="0" err="1"/>
              <a:t>Agilio</a:t>
            </a:r>
            <a:r>
              <a:rPr lang="zh-CN" altLang="en-US" dirty="0"/>
              <a:t> </a:t>
            </a:r>
            <a:r>
              <a:rPr lang="en-US" altLang="zh-CN" dirty="0"/>
              <a:t>CX</a:t>
            </a:r>
            <a:r>
              <a:rPr lang="zh-CN" altLang="en-US" dirty="0"/>
              <a:t> </a:t>
            </a:r>
            <a:r>
              <a:rPr lang="en-US" altLang="zh-CN" dirty="0" err="1"/>
              <a:t>SmartNIC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129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A91B-A769-B660-AAF9-B0BE01B8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NP-based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Program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C246C-5532-5B2F-6090-4EA70723E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1000+</a:t>
            </a:r>
            <a:r>
              <a:rPr lang="zh-CN" altLang="en-US" dirty="0"/>
              <a:t> </a:t>
            </a:r>
            <a:r>
              <a:rPr lang="en-US" altLang="zh-CN" dirty="0"/>
              <a:t>pages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documents</a:t>
            </a:r>
          </a:p>
          <a:p>
            <a:pPr lvl="1"/>
            <a:r>
              <a:rPr lang="en-US" altLang="zh-CN" dirty="0"/>
              <a:t>10+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10+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accelerators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lang="en-CN" dirty="0"/>
          </a:p>
          <a:p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NP-based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10K+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</a:p>
          <a:p>
            <a:pPr lvl="1"/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instruction</a:t>
            </a:r>
            <a:r>
              <a:rPr lang="zh-CN" altLang="en-US" dirty="0"/>
              <a:t> </a:t>
            </a:r>
            <a:r>
              <a:rPr lang="en-US" altLang="zh-CN" dirty="0"/>
              <a:t>cache: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  <a:r>
              <a:rPr lang="zh-CN" altLang="en-US" dirty="0"/>
              <a:t> </a:t>
            </a:r>
            <a:r>
              <a:rPr lang="en-US" altLang="zh-CN" dirty="0"/>
              <a:t>thrashing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</a:p>
          <a:p>
            <a:pPr lvl="1"/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carefully</a:t>
            </a:r>
            <a:r>
              <a:rPr lang="zh-CN" altLang="en-US" dirty="0"/>
              <a:t> </a:t>
            </a:r>
            <a:r>
              <a:rPr lang="en-US" altLang="zh-CN" dirty="0"/>
              <a:t>arrange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hot</a:t>
            </a:r>
            <a:r>
              <a:rPr lang="zh-CN" altLang="en-US" dirty="0"/>
              <a:t> </a:t>
            </a:r>
            <a:r>
              <a:rPr lang="en-US" altLang="zh-CN" dirty="0"/>
              <a:t>paths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sure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fits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</a:p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r>
              <a:rPr lang="zh-CN" altLang="en-US" dirty="0"/>
              <a:t> </a:t>
            </a:r>
            <a:r>
              <a:rPr lang="en-US" altLang="zh-CN" dirty="0"/>
              <a:t>accesses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DMA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classical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hiding</a:t>
            </a:r>
            <a:r>
              <a:rPr lang="zh-CN" altLang="en-US" dirty="0"/>
              <a:t> </a:t>
            </a:r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trade-off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polling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pPr lvl="1"/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cores</a:t>
            </a:r>
            <a:r>
              <a:rPr lang="zh-CN" altLang="en-US" dirty="0"/>
              <a:t> </a:t>
            </a:r>
            <a:r>
              <a:rPr lang="en-US" altLang="zh-CN" dirty="0"/>
              <a:t>waits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locks,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QP</a:t>
            </a:r>
            <a:r>
              <a:rPr lang="zh-CN" altLang="en-US" dirty="0"/>
              <a:t> </a:t>
            </a:r>
            <a:r>
              <a:rPr lang="en-US" altLang="zh-CN" dirty="0"/>
              <a:t>contexts,</a:t>
            </a:r>
            <a:r>
              <a:rPr lang="zh-CN" altLang="en-US" dirty="0"/>
              <a:t> </a:t>
            </a:r>
            <a:r>
              <a:rPr lang="en-US" altLang="zh-CN" dirty="0"/>
              <a:t>loading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takes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 lvl="1"/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latencies:</a:t>
            </a:r>
            <a:r>
              <a:rPr lang="zh-CN" altLang="en-US" dirty="0"/>
              <a:t> </a:t>
            </a:r>
            <a:r>
              <a:rPr lang="en-US" altLang="zh-CN" dirty="0"/>
              <a:t>on-chip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US" altLang="zh-CN" dirty="0"/>
              <a:t>DMA</a:t>
            </a:r>
          </a:p>
        </p:txBody>
      </p:sp>
    </p:spTree>
    <p:extLst>
      <p:ext uri="{BB962C8B-B14F-4D97-AF65-F5344CB8AC3E}">
        <p14:creationId xmlns:p14="http://schemas.microsoft.com/office/powerpoint/2010/main" val="169703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B713-5CC8-0AC0-26E0-05B78382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SoC-based</a:t>
            </a:r>
            <a:r>
              <a:rPr lang="zh-CN" altLang="en-US" dirty="0"/>
              <a:t> </a:t>
            </a:r>
            <a:r>
              <a:rPr lang="en-US" altLang="zh-CN" dirty="0"/>
              <a:t>Off-Path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(aka.</a:t>
            </a:r>
            <a:r>
              <a:rPr lang="zh-CN" altLang="en-US" dirty="0"/>
              <a:t> </a:t>
            </a:r>
            <a:r>
              <a:rPr lang="en-US" altLang="zh-CN" dirty="0"/>
              <a:t>DPU)</a:t>
            </a:r>
            <a:endParaRPr lang="en-CN" dirty="0"/>
          </a:p>
        </p:txBody>
      </p:sp>
      <p:sp>
        <p:nvSpPr>
          <p:cNvPr id="4" name="TextBox 46">
            <a:extLst>
              <a:ext uri="{FF2B5EF4-FFF2-40B4-BE49-F238E27FC236}">
                <a16:creationId xmlns:a16="http://schemas.microsoft.com/office/drawing/2014/main" id="{5ECB3606-FFE1-B2C0-0DCE-B776DD27694B}"/>
              </a:ext>
            </a:extLst>
          </p:cNvPr>
          <p:cNvSpPr txBox="1"/>
          <p:nvPr/>
        </p:nvSpPr>
        <p:spPr>
          <a:xfrm>
            <a:off x="5650403" y="3577370"/>
            <a:ext cx="2013139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Multi-core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General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Processors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1BCEA544-0F70-E350-D0A9-4598B65622C6}"/>
              </a:ext>
            </a:extLst>
          </p:cNvPr>
          <p:cNvGrpSpPr/>
          <p:nvPr/>
        </p:nvGrpSpPr>
        <p:grpSpPr>
          <a:xfrm>
            <a:off x="6050566" y="4246525"/>
            <a:ext cx="1264496" cy="237712"/>
            <a:chOff x="5160589" y="3190611"/>
            <a:chExt cx="1264496" cy="237712"/>
          </a:xfrm>
        </p:grpSpPr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DDDB8DF6-69CC-EA2B-1DA7-45A436DC8755}"/>
                </a:ext>
              </a:extLst>
            </p:cNvPr>
            <p:cNvSpPr/>
            <p:nvPr/>
          </p:nvSpPr>
          <p:spPr>
            <a:xfrm>
              <a:off x="5160589" y="319245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5">
              <a:extLst>
                <a:ext uri="{FF2B5EF4-FFF2-40B4-BE49-F238E27FC236}">
                  <a16:creationId xmlns:a16="http://schemas.microsoft.com/office/drawing/2014/main" id="{00E71A42-8BC4-9A5E-3902-FA14586D5E62}"/>
                </a:ext>
              </a:extLst>
            </p:cNvPr>
            <p:cNvSpPr/>
            <p:nvPr/>
          </p:nvSpPr>
          <p:spPr>
            <a:xfrm>
              <a:off x="549503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6">
              <a:extLst>
                <a:ext uri="{FF2B5EF4-FFF2-40B4-BE49-F238E27FC236}">
                  <a16:creationId xmlns:a16="http://schemas.microsoft.com/office/drawing/2014/main" id="{3CDA7AE8-09E7-8D81-29F2-16BDD7A13E7E}"/>
                </a:ext>
              </a:extLst>
            </p:cNvPr>
            <p:cNvSpPr/>
            <p:nvPr/>
          </p:nvSpPr>
          <p:spPr>
            <a:xfrm>
              <a:off x="5835145" y="3190611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7">
              <a:extLst>
                <a:ext uri="{FF2B5EF4-FFF2-40B4-BE49-F238E27FC236}">
                  <a16:creationId xmlns:a16="http://schemas.microsoft.com/office/drawing/2014/main" id="{341405E3-A293-54B0-79F1-31DCC1AA57DF}"/>
                </a:ext>
              </a:extLst>
            </p:cNvPr>
            <p:cNvSpPr/>
            <p:nvPr/>
          </p:nvSpPr>
          <p:spPr>
            <a:xfrm>
              <a:off x="6193729" y="3196967"/>
              <a:ext cx="231356" cy="2313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TextBox 46">
            <a:extLst>
              <a:ext uri="{FF2B5EF4-FFF2-40B4-BE49-F238E27FC236}">
                <a16:creationId xmlns:a16="http://schemas.microsoft.com/office/drawing/2014/main" id="{B7450C4A-B8D9-2099-8EBA-6ED4CA9EC71A}"/>
              </a:ext>
            </a:extLst>
          </p:cNvPr>
          <p:cNvSpPr txBox="1"/>
          <p:nvPr/>
        </p:nvSpPr>
        <p:spPr>
          <a:xfrm>
            <a:off x="1857198" y="3578411"/>
            <a:ext cx="2013139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RDMA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NIC</a:t>
            </a:r>
            <a:b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(Connect-X)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TextBox 46">
            <a:extLst>
              <a:ext uri="{FF2B5EF4-FFF2-40B4-BE49-F238E27FC236}">
                <a16:creationId xmlns:a16="http://schemas.microsoft.com/office/drawing/2014/main" id="{3F5069FD-B487-70BF-6AA5-9727E770119A}"/>
              </a:ext>
            </a:extLst>
          </p:cNvPr>
          <p:cNvSpPr txBox="1"/>
          <p:nvPr/>
        </p:nvSpPr>
        <p:spPr>
          <a:xfrm>
            <a:off x="3762274" y="2543081"/>
            <a:ext cx="2013139" cy="5170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PCIe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Switch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B3BF21-703C-0C41-3EE5-481B35A635DE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854109" y="4615618"/>
            <a:ext cx="9659" cy="32312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1">
            <a:extLst>
              <a:ext uri="{FF2B5EF4-FFF2-40B4-BE49-F238E27FC236}">
                <a16:creationId xmlns:a16="http://schemas.microsoft.com/office/drawing/2014/main" id="{1449EBDF-5FA7-75E6-B597-9BCB8DAB7192}"/>
              </a:ext>
            </a:extLst>
          </p:cNvPr>
          <p:cNvSpPr txBox="1"/>
          <p:nvPr/>
        </p:nvSpPr>
        <p:spPr>
          <a:xfrm>
            <a:off x="1762068" y="4886731"/>
            <a:ext cx="2130711" cy="5170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Center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Network</a:t>
            </a:r>
          </a:p>
        </p:txBody>
      </p:sp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5500B4C3-9B77-563F-87B4-37EE8E30CB54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2863768" y="3060146"/>
            <a:ext cx="1905076" cy="51826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>
            <a:extLst>
              <a:ext uri="{FF2B5EF4-FFF2-40B4-BE49-F238E27FC236}">
                <a16:creationId xmlns:a16="http://schemas.microsoft.com/office/drawing/2014/main" id="{2C52036B-CAE2-C135-D756-E7CCD1C37733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>
            <a:off x="4768844" y="3060146"/>
            <a:ext cx="1888129" cy="51722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1">
            <a:extLst>
              <a:ext uri="{FF2B5EF4-FFF2-40B4-BE49-F238E27FC236}">
                <a16:creationId xmlns:a16="http://schemas.microsoft.com/office/drawing/2014/main" id="{15411595-E93F-5254-06A4-2E54B4A5D5D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768843" y="2231571"/>
            <a:ext cx="1" cy="3115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1">
            <a:extLst>
              <a:ext uri="{FF2B5EF4-FFF2-40B4-BE49-F238E27FC236}">
                <a16:creationId xmlns:a16="http://schemas.microsoft.com/office/drawing/2014/main" id="{54A7FCD3-0487-D905-7FBE-015FE8A37A3E}"/>
              </a:ext>
            </a:extLst>
          </p:cNvPr>
          <p:cNvCxnSpPr>
            <a:cxnSpLocks/>
            <a:stCxn id="18" idx="3"/>
            <a:endCxn id="4" idx="1"/>
          </p:cNvCxnSpPr>
          <p:nvPr/>
        </p:nvCxnSpPr>
        <p:spPr>
          <a:xfrm flipV="1">
            <a:off x="5321506" y="4095974"/>
            <a:ext cx="328897" cy="10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6">
            <a:extLst>
              <a:ext uri="{FF2B5EF4-FFF2-40B4-BE49-F238E27FC236}">
                <a16:creationId xmlns:a16="http://schemas.microsoft.com/office/drawing/2014/main" id="{208E4E34-FB41-6A4B-759E-B8C09B02F483}"/>
              </a:ext>
            </a:extLst>
          </p:cNvPr>
          <p:cNvSpPr txBox="1"/>
          <p:nvPr/>
        </p:nvSpPr>
        <p:spPr>
          <a:xfrm>
            <a:off x="4223987" y="3578410"/>
            <a:ext cx="1097519" cy="103720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NIC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DRAM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97E35DFB-92DF-4BDA-2C12-8D61B06E30C8}"/>
              </a:ext>
            </a:extLst>
          </p:cNvPr>
          <p:cNvSpPr txBox="1"/>
          <p:nvPr/>
        </p:nvSpPr>
        <p:spPr>
          <a:xfrm>
            <a:off x="4053067" y="1733142"/>
            <a:ext cx="1431549" cy="5170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Host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DRAM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0" name="TextBox 46">
            <a:extLst>
              <a:ext uri="{FF2B5EF4-FFF2-40B4-BE49-F238E27FC236}">
                <a16:creationId xmlns:a16="http://schemas.microsoft.com/office/drawing/2014/main" id="{AC2D9F9F-54D1-AF62-1A98-A90401DF6947}"/>
              </a:ext>
            </a:extLst>
          </p:cNvPr>
          <p:cNvSpPr txBox="1"/>
          <p:nvPr/>
        </p:nvSpPr>
        <p:spPr>
          <a:xfrm>
            <a:off x="5900593" y="1733142"/>
            <a:ext cx="1431549" cy="51706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Host</a:t>
            </a:r>
            <a:r>
              <a:rPr lang="zh-CN" alt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CPU</a:t>
            </a: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21" name="Straight Arrow Connector 11">
            <a:extLst>
              <a:ext uri="{FF2B5EF4-FFF2-40B4-BE49-F238E27FC236}">
                <a16:creationId xmlns:a16="http://schemas.microsoft.com/office/drawing/2014/main" id="{BF95762A-AAB3-622F-6F58-DFB76D2DF5FB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>
          <a:xfrm flipH="1">
            <a:off x="5484616" y="1991675"/>
            <a:ext cx="41597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9F3A481-534F-3F37-90D3-3AF2AE61FFF4}"/>
              </a:ext>
            </a:extLst>
          </p:cNvPr>
          <p:cNvSpPr/>
          <p:nvPr/>
        </p:nvSpPr>
        <p:spPr>
          <a:xfrm>
            <a:off x="1712583" y="2383692"/>
            <a:ext cx="6094986" cy="242274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FD42FCC8-D52D-A8BB-518A-8723F814D04F}"/>
              </a:ext>
            </a:extLst>
          </p:cNvPr>
          <p:cNvSpPr txBox="1"/>
          <p:nvPr/>
        </p:nvSpPr>
        <p:spPr>
          <a:xfrm>
            <a:off x="1712583" y="2383692"/>
            <a:ext cx="1159613" cy="5170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SmartNIC</a:t>
            </a:r>
            <a:endParaRPr lang="en-US" altLang="zh-CN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519B42-9FCA-2C6B-EEAF-0F712672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989" y="3632034"/>
            <a:ext cx="2874856" cy="20420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004D4A-8D6E-F3D0-7EEF-CE6A7409C0C4}"/>
              </a:ext>
            </a:extLst>
          </p:cNvPr>
          <p:cNvSpPr txBox="1"/>
          <p:nvPr/>
        </p:nvSpPr>
        <p:spPr>
          <a:xfrm>
            <a:off x="9302404" y="5793707"/>
            <a:ext cx="261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Wingdings" pitchFamily="2" charset="2"/>
              </a:rPr>
              <a:t>Mellanox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BlueField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2051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FFC-A5C7-E521-70DF-F2D7D217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ADBB-7565-3C46-5529-37A07061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Intelligent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</a:p>
          <a:p>
            <a:pPr lvl="1"/>
            <a:r>
              <a:rPr lang="en-US" altLang="zh-CN" dirty="0" err="1"/>
              <a:t>SmartNIC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FPGA,</a:t>
            </a:r>
            <a:r>
              <a:rPr lang="zh-CN" altLang="en-US" dirty="0"/>
              <a:t> </a:t>
            </a:r>
            <a:r>
              <a:rPr lang="en-US" altLang="zh-CN" dirty="0"/>
              <a:t>ASIC,</a:t>
            </a:r>
            <a:r>
              <a:rPr lang="zh-CN" altLang="en-US" dirty="0"/>
              <a:t> </a:t>
            </a:r>
            <a:r>
              <a:rPr lang="en-US" altLang="zh-CN" dirty="0"/>
              <a:t>NP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DPU</a:t>
            </a:r>
          </a:p>
          <a:p>
            <a:pPr lvl="1"/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Interconnect</a:t>
            </a:r>
          </a:p>
          <a:p>
            <a:pPr lvl="1"/>
            <a:r>
              <a:rPr lang="en-US" altLang="zh-CN" dirty="0" err="1"/>
              <a:t>NVLink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CXL: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P2P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</a:p>
          <a:p>
            <a:pPr lvl="1"/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117195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C75FD-0DE1-C1C9-2406-F9F742FD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Off-Path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NP-based</a:t>
            </a:r>
            <a:r>
              <a:rPr lang="zh-CN" altLang="en-US" dirty="0"/>
              <a:t> </a:t>
            </a:r>
            <a:r>
              <a:rPr lang="en-US" altLang="zh-CN" dirty="0"/>
              <a:t>On-Path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E62AD-BE36-22BA-47C8-FAAB3CAF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94" y="1791442"/>
            <a:ext cx="8924102" cy="45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308FA-A894-C94B-2948-C6DDAD17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DPU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Yet</a:t>
            </a:r>
            <a:r>
              <a:rPr lang="zh-CN" altLang="en-US" dirty="0"/>
              <a:t> </a:t>
            </a:r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A1693-37D7-A6FB-97E9-0128C2DA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6" y="1752482"/>
            <a:ext cx="8656107" cy="4686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45645-9551-CA34-761E-160B5C9952F2}"/>
              </a:ext>
            </a:extLst>
          </p:cNvPr>
          <p:cNvSpPr txBox="1"/>
          <p:nvPr/>
        </p:nvSpPr>
        <p:spPr>
          <a:xfrm>
            <a:off x="774106" y="6438495"/>
            <a:ext cx="7479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NVIDIA DATA CENTER PROCESSING UNIT (DPU) ARCHITECTURE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HotChips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2021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646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3AB6-DC8D-7FE2-550C-D2387800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DPU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21D31-4E21-5721-328D-91C6A8CE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6"/>
            <a:ext cx="7838931" cy="3293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C3E0D-DBC0-DACB-A9CA-CB69B5572D83}"/>
              </a:ext>
            </a:extLst>
          </p:cNvPr>
          <p:cNvSpPr txBox="1"/>
          <p:nvPr/>
        </p:nvSpPr>
        <p:spPr>
          <a:xfrm>
            <a:off x="774106" y="6438495"/>
            <a:ext cx="7479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NVIDIA DATA CENTER PROCESSING UNIT (DPU) ARCHITECTURE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HotChips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2021</a:t>
            </a:r>
            <a:endParaRPr lang="en-US" sz="14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38620-8CA0-6172-3623-9280A371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24" y="2229114"/>
            <a:ext cx="4209576" cy="354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A0CC1-55BE-C191-00D6-115AA50CD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24" y="1865382"/>
            <a:ext cx="3265681" cy="3637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313E3D-9732-32F7-B50C-CE23F414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335" y="5778713"/>
            <a:ext cx="10319757" cy="51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i="1" dirty="0"/>
              <a:t>DPU: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convergence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of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Off-Path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and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NP-based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On-Path</a:t>
            </a:r>
            <a:r>
              <a:rPr lang="zh-CN" altLang="en-US" sz="2400" i="1" dirty="0"/>
              <a:t> </a:t>
            </a:r>
            <a:r>
              <a:rPr lang="en-US" altLang="zh-CN" sz="2400" i="1" dirty="0" err="1"/>
              <a:t>SmartNICs</a:t>
            </a:r>
            <a:endParaRPr lang="en-CN" sz="2400" i="1" dirty="0"/>
          </a:p>
        </p:txBody>
      </p:sp>
    </p:spTree>
    <p:extLst>
      <p:ext uri="{BB962C8B-B14F-4D97-AF65-F5344CB8AC3E}">
        <p14:creationId xmlns:p14="http://schemas.microsoft.com/office/powerpoint/2010/main" val="81349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AD201-B74C-E544-2021-0E137001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Choose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en-US" altLang="zh-CN" dirty="0"/>
              <a:t>?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033D0-EE1F-DF1C-85F9-92D861F15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ASIC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similar.</a:t>
            </a:r>
          </a:p>
          <a:p>
            <a:pPr lvl="1"/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programmable.</a:t>
            </a:r>
          </a:p>
          <a:p>
            <a:pPr lvl="1"/>
            <a:r>
              <a:rPr lang="en-US" altLang="zh-CN" dirty="0"/>
              <a:t>ASIC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cheaper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extremely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scale</a:t>
            </a:r>
            <a:r>
              <a:rPr lang="zh-CN" altLang="en-US" dirty="0"/>
              <a:t> </a:t>
            </a:r>
            <a:r>
              <a:rPr lang="en-US" altLang="zh-CN" dirty="0"/>
              <a:t>(1M+</a:t>
            </a:r>
            <a:r>
              <a:rPr lang="zh-CN" altLang="en-US" dirty="0"/>
              <a:t> </a:t>
            </a:r>
            <a:r>
              <a:rPr lang="en-US" altLang="zh-CN" dirty="0"/>
              <a:t>hosts).</a:t>
            </a:r>
          </a:p>
          <a:p>
            <a:pPr lvl="1"/>
            <a:r>
              <a:rPr lang="en-US" altLang="zh-CN" dirty="0"/>
              <a:t>Suitable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providers.</a:t>
            </a:r>
          </a:p>
          <a:p>
            <a:r>
              <a:rPr lang="en-US" altLang="zh-CN" dirty="0"/>
              <a:t>NP-based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DPUs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similar.</a:t>
            </a:r>
          </a:p>
          <a:p>
            <a:pPr lvl="1"/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offloading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processors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work.</a:t>
            </a:r>
          </a:p>
          <a:p>
            <a:pPr lvl="1"/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adds</a:t>
            </a:r>
            <a:r>
              <a:rPr lang="zh-CN" altLang="en-US" dirty="0"/>
              <a:t> </a:t>
            </a:r>
            <a:r>
              <a:rPr lang="en-US" altLang="zh-CN" dirty="0"/>
              <a:t>complexity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programming,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essential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performance.</a:t>
            </a:r>
          </a:p>
          <a:p>
            <a:pPr lvl="1"/>
            <a:r>
              <a:rPr lang="en-US" altLang="zh-CN" dirty="0"/>
              <a:t>Suitable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small-to-medium</a:t>
            </a:r>
            <a:r>
              <a:rPr lang="zh-CN" altLang="en-US" dirty="0"/>
              <a:t> </a:t>
            </a:r>
            <a:r>
              <a:rPr lang="en-US" altLang="zh-CN" dirty="0"/>
              <a:t>scale</a:t>
            </a:r>
            <a:r>
              <a:rPr lang="zh-CN" altLang="en-US" dirty="0"/>
              <a:t> </a:t>
            </a:r>
            <a:r>
              <a:rPr lang="en-US" altLang="zh-CN" dirty="0"/>
              <a:t>deployments.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3826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FFC-A5C7-E521-70DF-F2D7D217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ADBB-7565-3C46-5529-37A07061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Trend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1: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Intelligent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Network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Devices</a:t>
            </a:r>
          </a:p>
          <a:p>
            <a:pPr lvl="1"/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SmartNIC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FPGA,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ASIC,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DPU</a:t>
            </a:r>
          </a:p>
          <a:p>
            <a:pPr lvl="1"/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Trend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2: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Fast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Interconnect</a:t>
            </a:r>
          </a:p>
          <a:p>
            <a:pPr lvl="1"/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NVLink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CXL: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Direct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P2P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Memory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Semantics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Convergence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Cloud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1938425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4A40-A6D8-E023-362B-D98F202E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Switch:</a:t>
            </a:r>
            <a:r>
              <a:rPr lang="zh-CN" altLang="en-US" dirty="0"/>
              <a:t> </a:t>
            </a:r>
            <a:r>
              <a:rPr lang="en-US" altLang="zh-CN" dirty="0"/>
              <a:t>P4</a:t>
            </a:r>
            <a:endParaRPr lang="en-CN" dirty="0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1F67BCA9-18C9-B099-D3CF-2A4B24D8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773"/>
            <a:ext cx="9040402" cy="2279235"/>
          </a:xfrm>
          <a:prstGeom prst="rect">
            <a:avLst/>
          </a:prstGeom>
        </p:spPr>
      </p:pic>
      <p:graphicFrame>
        <p:nvGraphicFramePr>
          <p:cNvPr id="7" name="表格 9">
            <a:extLst>
              <a:ext uri="{FF2B5EF4-FFF2-40B4-BE49-F238E27FC236}">
                <a16:creationId xmlns:a16="http://schemas.microsoft.com/office/drawing/2014/main" id="{81DA7BC2-4469-E924-9FB8-90FA49A04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047508"/>
              </p:ext>
            </p:extLst>
          </p:nvPr>
        </p:nvGraphicFramePr>
        <p:xfrm>
          <a:off x="915256" y="3661008"/>
          <a:ext cx="8127999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9915675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1894739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9055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Server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Switch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209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Example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[</a:t>
                      </a:r>
                      <a:r>
                        <a:rPr lang="en-US" altLang="zh-CN" dirty="0" err="1"/>
                        <a:t>NetBricks</a:t>
                      </a:r>
                      <a:r>
                        <a:rPr lang="en-US" altLang="zh-CN" dirty="0"/>
                        <a:t>, OSDI ’16]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Barefoot Tofino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42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Packets per second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~30 million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&gt; 1 billion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024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Bandwidth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10-100 Gbps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6.5 </a:t>
                      </a:r>
                      <a:r>
                        <a:rPr lang="en-US" altLang="zh-CN" b="1" dirty="0" err="1"/>
                        <a:t>Tbps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997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Processing delay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10-100 us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&lt; 1 us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8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Visibility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Narrow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Wide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4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Memory capacity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Large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Small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024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Programmability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High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Low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58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27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39C5-4F84-5A1F-1D51-1A37925A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40533" cy="1325563"/>
          </a:xfrm>
        </p:spPr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NIC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75B36-3853-25A6-9CC6-8D2AAF97E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1988"/>
            <a:ext cx="5613400" cy="1769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1E8B9-B437-FAB3-000C-6FDEAD5C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3" y="4982161"/>
            <a:ext cx="7289800" cy="1510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42285-0282-EF7F-3582-4FEB20D29918}"/>
              </a:ext>
            </a:extLst>
          </p:cNvPr>
          <p:cNvSpPr txBox="1"/>
          <p:nvPr/>
        </p:nvSpPr>
        <p:spPr>
          <a:xfrm>
            <a:off x="905933" y="3073019"/>
            <a:ext cx="569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LinBiolinumTB"/>
              </a:rPr>
              <a:t>HPCC: High Precision Congestion Control</a:t>
            </a:r>
            <a:r>
              <a:rPr lang="en-US" altLang="zh-CN" sz="1400" i="1" dirty="0">
                <a:effectLst/>
                <a:latin typeface="LinBiolinumTB"/>
              </a:rPr>
              <a:t>,</a:t>
            </a:r>
            <a:r>
              <a:rPr lang="zh-CN" altLang="en-US" sz="1400" i="1" dirty="0">
                <a:effectLst/>
                <a:latin typeface="LinBiolinumTB"/>
              </a:rPr>
              <a:t> </a:t>
            </a:r>
            <a:r>
              <a:rPr lang="en-US" altLang="zh-CN" sz="1400" i="1" dirty="0">
                <a:effectLst/>
                <a:latin typeface="LinBiolinumTB"/>
              </a:rPr>
              <a:t>SIGCOMM</a:t>
            </a:r>
            <a:r>
              <a:rPr lang="zh-CN" altLang="en-US" sz="1400" i="1" dirty="0">
                <a:effectLst/>
                <a:latin typeface="LinBiolinumTB"/>
              </a:rPr>
              <a:t> </a:t>
            </a:r>
            <a:r>
              <a:rPr lang="en-US" altLang="zh-CN" sz="1400" i="1" dirty="0">
                <a:effectLst/>
                <a:latin typeface="LinBiolinumTB"/>
              </a:rPr>
              <a:t>‘19</a:t>
            </a:r>
            <a:r>
              <a:rPr lang="en-US" sz="1400" i="1" dirty="0">
                <a:effectLst/>
                <a:latin typeface="LinBiolinumTB"/>
              </a:rPr>
              <a:t> </a:t>
            </a:r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15141-ADC8-3561-8A06-E606F3A7B2B6}"/>
              </a:ext>
            </a:extLst>
          </p:cNvPr>
          <p:cNvSpPr txBox="1"/>
          <p:nvPr/>
        </p:nvSpPr>
        <p:spPr>
          <a:xfrm>
            <a:off x="905933" y="6479143"/>
            <a:ext cx="569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Towards</a:t>
            </a:r>
            <a:r>
              <a:rPr lang="zh-CN" altLang="en-US" sz="1400" i="1" dirty="0"/>
              <a:t> </a:t>
            </a:r>
            <a:r>
              <a:rPr lang="en-US" sz="1400" i="1" dirty="0"/>
              <a:t>Compute-Native</a:t>
            </a:r>
            <a:r>
              <a:rPr lang="zh-CN" altLang="en-US" sz="1400" i="1" dirty="0"/>
              <a:t> </a:t>
            </a:r>
            <a:r>
              <a:rPr lang="en-US" sz="1400" i="1" dirty="0"/>
              <a:t>Networking</a:t>
            </a:r>
            <a:r>
              <a:rPr lang="en-US" altLang="zh-CN" sz="1400" i="1" dirty="0"/>
              <a:t>,</a:t>
            </a:r>
            <a:r>
              <a:rPr lang="zh-CN" altLang="en-US" sz="1400" i="1" dirty="0"/>
              <a:t> </a:t>
            </a:r>
            <a:r>
              <a:rPr lang="en-US" altLang="zh-CN" sz="1400" i="1" dirty="0" err="1"/>
              <a:t>APNet</a:t>
            </a:r>
            <a:r>
              <a:rPr lang="zh-CN" altLang="en-US" sz="1400" i="1" dirty="0"/>
              <a:t> </a:t>
            </a:r>
            <a:r>
              <a:rPr lang="en-US" altLang="zh-CN" sz="1400" i="1" dirty="0"/>
              <a:t>‘21</a:t>
            </a:r>
            <a:endParaRPr lang="en-US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7034C-CDAE-DD27-5FDD-1E0F6978C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33" y="3594320"/>
            <a:ext cx="7772400" cy="13857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E599AC-DD37-F9D8-39AE-C2110C838B9C}"/>
              </a:ext>
            </a:extLst>
          </p:cNvPr>
          <p:cNvCxnSpPr/>
          <p:nvPr/>
        </p:nvCxnSpPr>
        <p:spPr>
          <a:xfrm>
            <a:off x="838200" y="3429000"/>
            <a:ext cx="81872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45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B11A-CA3F-24B0-AEFD-242C1B0B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5933" cy="1325563"/>
          </a:xfrm>
        </p:spPr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Sub-RTT</a:t>
            </a:r>
            <a:r>
              <a:rPr lang="zh-CN" altLang="en-US" dirty="0"/>
              <a:t> </a:t>
            </a:r>
            <a:r>
              <a:rPr lang="en-US" altLang="zh-CN" dirty="0"/>
              <a:t>Coordination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  <a:endParaRPr lang="en-CN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A888841-3F27-598E-44A8-57102978F5EB}"/>
              </a:ext>
            </a:extLst>
          </p:cNvPr>
          <p:cNvSpPr txBox="1">
            <a:spLocks/>
          </p:cNvSpPr>
          <p:nvPr/>
        </p:nvSpPr>
        <p:spPr>
          <a:xfrm>
            <a:off x="522703" y="1728013"/>
            <a:ext cx="3774897" cy="216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High throughput</a:t>
            </a:r>
          </a:p>
          <a:p>
            <a:r>
              <a:rPr lang="en-US" altLang="zh-CN"/>
              <a:t>Low latency</a:t>
            </a:r>
          </a:p>
          <a:p>
            <a:r>
              <a:rPr lang="en-US" altLang="zh-CN"/>
              <a:t>Strong consistency</a:t>
            </a:r>
          </a:p>
          <a:p>
            <a:r>
              <a:rPr lang="en-US" altLang="zh-CN"/>
              <a:t>Fault tolerance</a:t>
            </a:r>
            <a:endParaRPr lang="zh-CN" altLang="en-US" dirty="0"/>
          </a:p>
        </p:txBody>
      </p:sp>
      <p:sp>
        <p:nvSpPr>
          <p:cNvPr id="5" name="右大括号 3">
            <a:extLst>
              <a:ext uri="{FF2B5EF4-FFF2-40B4-BE49-F238E27FC236}">
                <a16:creationId xmlns:a16="http://schemas.microsoft.com/office/drawing/2014/main" id="{5CBE2EB8-78E4-3A99-31F1-077E44868AE6}"/>
              </a:ext>
            </a:extLst>
          </p:cNvPr>
          <p:cNvSpPr/>
          <p:nvPr/>
        </p:nvSpPr>
        <p:spPr>
          <a:xfrm>
            <a:off x="3782180" y="1861327"/>
            <a:ext cx="159249" cy="7602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8F5FC9DC-8953-7707-CDB1-B6779CDEE00A}"/>
              </a:ext>
            </a:extLst>
          </p:cNvPr>
          <p:cNvSpPr txBox="1"/>
          <p:nvPr/>
        </p:nvSpPr>
        <p:spPr>
          <a:xfrm>
            <a:off x="4038177" y="1918305"/>
            <a:ext cx="295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</a:rPr>
              <a:t>Directly from high-performance switches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7" name="右大括号 5">
            <a:extLst>
              <a:ext uri="{FF2B5EF4-FFF2-40B4-BE49-F238E27FC236}">
                <a16:creationId xmlns:a16="http://schemas.microsoft.com/office/drawing/2014/main" id="{2D39E791-0517-F1BB-9FBA-34D428ABC085}"/>
              </a:ext>
            </a:extLst>
          </p:cNvPr>
          <p:cNvSpPr/>
          <p:nvPr/>
        </p:nvSpPr>
        <p:spPr>
          <a:xfrm>
            <a:off x="3782180" y="2875044"/>
            <a:ext cx="159249" cy="760288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FC439470-90CD-7424-800F-34A676E2DABC}"/>
              </a:ext>
            </a:extLst>
          </p:cNvPr>
          <p:cNvSpPr txBox="1"/>
          <p:nvPr/>
        </p:nvSpPr>
        <p:spPr>
          <a:xfrm>
            <a:off x="4038177" y="2932022"/>
            <a:ext cx="2499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Chain replication in the network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7237D9-79CB-3C03-2E25-03F3691B6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3" y="4218148"/>
            <a:ext cx="5795890" cy="1976744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8B902AC8-68BB-E6FA-0C87-1719606AD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41" y="3024567"/>
            <a:ext cx="5670494" cy="3038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DB7783-547E-D089-602F-A1C47379DE74}"/>
              </a:ext>
            </a:extLst>
          </p:cNvPr>
          <p:cNvSpPr txBox="1"/>
          <p:nvPr/>
        </p:nvSpPr>
        <p:spPr>
          <a:xfrm>
            <a:off x="522703" y="6449299"/>
            <a:ext cx="6099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 err="1">
                <a:effectLst/>
              </a:rPr>
              <a:t>NetChain</a:t>
            </a:r>
            <a:r>
              <a:rPr lang="en-US" sz="1400" i="0" u="none" strike="noStrike" dirty="0">
                <a:effectLst/>
              </a:rPr>
              <a:t>: Scale-Free Sub-RTT Coordination</a:t>
            </a:r>
            <a:r>
              <a:rPr lang="en-US" altLang="zh-CN" sz="1400" i="0" u="none" strike="noStrike" dirty="0">
                <a:effectLst/>
              </a:rPr>
              <a:t>,</a:t>
            </a:r>
            <a:r>
              <a:rPr lang="zh-CN" altLang="en-US" sz="1400" i="0" u="none" strike="noStrike" dirty="0">
                <a:effectLst/>
              </a:rPr>
              <a:t> </a:t>
            </a:r>
            <a:r>
              <a:rPr lang="en-US" altLang="zh-CN" sz="1400" i="0" u="none" strike="noStrike" dirty="0">
                <a:effectLst/>
              </a:rPr>
              <a:t>NSDI</a:t>
            </a:r>
            <a:r>
              <a:rPr lang="zh-CN" altLang="en-US" sz="1400" i="0" u="none" strike="noStrike" dirty="0">
                <a:effectLst/>
              </a:rPr>
              <a:t> </a:t>
            </a:r>
            <a:r>
              <a:rPr lang="en-US" altLang="zh-CN" sz="1400" i="0" u="none" strike="noStrike" dirty="0">
                <a:effectLst/>
              </a:rPr>
              <a:t>‘18</a:t>
            </a:r>
            <a:endParaRPr lang="en-US" sz="140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7325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0542-E243-FFA5-1E7F-C661AC5B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SHARP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Param</a:t>
            </a:r>
            <a:r>
              <a:rPr lang="zh-CN" altLang="en-US" dirty="0"/>
              <a:t> </a:t>
            </a:r>
            <a:r>
              <a:rPr lang="en-US" altLang="zh-CN" dirty="0"/>
              <a:t>Aggregation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DAC92-B8B9-0376-C62C-9C89AAA1E10F}"/>
              </a:ext>
            </a:extLst>
          </p:cNvPr>
          <p:cNvSpPr txBox="1"/>
          <p:nvPr/>
        </p:nvSpPr>
        <p:spPr>
          <a:xfrm>
            <a:off x="719666" y="6476798"/>
            <a:ext cx="9389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THE NVLINK-NETWORK SWITCH: NVIDIA’S SWITCH CHIP FOR HIGH COMMUNICATION-BANDWIDTH SUPERPODS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 err="1"/>
              <a:t>HotChips</a:t>
            </a:r>
            <a:r>
              <a:rPr lang="zh-CN" altLang="en-US" sz="1400" dirty="0"/>
              <a:t> </a:t>
            </a:r>
            <a:r>
              <a:rPr lang="en-US" altLang="zh-CN" sz="1400" dirty="0"/>
              <a:t>‘22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7E761-BF13-139E-51CE-020A9610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44492"/>
            <a:ext cx="9389534" cy="46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38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812E-85F1-7CC3-B5E7-252E63FC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Intel</a:t>
            </a:r>
            <a:r>
              <a:rPr lang="zh-CN" altLang="en-US" dirty="0"/>
              <a:t> </a:t>
            </a:r>
            <a:r>
              <a:rPr lang="en-US" altLang="zh-CN" dirty="0"/>
              <a:t>Stopped</a:t>
            </a:r>
            <a:r>
              <a:rPr lang="zh-CN" altLang="en-US" dirty="0"/>
              <a:t> </a:t>
            </a:r>
            <a:r>
              <a:rPr lang="en-US" altLang="zh-CN" dirty="0"/>
              <a:t>Tofino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13E94-3BD2-9D94-F5DF-7A36200E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95029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1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978E-F8FA-4E93-8BA7-1CC97C83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Intelligent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E5253-47D7-DACB-97A8-27C629CD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23" y="1757259"/>
            <a:ext cx="3476944" cy="177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ECDED-C788-ADDA-FB49-789FA4B99C59}"/>
              </a:ext>
            </a:extLst>
          </p:cNvPr>
          <p:cNvSpPr txBox="1"/>
          <p:nvPr/>
        </p:nvSpPr>
        <p:spPr>
          <a:xfrm>
            <a:off x="1893011" y="3664350"/>
            <a:ext cx="148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SmartNICs</a:t>
            </a:r>
            <a:endParaRPr lang="en-US" altLang="zh-CN" dirty="0">
              <a:sym typeface="Wingdings" pitchFamily="2" charset="2"/>
            </a:endParaRPr>
          </a:p>
          <a:p>
            <a:r>
              <a:rPr lang="en-US" altLang="zh-CN" dirty="0">
                <a:sym typeface="Wingdings" pitchFamily="2" charset="2"/>
              </a:rPr>
              <a:t>(Microsoft)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BA4B-5438-E996-159F-614A02FA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142" y="1690688"/>
            <a:ext cx="3673149" cy="1646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E9764-B3E3-8825-3931-7A16EBBA1802}"/>
              </a:ext>
            </a:extLst>
          </p:cNvPr>
          <p:cNvSpPr txBox="1"/>
          <p:nvPr/>
        </p:nvSpPr>
        <p:spPr>
          <a:xfrm>
            <a:off x="6330416" y="3664349"/>
            <a:ext cx="280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  <a:endParaRPr lang="en-US" altLang="zh-CN" dirty="0">
              <a:sym typeface="Wingdings" pitchFamily="2" charset="2"/>
            </a:endParaRPr>
          </a:p>
          <a:p>
            <a:r>
              <a:rPr lang="en-US" altLang="zh-CN" dirty="0">
                <a:sym typeface="Wingdings" pitchFamily="2" charset="2"/>
              </a:rPr>
              <a:t>(Barefoot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Tofino)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02656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4A00-2567-9391-FDBC-FEABF4BA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SmartNIC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Switch?</a:t>
            </a:r>
            <a:endParaRPr lang="en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4EA77B-0213-DBCF-AFA6-CB18D0732990}"/>
              </a:ext>
            </a:extLst>
          </p:cNvPr>
          <p:cNvSpPr/>
          <p:nvPr/>
        </p:nvSpPr>
        <p:spPr>
          <a:xfrm>
            <a:off x="1638728" y="3952398"/>
            <a:ext cx="1895582" cy="77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Programmable Switch</a:t>
            </a:r>
            <a:endParaRPr lang="zh-CN" altLang="en-US" dirty="0"/>
          </a:p>
        </p:txBody>
      </p:sp>
      <p:grpSp>
        <p:nvGrpSpPr>
          <p:cNvPr id="5" name="组合 8">
            <a:extLst>
              <a:ext uri="{FF2B5EF4-FFF2-40B4-BE49-F238E27FC236}">
                <a16:creationId xmlns:a16="http://schemas.microsoft.com/office/drawing/2014/main" id="{ED673F26-C155-05C8-AA58-C6286433B2E9}"/>
              </a:ext>
            </a:extLst>
          </p:cNvPr>
          <p:cNvGrpSpPr/>
          <p:nvPr/>
        </p:nvGrpSpPr>
        <p:grpSpPr>
          <a:xfrm>
            <a:off x="2725220" y="1774276"/>
            <a:ext cx="1762018" cy="1756881"/>
            <a:chOff x="2632754" y="2015715"/>
            <a:chExt cx="1762018" cy="1756881"/>
          </a:xfrm>
        </p:grpSpPr>
        <p:sp>
          <p:nvSpPr>
            <p:cNvPr id="6" name="矩形 6">
              <a:extLst>
                <a:ext uri="{FF2B5EF4-FFF2-40B4-BE49-F238E27FC236}">
                  <a16:creationId xmlns:a16="http://schemas.microsoft.com/office/drawing/2014/main" id="{06F077B2-4C0A-FF30-B353-0F4789B85AB7}"/>
                </a:ext>
              </a:extLst>
            </p:cNvPr>
            <p:cNvSpPr/>
            <p:nvPr/>
          </p:nvSpPr>
          <p:spPr>
            <a:xfrm>
              <a:off x="2632754" y="2015715"/>
              <a:ext cx="1762018" cy="17568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altLang="zh-CN" dirty="0"/>
                <a:t>Host</a:t>
              </a:r>
              <a:endParaRPr lang="zh-CN" altLang="en-US" dirty="0"/>
            </a:p>
          </p:txBody>
        </p:sp>
        <p:sp>
          <p:nvSpPr>
            <p:cNvPr id="7" name="矩形 5">
              <a:extLst>
                <a:ext uri="{FF2B5EF4-FFF2-40B4-BE49-F238E27FC236}">
                  <a16:creationId xmlns:a16="http://schemas.microsoft.com/office/drawing/2014/main" id="{F0650817-4EC2-5639-5959-A97D18FA20C7}"/>
                </a:ext>
              </a:extLst>
            </p:cNvPr>
            <p:cNvSpPr/>
            <p:nvPr/>
          </p:nvSpPr>
          <p:spPr>
            <a:xfrm>
              <a:off x="2761181" y="3089365"/>
              <a:ext cx="1505164" cy="457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/>
                <a:t>SmartNIC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1FA4410-0CF6-B24A-4D9D-D032EA7FD30B}"/>
                </a:ext>
              </a:extLst>
            </p:cNvPr>
            <p:cNvSpPr/>
            <p:nvPr/>
          </p:nvSpPr>
          <p:spPr>
            <a:xfrm>
              <a:off x="2761181" y="2455524"/>
              <a:ext cx="629291" cy="4078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CPU</a:t>
              </a:r>
              <a:endParaRPr lang="zh-CN" altLang="en-US" dirty="0"/>
            </a:p>
          </p:txBody>
        </p:sp>
        <p:sp>
          <p:nvSpPr>
            <p:cNvPr id="9" name="矩形 9">
              <a:extLst>
                <a:ext uri="{FF2B5EF4-FFF2-40B4-BE49-F238E27FC236}">
                  <a16:creationId xmlns:a16="http://schemas.microsoft.com/office/drawing/2014/main" id="{0E2B1659-1561-5BB2-4910-2E3A62DD5056}"/>
                </a:ext>
              </a:extLst>
            </p:cNvPr>
            <p:cNvSpPr/>
            <p:nvPr/>
          </p:nvSpPr>
          <p:spPr>
            <a:xfrm>
              <a:off x="3518900" y="2455524"/>
              <a:ext cx="747446" cy="4078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Mem</a:t>
              </a:r>
              <a:endParaRPr lang="zh-CN" altLang="en-US" dirty="0"/>
            </a:p>
          </p:txBody>
        </p:sp>
      </p:grpSp>
      <p:grpSp>
        <p:nvGrpSpPr>
          <p:cNvPr id="10" name="组合 11">
            <a:extLst>
              <a:ext uri="{FF2B5EF4-FFF2-40B4-BE49-F238E27FC236}">
                <a16:creationId xmlns:a16="http://schemas.microsoft.com/office/drawing/2014/main" id="{24496FC4-3ACB-6C99-EFF4-570F0FE59FA8}"/>
              </a:ext>
            </a:extLst>
          </p:cNvPr>
          <p:cNvGrpSpPr/>
          <p:nvPr/>
        </p:nvGrpSpPr>
        <p:grpSpPr>
          <a:xfrm>
            <a:off x="720047" y="1774276"/>
            <a:ext cx="1762018" cy="1756881"/>
            <a:chOff x="2632754" y="2015715"/>
            <a:chExt cx="1762018" cy="1756881"/>
          </a:xfrm>
        </p:grpSpPr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7AD3D7B6-A500-7461-783A-F3D3A1F8F43A}"/>
                </a:ext>
              </a:extLst>
            </p:cNvPr>
            <p:cNvSpPr/>
            <p:nvPr/>
          </p:nvSpPr>
          <p:spPr>
            <a:xfrm>
              <a:off x="2632754" y="2015715"/>
              <a:ext cx="1762018" cy="17568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altLang="zh-CN" dirty="0"/>
                <a:t>Host</a:t>
              </a:r>
              <a:endParaRPr lang="zh-CN" altLang="en-US" dirty="0"/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7C3DA4A1-F6DF-7228-755C-4D005C773779}"/>
                </a:ext>
              </a:extLst>
            </p:cNvPr>
            <p:cNvSpPr/>
            <p:nvPr/>
          </p:nvSpPr>
          <p:spPr>
            <a:xfrm>
              <a:off x="2761181" y="3089365"/>
              <a:ext cx="1505164" cy="457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/>
                <a:t>SmartNIC</a:t>
              </a:r>
              <a:endParaRPr lang="zh-CN" altLang="en-US" dirty="0"/>
            </a:p>
          </p:txBody>
        </p:sp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934FB08C-F3E4-8C59-7BDD-9FD1CE6195DE}"/>
                </a:ext>
              </a:extLst>
            </p:cNvPr>
            <p:cNvSpPr/>
            <p:nvPr/>
          </p:nvSpPr>
          <p:spPr>
            <a:xfrm>
              <a:off x="2761181" y="2455524"/>
              <a:ext cx="629291" cy="4078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CPU</a:t>
              </a:r>
              <a:endParaRPr lang="zh-CN" altLang="en-US" dirty="0"/>
            </a:p>
          </p:txBody>
        </p:sp>
        <p:sp>
          <p:nvSpPr>
            <p:cNvPr id="14" name="矩形 15">
              <a:extLst>
                <a:ext uri="{FF2B5EF4-FFF2-40B4-BE49-F238E27FC236}">
                  <a16:creationId xmlns:a16="http://schemas.microsoft.com/office/drawing/2014/main" id="{90C4E670-D945-7377-F289-6DCA3B082602}"/>
                </a:ext>
              </a:extLst>
            </p:cNvPr>
            <p:cNvSpPr/>
            <p:nvPr/>
          </p:nvSpPr>
          <p:spPr>
            <a:xfrm>
              <a:off x="3518900" y="2455524"/>
              <a:ext cx="747446" cy="4078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Mem</a:t>
              </a:r>
              <a:endParaRPr lang="zh-CN" altLang="en-US" dirty="0"/>
            </a:p>
          </p:txBody>
        </p:sp>
      </p:grpSp>
      <p:cxnSp>
        <p:nvCxnSpPr>
          <p:cNvPr id="15" name="直接连接符 16">
            <a:extLst>
              <a:ext uri="{FF2B5EF4-FFF2-40B4-BE49-F238E27FC236}">
                <a16:creationId xmlns:a16="http://schemas.microsoft.com/office/drawing/2014/main" id="{2C2B484E-B859-46BF-14F9-DFCFFA6242BE}"/>
              </a:ext>
            </a:extLst>
          </p:cNvPr>
          <p:cNvCxnSpPr>
            <a:stCxn id="12" idx="2"/>
            <a:endCxn id="4" idx="0"/>
          </p:cNvCxnSpPr>
          <p:nvPr/>
        </p:nvCxnSpPr>
        <p:spPr>
          <a:xfrm>
            <a:off x="1601056" y="3305126"/>
            <a:ext cx="985463" cy="647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8">
            <a:extLst>
              <a:ext uri="{FF2B5EF4-FFF2-40B4-BE49-F238E27FC236}">
                <a16:creationId xmlns:a16="http://schemas.microsoft.com/office/drawing/2014/main" id="{046A6A2C-B85F-087D-B4C5-9781AEA39F50}"/>
              </a:ext>
            </a:extLst>
          </p:cNvPr>
          <p:cNvCxnSpPr>
            <a:cxnSpLocks/>
            <a:stCxn id="4" idx="0"/>
            <a:endCxn id="7" idx="2"/>
          </p:cNvCxnSpPr>
          <p:nvPr/>
        </p:nvCxnSpPr>
        <p:spPr>
          <a:xfrm flipV="1">
            <a:off x="2586519" y="3305126"/>
            <a:ext cx="1019710" cy="647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21">
            <a:extLst>
              <a:ext uri="{FF2B5EF4-FFF2-40B4-BE49-F238E27FC236}">
                <a16:creationId xmlns:a16="http://schemas.microsoft.com/office/drawing/2014/main" id="{FA81669D-21D4-0B6A-2902-10647A54F388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>
            <a:off x="1163120" y="2621895"/>
            <a:ext cx="437936" cy="226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23">
            <a:extLst>
              <a:ext uri="{FF2B5EF4-FFF2-40B4-BE49-F238E27FC236}">
                <a16:creationId xmlns:a16="http://schemas.microsoft.com/office/drawing/2014/main" id="{ADC1E1E4-7241-389F-3656-890089C56894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 flipH="1">
            <a:off x="1601056" y="2621895"/>
            <a:ext cx="378860" cy="226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26">
            <a:extLst>
              <a:ext uri="{FF2B5EF4-FFF2-40B4-BE49-F238E27FC236}">
                <a16:creationId xmlns:a16="http://schemas.microsoft.com/office/drawing/2014/main" id="{9D1BEB41-5EF1-D58B-849C-568E33EFE509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3168293" y="2621895"/>
            <a:ext cx="437936" cy="226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27">
            <a:extLst>
              <a:ext uri="{FF2B5EF4-FFF2-40B4-BE49-F238E27FC236}">
                <a16:creationId xmlns:a16="http://schemas.microsoft.com/office/drawing/2014/main" id="{0B5638A1-A453-0818-49DB-5ED5EEA773CC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3606229" y="2621895"/>
            <a:ext cx="378860" cy="226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表格 34">
            <a:extLst>
              <a:ext uri="{FF2B5EF4-FFF2-40B4-BE49-F238E27FC236}">
                <a16:creationId xmlns:a16="http://schemas.microsoft.com/office/drawing/2014/main" id="{49EFCA1D-E604-EEAA-D981-5C2F9C12E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68158"/>
              </p:ext>
            </p:extLst>
          </p:nvPr>
        </p:nvGraphicFramePr>
        <p:xfrm>
          <a:off x="5045893" y="1690688"/>
          <a:ext cx="6684198" cy="4861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19986">
                  <a:extLst>
                    <a:ext uri="{9D8B030D-6E8A-4147-A177-3AD203B41FA5}">
                      <a16:colId xmlns:a16="http://schemas.microsoft.com/office/drawing/2014/main" val="1223387422"/>
                    </a:ext>
                  </a:extLst>
                </a:gridCol>
                <a:gridCol w="2288142">
                  <a:extLst>
                    <a:ext uri="{9D8B030D-6E8A-4147-A177-3AD203B41FA5}">
                      <a16:colId xmlns:a16="http://schemas.microsoft.com/office/drawing/2014/main" val="2249199939"/>
                    </a:ext>
                  </a:extLst>
                </a:gridCol>
                <a:gridCol w="2476070">
                  <a:extLst>
                    <a:ext uri="{9D8B030D-6E8A-4147-A177-3AD203B41FA5}">
                      <a16:colId xmlns:a16="http://schemas.microsoft.com/office/drawing/2014/main" val="3148764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SmartNIC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Programmable Switch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832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Congestion control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DCQCN, TIMELY, MP-RDMA, IRN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HPCC, </a:t>
                      </a:r>
                      <a:r>
                        <a:rPr lang="en-US" altLang="zh-CN" dirty="0" err="1"/>
                        <a:t>pFabric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DeTail</a:t>
                      </a:r>
                      <a:r>
                        <a:rPr lang="en-US" altLang="zh-CN" dirty="0"/>
                        <a:t>, CP, NDP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32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Load balancer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VFP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SilkRoad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8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Key-value store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Pilaf, </a:t>
                      </a:r>
                      <a:r>
                        <a:rPr lang="en-US" altLang="zh-CN" dirty="0" err="1"/>
                        <a:t>FaRM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DrTM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FaSST</a:t>
                      </a:r>
                      <a:r>
                        <a:rPr lang="en-US" altLang="zh-CN" dirty="0"/>
                        <a:t>, KV-Direct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SwitchKV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NetCache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IncBricks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151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Aggregation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NetAgg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CamCube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SHARP, DAIET, </a:t>
                      </a:r>
                      <a:r>
                        <a:rPr lang="en-US" altLang="zh-CN" dirty="0" err="1"/>
                        <a:t>SwitchML</a:t>
                      </a:r>
                      <a:r>
                        <a:rPr lang="en-US" altLang="zh-CN" dirty="0"/>
                        <a:t>, ATP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43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Lock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DSLR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NetLock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099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Coordination / Replication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Consensus in a Box, DARE, APUS, Derecho, Mu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NetChain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NetPaxos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SpecPaxos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NOPaxos</a:t>
                      </a:r>
                      <a:r>
                        <a:rPr lang="en-US" altLang="zh-CN" dirty="0"/>
                        <a:t>, Eris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Programming system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Floem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iPipe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StRoM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ClickNP</a:t>
                      </a:r>
                      <a:r>
                        <a:rPr lang="en-US" altLang="zh-CN" dirty="0"/>
                        <a:t>, </a:t>
                      </a:r>
                      <a:r>
                        <a:rPr lang="en-US" altLang="zh-CN" dirty="0" err="1"/>
                        <a:t>FairNIC</a:t>
                      </a:r>
                      <a:r>
                        <a:rPr lang="en-US" altLang="zh-CN" dirty="0"/>
                        <a:t>, </a:t>
                      </a:r>
                      <a:r>
                        <a:rPr lang="el-GR" altLang="zh-CN" dirty="0"/>
                        <a:t>λ-</a:t>
                      </a:r>
                      <a:r>
                        <a:rPr lang="en-US" altLang="zh-CN" dirty="0"/>
                        <a:t>NIC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SNAP, Frenetic, P4, P4visor, </a:t>
                      </a:r>
                      <a:r>
                        <a:rPr lang="zh-CN" altLang="en-US" dirty="0"/>
                        <a:t>𝜇</a:t>
                      </a:r>
                      <a:r>
                        <a:rPr lang="en-US" altLang="zh-CN" dirty="0"/>
                        <a:t>P4, Domino, Lyra, Gallium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2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348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FFC-A5C7-E521-70DF-F2D7D217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ADBB-7565-3C46-5529-37A07061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Trend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1: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Intelligent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Network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Devices</a:t>
            </a:r>
          </a:p>
          <a:p>
            <a:pPr lvl="1"/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SmartNIC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FPGA,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ASIC,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DPU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Programmable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Switch</a:t>
            </a:r>
          </a:p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Interconnect</a:t>
            </a:r>
          </a:p>
          <a:p>
            <a:pPr lvl="1"/>
            <a:r>
              <a:rPr lang="en-US" altLang="zh-CN" dirty="0" err="1"/>
              <a:t>NVLink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CXL: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P2P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</a:p>
          <a:p>
            <a:pPr lvl="1"/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3417011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707B-3DF0-8EB9-FF16-D4CE23AE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/>
              <a:t>Interconnect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8030F-F918-F499-BFDB-444505557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BFACF-7970-2EB0-D69D-EB9CA292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6" y="1392755"/>
            <a:ext cx="9301386" cy="5060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E2BDB-5CD6-244C-7EF3-B5AD954A8431}"/>
              </a:ext>
            </a:extLst>
          </p:cNvPr>
          <p:cNvSpPr txBox="1"/>
          <p:nvPr/>
        </p:nvSpPr>
        <p:spPr>
          <a:xfrm>
            <a:off x="719666" y="6534347"/>
            <a:ext cx="9389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THE NVLINK-NETWORK SWITCH: NVIDIA’S SWITCH CHIP FOR HIGH COMMUNICATION-BANDWIDTH SUPERPODS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 err="1"/>
              <a:t>HotChips</a:t>
            </a:r>
            <a:r>
              <a:rPr lang="zh-CN" altLang="en-US" sz="1400" dirty="0"/>
              <a:t> </a:t>
            </a:r>
            <a:r>
              <a:rPr lang="en-US" altLang="zh-CN" sz="1400" dirty="0"/>
              <a:t>‘22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4018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6E9F-93EE-F21B-E812-C1C8B30E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  <a:endParaRPr lang="en-CN" dirty="0"/>
          </a:p>
        </p:txBody>
      </p:sp>
      <p:pic>
        <p:nvPicPr>
          <p:cNvPr id="1026" name="Picture 2" descr="Tensor、Pipeline、Data 三种并行方式从模型层内、模型层间、训练数据三个维度上划分计算空间，来源：DeepSpeed">
            <a:extLst>
              <a:ext uri="{FF2B5EF4-FFF2-40B4-BE49-F238E27FC236}">
                <a16:creationId xmlns:a16="http://schemas.microsoft.com/office/drawing/2014/main" id="{B6518657-81DD-E8E5-1580-C25FA04C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6684"/>
            <a:ext cx="8390467" cy="50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88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16D4-1F59-28BE-0DD2-840ECDAE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Tensor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  <a:endParaRPr lang="en-CN" dirty="0"/>
          </a:p>
        </p:txBody>
      </p:sp>
      <p:pic>
        <p:nvPicPr>
          <p:cNvPr id="2050" name="Picture 2" descr="Attention 的计算过程，来源：The Illustrated Transformer">
            <a:extLst>
              <a:ext uri="{FF2B5EF4-FFF2-40B4-BE49-F238E27FC236}">
                <a16:creationId xmlns:a16="http://schemas.microsoft.com/office/drawing/2014/main" id="{630066AC-35BF-7E02-467B-BD8BCFE0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1690688"/>
            <a:ext cx="6019800" cy="337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13537-0EE7-D8E6-2D5C-8B889A45C54E}"/>
              </a:ext>
            </a:extLst>
          </p:cNvPr>
          <p:cNvSpPr txBox="1"/>
          <p:nvPr/>
        </p:nvSpPr>
        <p:spPr>
          <a:xfrm>
            <a:off x="6485467" y="1617133"/>
            <a:ext cx="5427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Back-of-envelope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tensor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(QKV),</a:t>
            </a:r>
            <a:r>
              <a:rPr lang="zh-CN" altLang="en-US" dirty="0"/>
              <a:t> </a:t>
            </a:r>
            <a:r>
              <a:rPr lang="en-US" altLang="zh-CN" dirty="0"/>
              <a:t>excluding</a:t>
            </a:r>
            <a:r>
              <a:rPr lang="zh-CN" altLang="en-US" dirty="0"/>
              <a:t> </a:t>
            </a:r>
            <a:r>
              <a:rPr lang="en-US" altLang="zh-CN" dirty="0"/>
              <a:t>FFNN: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Computation</a:t>
            </a:r>
            <a:r>
              <a:rPr lang="zh-CN" altLang="en-US" b="1" dirty="0"/>
              <a:t> </a:t>
            </a:r>
            <a:r>
              <a:rPr lang="en-US" altLang="zh-CN" b="1" dirty="0"/>
              <a:t>cost</a:t>
            </a:r>
            <a:r>
              <a:rPr lang="zh-CN" altLang="en-US" b="1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roughly:</a:t>
            </a:r>
            <a:br>
              <a:rPr lang="en-US" altLang="zh-CN" dirty="0"/>
            </a:br>
            <a:r>
              <a:rPr lang="en-US" altLang="zh-CN" dirty="0"/>
              <a:t>3</a:t>
            </a:r>
            <a:r>
              <a:rPr lang="zh-CN" altLang="en-US" dirty="0"/>
              <a:t> * </a:t>
            </a:r>
            <a:r>
              <a:rPr lang="en-US" altLang="zh-CN" dirty="0"/>
              <a:t>batch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* </a:t>
            </a:r>
            <a:r>
              <a:rPr lang="en-US" altLang="zh-CN" dirty="0"/>
              <a:t>(embedding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num</a:t>
            </a:r>
            <a:r>
              <a:rPr lang="zh-CN" altLang="en-US" dirty="0"/>
              <a:t> </a:t>
            </a:r>
            <a:r>
              <a:rPr lang="en-US" altLang="zh-CN" dirty="0"/>
              <a:t>GPUs)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Communication</a:t>
            </a:r>
            <a:r>
              <a:rPr lang="zh-CN" altLang="en-US" b="1" dirty="0"/>
              <a:t> </a:t>
            </a:r>
            <a:r>
              <a:rPr lang="en-US" altLang="zh-CN" b="1" dirty="0"/>
              <a:t>cost</a:t>
            </a:r>
            <a:r>
              <a:rPr lang="zh-CN" altLang="en-US" b="1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roughly:</a:t>
            </a:r>
            <a:br>
              <a:rPr lang="en-US" altLang="zh-CN" dirty="0"/>
            </a:br>
            <a:r>
              <a:rPr lang="en-US" altLang="zh-CN" dirty="0"/>
              <a:t>Batch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*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Computation</a:t>
            </a:r>
            <a:r>
              <a:rPr lang="zh-CN" altLang="en-US" b="1" dirty="0"/>
              <a:t> </a:t>
            </a:r>
            <a:r>
              <a:rPr lang="en-US" altLang="zh-CN" b="1" dirty="0"/>
              <a:t>/</a:t>
            </a:r>
            <a:r>
              <a:rPr lang="zh-CN" altLang="en-US" b="1" dirty="0"/>
              <a:t> </a:t>
            </a:r>
            <a:r>
              <a:rPr lang="en-US" altLang="zh-CN" b="1" dirty="0"/>
              <a:t>Communication</a:t>
            </a:r>
            <a:r>
              <a:rPr lang="zh-CN" altLang="en-US" b="1" dirty="0"/>
              <a:t> </a:t>
            </a:r>
            <a:r>
              <a:rPr lang="en-US" altLang="zh-CN" b="1" dirty="0"/>
              <a:t>=</a:t>
            </a:r>
            <a:r>
              <a:rPr lang="zh-CN" altLang="en-US" b="1" dirty="0"/>
              <a:t> </a:t>
            </a:r>
            <a:r>
              <a:rPr lang="en-US" altLang="zh-CN" b="1" dirty="0"/>
              <a:t>3</a:t>
            </a:r>
            <a:r>
              <a:rPr lang="zh-CN" altLang="en-US" b="1" dirty="0"/>
              <a:t> * </a:t>
            </a:r>
            <a:r>
              <a:rPr lang="en-US" altLang="zh-CN" b="1" dirty="0"/>
              <a:t>embedding</a:t>
            </a:r>
            <a:r>
              <a:rPr lang="zh-CN" altLang="en-US" b="1" dirty="0"/>
              <a:t> </a:t>
            </a:r>
            <a:r>
              <a:rPr lang="en-US" altLang="zh-CN" b="1" dirty="0"/>
              <a:t>size</a:t>
            </a:r>
            <a:r>
              <a:rPr lang="zh-CN" altLang="en-US" b="1" dirty="0"/>
              <a:t> </a:t>
            </a:r>
            <a:r>
              <a:rPr lang="en-US" altLang="zh-CN" b="1" dirty="0"/>
              <a:t>/</a:t>
            </a:r>
            <a:r>
              <a:rPr lang="zh-CN" altLang="en-US" b="1" dirty="0"/>
              <a:t> </a:t>
            </a:r>
            <a:r>
              <a:rPr lang="en-US" altLang="zh-CN" b="1" dirty="0"/>
              <a:t>num</a:t>
            </a:r>
            <a:r>
              <a:rPr lang="zh-CN" altLang="en-US" b="1" dirty="0"/>
              <a:t> </a:t>
            </a:r>
            <a:r>
              <a:rPr lang="en-US" altLang="zh-CN" b="1" dirty="0"/>
              <a:t>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Example:</a:t>
            </a:r>
            <a:r>
              <a:rPr lang="zh-CN" altLang="en-US" dirty="0"/>
              <a:t> </a:t>
            </a:r>
            <a:r>
              <a:rPr lang="en-US" altLang="zh-CN" dirty="0"/>
              <a:t>LLaMA-2</a:t>
            </a:r>
            <a:r>
              <a:rPr lang="zh-CN" altLang="en-US" dirty="0"/>
              <a:t> </a:t>
            </a:r>
            <a:r>
              <a:rPr lang="en-US" altLang="zh-CN" dirty="0"/>
              <a:t>70B,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8192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AD044-876D-BE0C-4106-AA87CEE88F16}"/>
              </a:ext>
            </a:extLst>
          </p:cNvPr>
          <p:cNvSpPr txBox="1"/>
          <p:nvPr/>
        </p:nvSpPr>
        <p:spPr>
          <a:xfrm>
            <a:off x="677333" y="5130800"/>
            <a:ext cx="11235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H100:</a:t>
            </a:r>
            <a:r>
              <a:rPr lang="zh-CN" altLang="en-US" dirty="0"/>
              <a:t> </a:t>
            </a:r>
            <a:r>
              <a:rPr lang="en-US" altLang="zh-CN" dirty="0"/>
              <a:t>989T</a:t>
            </a:r>
            <a:r>
              <a:rPr lang="zh-CN" altLang="en-US" dirty="0"/>
              <a:t> </a:t>
            </a:r>
            <a:r>
              <a:rPr lang="en-US" altLang="zh-CN" dirty="0"/>
              <a:t>Tensor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16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GPUs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tensor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100%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  <a:r>
              <a:rPr lang="zh-CN" altLang="en-US" dirty="0"/>
              <a:t> </a:t>
            </a:r>
            <a:r>
              <a:rPr lang="en-US" altLang="zh-CN" dirty="0"/>
              <a:t>utilization: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&gt;=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(3</a:t>
            </a:r>
            <a:r>
              <a:rPr lang="zh-CN" altLang="en-US" dirty="0"/>
              <a:t> *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num</a:t>
            </a:r>
            <a:r>
              <a:rPr lang="zh-CN" altLang="en-US" dirty="0"/>
              <a:t> </a:t>
            </a:r>
            <a:r>
              <a:rPr lang="en-US" altLang="zh-CN" dirty="0"/>
              <a:t>GPUs)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989T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(3</a:t>
            </a:r>
            <a:r>
              <a:rPr lang="zh-CN" altLang="en-US" dirty="0"/>
              <a:t> * </a:t>
            </a:r>
            <a:r>
              <a:rPr lang="en-US" altLang="zh-CN" dirty="0"/>
              <a:t>8192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8)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321</a:t>
            </a:r>
            <a:r>
              <a:rPr lang="zh-CN" altLang="en-US" dirty="0"/>
              <a:t> </a:t>
            </a:r>
            <a:r>
              <a:rPr lang="en-US" altLang="zh-CN" dirty="0"/>
              <a:t>GB/s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Bi-direction</a:t>
            </a:r>
            <a:r>
              <a:rPr lang="zh-CN" altLang="en-US" b="1" dirty="0"/>
              <a:t> </a:t>
            </a:r>
            <a:r>
              <a:rPr lang="en-US" altLang="zh-CN" b="1" dirty="0"/>
              <a:t>bandwidth</a:t>
            </a:r>
            <a:r>
              <a:rPr lang="zh-CN" altLang="en-US" b="1" dirty="0"/>
              <a:t> </a:t>
            </a:r>
            <a:r>
              <a:rPr lang="en-US" altLang="zh-CN" b="1" dirty="0"/>
              <a:t>&gt;=</a:t>
            </a:r>
            <a:r>
              <a:rPr lang="zh-CN" altLang="en-US" b="1" dirty="0"/>
              <a:t> </a:t>
            </a:r>
            <a:r>
              <a:rPr lang="en-US" altLang="zh-CN" b="1" dirty="0"/>
              <a:t>642</a:t>
            </a:r>
            <a:r>
              <a:rPr lang="zh-CN" altLang="en-US" b="1" dirty="0"/>
              <a:t> </a:t>
            </a:r>
            <a:r>
              <a:rPr lang="en-US" altLang="zh-CN" b="1" dirty="0"/>
              <a:t>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That’s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900</a:t>
            </a:r>
            <a:r>
              <a:rPr lang="zh-CN" altLang="en-US" dirty="0"/>
              <a:t> </a:t>
            </a:r>
            <a:r>
              <a:rPr lang="en-US" altLang="zh-CN" dirty="0"/>
              <a:t>GB/s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NVLink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57128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732E-4C70-37FF-DC0E-C10CDB4B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Strict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endParaRPr lang="en-CN" dirty="0"/>
          </a:p>
        </p:txBody>
      </p:sp>
      <p:pic>
        <p:nvPicPr>
          <p:cNvPr id="4" name="Picture 2" descr="Attention 的计算过程，来源：The Illustrated Transformer">
            <a:extLst>
              <a:ext uri="{FF2B5EF4-FFF2-40B4-BE49-F238E27FC236}">
                <a16:creationId xmlns:a16="http://schemas.microsoft.com/office/drawing/2014/main" id="{103D7C44-6D5C-7FAB-BB55-83F3EBEC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1690688"/>
            <a:ext cx="6019800" cy="337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80BEE-89B6-373E-527B-B14DD373DE2B}"/>
              </a:ext>
            </a:extLst>
          </p:cNvPr>
          <p:cNvSpPr txBox="1"/>
          <p:nvPr/>
        </p:nvSpPr>
        <p:spPr>
          <a:xfrm>
            <a:off x="6485467" y="1617133"/>
            <a:ext cx="5427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Taking</a:t>
            </a:r>
            <a:r>
              <a:rPr lang="zh-CN" altLang="en-US" b="1" dirty="0"/>
              <a:t> </a:t>
            </a:r>
            <a:r>
              <a:rPr lang="en-US" altLang="zh-CN" b="1" dirty="0"/>
              <a:t>latency</a:t>
            </a:r>
            <a:r>
              <a:rPr lang="zh-CN" altLang="en-US" b="1" dirty="0"/>
              <a:t> </a:t>
            </a:r>
            <a:r>
              <a:rPr lang="en-US" altLang="zh-CN" b="1" dirty="0"/>
              <a:t>into</a:t>
            </a:r>
            <a:r>
              <a:rPr lang="zh-CN" altLang="en-US" b="1" dirty="0"/>
              <a:t> </a:t>
            </a:r>
            <a:r>
              <a:rPr lang="en-US" altLang="zh-CN" b="1" dirty="0"/>
              <a:t>account: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Communication</a:t>
            </a:r>
            <a:r>
              <a:rPr lang="zh-CN" altLang="en-US" b="1" dirty="0"/>
              <a:t> </a:t>
            </a:r>
            <a:r>
              <a:rPr lang="en-US" altLang="zh-CN" b="1" dirty="0"/>
              <a:t>time</a:t>
            </a:r>
            <a:r>
              <a:rPr lang="zh-CN" altLang="en-US" b="1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roughly:</a:t>
            </a:r>
            <a:br>
              <a:rPr lang="en-US" altLang="zh-CN" dirty="0"/>
            </a:br>
            <a:r>
              <a:rPr lang="en-US" altLang="zh-CN" dirty="0"/>
              <a:t>(Batch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*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bandwidth)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Computation</a:t>
            </a:r>
            <a:r>
              <a:rPr lang="zh-CN" altLang="en-US" b="1" dirty="0"/>
              <a:t> </a:t>
            </a:r>
            <a:r>
              <a:rPr lang="en-US" altLang="zh-CN" b="1" dirty="0"/>
              <a:t>time</a:t>
            </a:r>
            <a:r>
              <a:rPr lang="zh-CN" altLang="en-US" b="1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roughly:</a:t>
            </a:r>
            <a:br>
              <a:rPr lang="en-US" altLang="zh-CN" dirty="0"/>
            </a:br>
            <a:r>
              <a:rPr lang="en-US" altLang="zh-CN" dirty="0"/>
              <a:t>3</a:t>
            </a:r>
            <a:r>
              <a:rPr lang="zh-CN" altLang="en-US" dirty="0"/>
              <a:t> * </a:t>
            </a:r>
            <a:r>
              <a:rPr lang="en-US" altLang="zh-CN" dirty="0"/>
              <a:t>batch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* </a:t>
            </a:r>
            <a:r>
              <a:rPr lang="en-US" altLang="zh-CN" dirty="0"/>
              <a:t>(embedding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*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num</a:t>
            </a:r>
            <a:r>
              <a:rPr lang="zh-CN" altLang="en-US" dirty="0"/>
              <a:t> </a:t>
            </a:r>
            <a:r>
              <a:rPr lang="en-US" altLang="zh-CN" dirty="0"/>
              <a:t>GPUs)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Example:</a:t>
            </a:r>
            <a:r>
              <a:rPr lang="zh-CN" altLang="en-US" dirty="0"/>
              <a:t> </a:t>
            </a:r>
            <a:r>
              <a:rPr lang="en-US" altLang="zh-CN" dirty="0"/>
              <a:t>LLaMA-2</a:t>
            </a:r>
            <a:r>
              <a:rPr lang="zh-CN" altLang="en-US" dirty="0"/>
              <a:t> </a:t>
            </a:r>
            <a:r>
              <a:rPr lang="en-US" altLang="zh-CN" dirty="0"/>
              <a:t>70B,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8192,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4096,</a:t>
            </a:r>
            <a:r>
              <a:rPr lang="zh-CN" altLang="en-US" dirty="0"/>
              <a:t> </a:t>
            </a:r>
            <a:r>
              <a:rPr lang="en-US" altLang="zh-CN" dirty="0"/>
              <a:t>batch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9D48D-8D90-A96E-2CEB-F09042761F27}"/>
              </a:ext>
            </a:extLst>
          </p:cNvPr>
          <p:cNvSpPr txBox="1"/>
          <p:nvPr/>
        </p:nvSpPr>
        <p:spPr>
          <a:xfrm>
            <a:off x="677333" y="5130800"/>
            <a:ext cx="11235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NVLink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(1</a:t>
            </a:r>
            <a:r>
              <a:rPr lang="zh-CN" altLang="en-US" dirty="0"/>
              <a:t> * </a:t>
            </a:r>
            <a:r>
              <a:rPr lang="en-US" altLang="zh-CN" dirty="0"/>
              <a:t>4096</a:t>
            </a:r>
            <a:r>
              <a:rPr lang="zh-CN" altLang="en-US" dirty="0"/>
              <a:t> * </a:t>
            </a:r>
            <a:r>
              <a:rPr lang="en-US" altLang="zh-CN" dirty="0"/>
              <a:t>8192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450G)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149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 * </a:t>
            </a:r>
            <a:r>
              <a:rPr lang="en-US" altLang="zh-CN" dirty="0"/>
              <a:t>1</a:t>
            </a:r>
            <a:r>
              <a:rPr lang="zh-CN" altLang="en-US" dirty="0"/>
              <a:t> * </a:t>
            </a:r>
            <a:r>
              <a:rPr lang="en-US" altLang="zh-CN" dirty="0"/>
              <a:t>4096</a:t>
            </a:r>
            <a:r>
              <a:rPr lang="zh-CN" altLang="en-US" dirty="0"/>
              <a:t> * </a:t>
            </a:r>
            <a:r>
              <a:rPr lang="en-US" altLang="zh-CN" dirty="0"/>
              <a:t>(8192</a:t>
            </a:r>
            <a:r>
              <a:rPr lang="zh-CN" altLang="en-US" dirty="0"/>
              <a:t> * </a:t>
            </a:r>
            <a:r>
              <a:rPr lang="en-US" altLang="zh-CN" dirty="0"/>
              <a:t>8192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8)</a:t>
            </a:r>
            <a:r>
              <a:rPr lang="zh-CN" altLang="en-US" dirty="0"/>
              <a:t> *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989T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208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100%</a:t>
            </a:r>
            <a:r>
              <a:rPr lang="zh-CN" altLang="en-US" dirty="0"/>
              <a:t> </a:t>
            </a:r>
            <a:r>
              <a:rPr lang="en-US" altLang="zh-CN" dirty="0"/>
              <a:t>FLOPS</a:t>
            </a:r>
            <a:r>
              <a:rPr lang="zh-CN" altLang="en-US" dirty="0"/>
              <a:t> </a:t>
            </a:r>
            <a:r>
              <a:rPr lang="en-US" altLang="zh-CN" dirty="0"/>
              <a:t>utilization: </a:t>
            </a:r>
            <a:r>
              <a:rPr lang="en-US" altLang="zh-CN" b="1" dirty="0"/>
              <a:t>Latency</a:t>
            </a:r>
            <a:r>
              <a:rPr lang="zh-CN" altLang="en-US" b="1" dirty="0"/>
              <a:t> </a:t>
            </a:r>
            <a:r>
              <a:rPr lang="en-US" altLang="zh-CN" b="1" dirty="0"/>
              <a:t>&lt;=</a:t>
            </a:r>
            <a:r>
              <a:rPr lang="zh-CN" altLang="en-US" b="1" dirty="0"/>
              <a:t> </a:t>
            </a:r>
            <a:r>
              <a:rPr lang="en-US" altLang="zh-CN" b="1" dirty="0"/>
              <a:t>208</a:t>
            </a:r>
            <a:r>
              <a:rPr lang="zh-CN" altLang="en-US" b="1" dirty="0"/>
              <a:t> </a:t>
            </a:r>
            <a:r>
              <a:rPr lang="en-US" altLang="zh-CN" b="1" dirty="0"/>
              <a:t>us</a:t>
            </a:r>
            <a:r>
              <a:rPr lang="zh-CN" altLang="en-US" b="1" dirty="0"/>
              <a:t> </a:t>
            </a:r>
            <a:r>
              <a:rPr lang="en-US" altLang="zh-CN" b="1" dirty="0"/>
              <a:t>–</a:t>
            </a:r>
            <a:r>
              <a:rPr lang="zh-CN" altLang="en-US" b="1" dirty="0"/>
              <a:t> </a:t>
            </a:r>
            <a:r>
              <a:rPr lang="en-US" altLang="zh-CN" b="1" dirty="0"/>
              <a:t>149</a:t>
            </a:r>
            <a:r>
              <a:rPr lang="zh-CN" altLang="en-US" b="1" dirty="0"/>
              <a:t> </a:t>
            </a:r>
            <a:r>
              <a:rPr lang="en-US" altLang="zh-CN" b="1" dirty="0"/>
              <a:t>us</a:t>
            </a:r>
            <a:r>
              <a:rPr lang="zh-CN" altLang="en-US" b="1" dirty="0"/>
              <a:t> </a:t>
            </a:r>
            <a:r>
              <a:rPr lang="en-US" altLang="zh-CN" b="1" dirty="0"/>
              <a:t>=</a:t>
            </a:r>
            <a:r>
              <a:rPr lang="zh-CN" altLang="en-US" b="1" dirty="0"/>
              <a:t> </a:t>
            </a:r>
            <a:r>
              <a:rPr lang="en-US" altLang="zh-CN" b="1" dirty="0"/>
              <a:t>59</a:t>
            </a:r>
            <a:r>
              <a:rPr lang="zh-CN" altLang="en-US" b="1" dirty="0"/>
              <a:t> </a:t>
            </a:r>
            <a:r>
              <a:rPr lang="en-US" altLang="zh-CN" b="1" dirty="0"/>
              <a:t>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datacenters</a:t>
            </a:r>
            <a:r>
              <a:rPr lang="zh-CN" altLang="en-US" dirty="0"/>
              <a:t> </a:t>
            </a:r>
            <a:r>
              <a:rPr lang="en-US" altLang="zh-CN" dirty="0" err="1"/>
              <a:t>NVLink</a:t>
            </a:r>
            <a:r>
              <a:rPr lang="en-US" altLang="zh-CN" dirty="0"/>
              <a:t>/RDMA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typically</a:t>
            </a:r>
            <a:r>
              <a:rPr lang="zh-CN" altLang="en-US" dirty="0"/>
              <a:t> </a:t>
            </a:r>
            <a:r>
              <a:rPr lang="en-US" altLang="zh-CN" dirty="0"/>
              <a:t>&lt;10</a:t>
            </a:r>
            <a:r>
              <a:rPr lang="zh-CN" altLang="en-US" dirty="0"/>
              <a:t> </a:t>
            </a:r>
            <a:r>
              <a:rPr lang="en-US" altLang="zh-CN" dirty="0"/>
              <a:t>us,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b="1" dirty="0"/>
              <a:t>predictability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congestion/PFC</a:t>
            </a:r>
            <a:r>
              <a:rPr lang="zh-CN" altLang="en-US" dirty="0"/>
              <a:t> </a:t>
            </a:r>
            <a:r>
              <a:rPr lang="en-US" altLang="zh-CN" dirty="0"/>
              <a:t>storm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bring</a:t>
            </a:r>
            <a:r>
              <a:rPr lang="zh-CN" altLang="en-US" dirty="0"/>
              <a:t> </a:t>
            </a:r>
            <a:r>
              <a:rPr lang="en-US" altLang="zh-CN" dirty="0"/>
              <a:t>&gt;1ms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latency.</a:t>
            </a:r>
          </a:p>
        </p:txBody>
      </p:sp>
    </p:spTree>
    <p:extLst>
      <p:ext uri="{BB962C8B-B14F-4D97-AF65-F5344CB8AC3E}">
        <p14:creationId xmlns:p14="http://schemas.microsoft.com/office/powerpoint/2010/main" val="286007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5E99-2D62-9D88-D367-4EABC5FC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Peer-to-Peer</a:t>
            </a:r>
            <a:r>
              <a:rPr lang="zh-CN" altLang="en-US" dirty="0"/>
              <a:t> </a:t>
            </a:r>
            <a:r>
              <a:rPr lang="en-US" altLang="zh-CN" dirty="0"/>
              <a:t>Interconnect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5BEDA-F07B-A417-EA6A-27A335E44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C3929A-D817-1E81-7837-3CB7EEB1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4093"/>
            <a:ext cx="9666327" cy="47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64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5E99-2D62-9D88-D367-4EABC5FC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Intra-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Inter-host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C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C3929A-D817-1E81-7837-3CB7EEB1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58" y="2386829"/>
            <a:ext cx="6046803" cy="29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AEC39B5-870E-151A-FABB-619B3245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1596655"/>
            <a:ext cx="4120661" cy="18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D818F4-92FA-34C4-A154-64168735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8" y="4257240"/>
            <a:ext cx="4120661" cy="18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84ABC5-455C-53A9-5CB3-DD0816A7BE70}"/>
              </a:ext>
            </a:extLst>
          </p:cNvPr>
          <p:cNvSpPr/>
          <p:nvPr/>
        </p:nvSpPr>
        <p:spPr>
          <a:xfrm>
            <a:off x="1038467" y="3692779"/>
            <a:ext cx="2946401" cy="355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endParaRPr lang="en-C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89CE2-61EB-CBD3-7E0A-EAD1D0BD84F1}"/>
              </a:ext>
            </a:extLst>
          </p:cNvPr>
          <p:cNvSpPr/>
          <p:nvPr/>
        </p:nvSpPr>
        <p:spPr>
          <a:xfrm>
            <a:off x="3742265" y="2006808"/>
            <a:ext cx="558800" cy="2370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NIC</a:t>
            </a:r>
            <a:endParaRPr lang="en-CN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4B5F6-01AE-F3D8-4732-575CE258AA85}"/>
              </a:ext>
            </a:extLst>
          </p:cNvPr>
          <p:cNvSpPr/>
          <p:nvPr/>
        </p:nvSpPr>
        <p:spPr>
          <a:xfrm>
            <a:off x="3742265" y="4669300"/>
            <a:ext cx="558800" cy="2370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NIC</a:t>
            </a:r>
            <a:endParaRPr lang="en-CN" sz="1200" dirty="0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3D861F0A-EA39-85F5-7E3D-1EA80B5FA7BA}"/>
              </a:ext>
            </a:extLst>
          </p:cNvPr>
          <p:cNvCxnSpPr>
            <a:stCxn id="7" idx="2"/>
            <a:endCxn id="6" idx="0"/>
          </p:cNvCxnSpPr>
          <p:nvPr/>
        </p:nvCxnSpPr>
        <p:spPr>
          <a:xfrm rot="5400000">
            <a:off x="2542215" y="2213328"/>
            <a:ext cx="1448905" cy="1509997"/>
          </a:xfrm>
          <a:prstGeom prst="bentConnector3">
            <a:avLst>
              <a:gd name="adj1" fmla="val 92073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BAD1571-147C-2DD7-223B-AEF8F45363F7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16200000" flipH="1">
            <a:off x="2956206" y="3603840"/>
            <a:ext cx="620921" cy="1509997"/>
          </a:xfrm>
          <a:prstGeom prst="bentConnector3">
            <a:avLst>
              <a:gd name="adj1" fmla="val 21365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270A215-52A7-4C1E-5C3C-B85508297629}"/>
              </a:ext>
            </a:extLst>
          </p:cNvPr>
          <p:cNvSpPr/>
          <p:nvPr/>
        </p:nvSpPr>
        <p:spPr>
          <a:xfrm>
            <a:off x="4944556" y="3588349"/>
            <a:ext cx="397934" cy="5644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61081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718A-4E18-B35F-F2A0-37D9D1F2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endParaRPr lang="en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B63A28-FDDA-D6B8-C1EF-A53EFD4E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5" y="3194031"/>
            <a:ext cx="898133" cy="8136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855695C-891C-B5D0-73EF-1168776E94F6}"/>
              </a:ext>
            </a:extLst>
          </p:cNvPr>
          <p:cNvSpPr txBox="1"/>
          <p:nvPr/>
        </p:nvSpPr>
        <p:spPr>
          <a:xfrm>
            <a:off x="423817" y="1690688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Program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5AAB67-F333-31B4-FC10-9424C5602ED1}"/>
              </a:ext>
            </a:extLst>
          </p:cNvPr>
          <p:cNvSpPr txBox="1"/>
          <p:nvPr/>
        </p:nvSpPr>
        <p:spPr>
          <a:xfrm>
            <a:off x="1988914" y="1690688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Mem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882F8E-1E3A-90DE-149B-746574537E71}"/>
              </a:ext>
            </a:extLst>
          </p:cNvPr>
          <p:cNvSpPr txBox="1"/>
          <p:nvPr/>
        </p:nvSpPr>
        <p:spPr>
          <a:xfrm>
            <a:off x="4625091" y="1690688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Mem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8F975B-48FB-5622-859D-1D507032F41E}"/>
              </a:ext>
            </a:extLst>
          </p:cNvPr>
          <p:cNvSpPr txBox="1"/>
          <p:nvPr/>
        </p:nvSpPr>
        <p:spPr>
          <a:xfrm>
            <a:off x="5738553" y="1690688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Program</a:t>
            </a:r>
            <a:endParaRPr lang="zh-CN" altLang="en-US" b="1" dirty="0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4A1DE7F6-2403-70F1-2FB5-45D32409E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52" y="3305082"/>
            <a:ext cx="1150706" cy="59157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F7802AB8-26B0-8662-D7D5-B06A4CE0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04" y="3305082"/>
            <a:ext cx="1150706" cy="591578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6BA1BD18-58FB-FF37-FEE7-0DE1441424FE}"/>
              </a:ext>
            </a:extLst>
          </p:cNvPr>
          <p:cNvSpPr txBox="1"/>
          <p:nvPr/>
        </p:nvSpPr>
        <p:spPr>
          <a:xfrm>
            <a:off x="3081185" y="1681876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Network</a:t>
            </a:r>
            <a:endParaRPr lang="zh-CN" altLang="en-US" b="1" dirty="0"/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79BB371E-315D-D38E-A57C-4B0B27AD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162" y="3194031"/>
            <a:ext cx="898133" cy="813681"/>
          </a:xfrm>
          <a:prstGeom prst="rect">
            <a:avLst/>
          </a:prstGeom>
        </p:spPr>
      </p:pic>
      <p:cxnSp>
        <p:nvCxnSpPr>
          <p:cNvPr id="14" name="直接箭头连接符 15">
            <a:extLst>
              <a:ext uri="{FF2B5EF4-FFF2-40B4-BE49-F238E27FC236}">
                <a16:creationId xmlns:a16="http://schemas.microsoft.com/office/drawing/2014/main" id="{C0FFF3D4-2908-02BF-78DD-9B11BACBBE29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1315958" y="3600871"/>
            <a:ext cx="4494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6">
            <a:extLst>
              <a:ext uri="{FF2B5EF4-FFF2-40B4-BE49-F238E27FC236}">
                <a16:creationId xmlns:a16="http://schemas.microsoft.com/office/drawing/2014/main" id="{C87E9A4C-E753-1E65-88B6-0B343A8CB92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914873" y="3600871"/>
            <a:ext cx="14833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8">
            <a:extLst>
              <a:ext uri="{FF2B5EF4-FFF2-40B4-BE49-F238E27FC236}">
                <a16:creationId xmlns:a16="http://schemas.microsoft.com/office/drawing/2014/main" id="{DD2DDADF-8932-9E7B-DF27-ECEE726D18D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540562" y="3600871"/>
            <a:ext cx="2926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0">
            <a:extLst>
              <a:ext uri="{FF2B5EF4-FFF2-40B4-BE49-F238E27FC236}">
                <a16:creationId xmlns:a16="http://schemas.microsoft.com/office/drawing/2014/main" id="{06DEB73F-9271-021D-AC0A-D6A35E7CD074}"/>
              </a:ext>
            </a:extLst>
          </p:cNvPr>
          <p:cNvSpPr txBox="1"/>
          <p:nvPr/>
        </p:nvSpPr>
        <p:spPr>
          <a:xfrm>
            <a:off x="7169655" y="3416205"/>
            <a:ext cx="146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Message</a:t>
            </a:r>
            <a:endParaRPr lang="zh-CN" altLang="en-US" b="1" dirty="0"/>
          </a:p>
        </p:txBody>
      </p:sp>
      <p:sp>
        <p:nvSpPr>
          <p:cNvPr id="18" name="文本框 21">
            <a:extLst>
              <a:ext uri="{FF2B5EF4-FFF2-40B4-BE49-F238E27FC236}">
                <a16:creationId xmlns:a16="http://schemas.microsoft.com/office/drawing/2014/main" id="{958B3CC0-F2B4-FEAC-BCD8-275F98D1608F}"/>
              </a:ext>
            </a:extLst>
          </p:cNvPr>
          <p:cNvSpPr txBox="1"/>
          <p:nvPr/>
        </p:nvSpPr>
        <p:spPr>
          <a:xfrm>
            <a:off x="7171377" y="1702414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Semantics</a:t>
            </a:r>
            <a:endParaRPr lang="zh-CN" altLang="en-US" b="1" dirty="0"/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C6540CA6-FBBC-DB89-62E9-0FBCCEA9AA87}"/>
              </a:ext>
            </a:extLst>
          </p:cNvPr>
          <p:cNvSpPr txBox="1"/>
          <p:nvPr/>
        </p:nvSpPr>
        <p:spPr>
          <a:xfrm>
            <a:off x="8974912" y="1690688"/>
            <a:ext cx="1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Example</a:t>
            </a:r>
            <a:endParaRPr lang="zh-CN" altLang="en-US" b="1" dirty="0"/>
          </a:p>
        </p:txBody>
      </p:sp>
      <p:sp>
        <p:nvSpPr>
          <p:cNvPr id="20" name="文本框 23">
            <a:extLst>
              <a:ext uri="{FF2B5EF4-FFF2-40B4-BE49-F238E27FC236}">
                <a16:creationId xmlns:a16="http://schemas.microsoft.com/office/drawing/2014/main" id="{8CC5DA8E-4776-EE15-E0AF-145DFA6B8227}"/>
              </a:ext>
            </a:extLst>
          </p:cNvPr>
          <p:cNvSpPr txBox="1"/>
          <p:nvPr/>
        </p:nvSpPr>
        <p:spPr>
          <a:xfrm>
            <a:off x="8630300" y="3270926"/>
            <a:ext cx="288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ZeroMQ</a:t>
            </a:r>
            <a:r>
              <a:rPr lang="en-US" altLang="zh-CN" b="1" dirty="0"/>
              <a:t> / Kafka</a:t>
            </a:r>
          </a:p>
          <a:p>
            <a:r>
              <a:rPr lang="en-US" altLang="zh-CN" b="1" dirty="0"/>
              <a:t>RDMA send/</a:t>
            </a:r>
            <a:r>
              <a:rPr lang="en-US" altLang="zh-CN" b="1" dirty="0" err="1"/>
              <a:t>recv</a:t>
            </a:r>
            <a:endParaRPr lang="zh-CN" altLang="en-US" b="1" dirty="0"/>
          </a:p>
        </p:txBody>
      </p:sp>
      <p:pic>
        <p:nvPicPr>
          <p:cNvPr id="21" name="图片 25">
            <a:extLst>
              <a:ext uri="{FF2B5EF4-FFF2-40B4-BE49-F238E27FC236}">
                <a16:creationId xmlns:a16="http://schemas.microsoft.com/office/drawing/2014/main" id="{D5C8C069-8DD3-1E88-CCB2-B873DA3E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06" y="4224872"/>
            <a:ext cx="898133" cy="813681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EF5E057D-0C29-7E49-CB15-616C03842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56" y="4335923"/>
            <a:ext cx="1150706" cy="591578"/>
          </a:xfrm>
          <a:prstGeom prst="rect">
            <a:avLst/>
          </a:prstGeom>
        </p:spPr>
      </p:pic>
      <p:cxnSp>
        <p:nvCxnSpPr>
          <p:cNvPr id="23" name="直接箭头连接符 28">
            <a:extLst>
              <a:ext uri="{FF2B5EF4-FFF2-40B4-BE49-F238E27FC236}">
                <a16:creationId xmlns:a16="http://schemas.microsoft.com/office/drawing/2014/main" id="{AF494B77-21D0-02EF-5CBB-28D9ECAE98E9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1320239" y="4631712"/>
            <a:ext cx="30696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30">
            <a:extLst>
              <a:ext uri="{FF2B5EF4-FFF2-40B4-BE49-F238E27FC236}">
                <a16:creationId xmlns:a16="http://schemas.microsoft.com/office/drawing/2014/main" id="{EEDEE33B-5B39-E518-AD9C-0C2ACE745307}"/>
              </a:ext>
            </a:extLst>
          </p:cNvPr>
          <p:cNvSpPr txBox="1"/>
          <p:nvPr/>
        </p:nvSpPr>
        <p:spPr>
          <a:xfrm>
            <a:off x="7149534" y="4178322"/>
            <a:ext cx="1460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Remote</a:t>
            </a:r>
            <a:r>
              <a:rPr lang="zh-CN" altLang="en-US" b="1" dirty="0"/>
              <a:t> </a:t>
            </a:r>
            <a:r>
              <a:rPr lang="en-US" altLang="zh-CN" b="1" dirty="0"/>
              <a:t>Memory</a:t>
            </a:r>
            <a:r>
              <a:rPr lang="zh-CN" altLang="en-US" b="1" dirty="0"/>
              <a:t> </a:t>
            </a:r>
            <a:r>
              <a:rPr lang="en-US" altLang="zh-CN" b="1" dirty="0"/>
              <a:t>Access</a:t>
            </a:r>
            <a:endParaRPr lang="zh-CN" altLang="en-US" b="1" dirty="0"/>
          </a:p>
        </p:txBody>
      </p:sp>
      <p:sp>
        <p:nvSpPr>
          <p:cNvPr id="25" name="文本框 31">
            <a:extLst>
              <a:ext uri="{FF2B5EF4-FFF2-40B4-BE49-F238E27FC236}">
                <a16:creationId xmlns:a16="http://schemas.microsoft.com/office/drawing/2014/main" id="{B503EBA3-8BB5-EF84-0B9F-211539983450}"/>
              </a:ext>
            </a:extLst>
          </p:cNvPr>
          <p:cNvSpPr txBox="1"/>
          <p:nvPr/>
        </p:nvSpPr>
        <p:spPr>
          <a:xfrm>
            <a:off x="8610179" y="4164709"/>
            <a:ext cx="213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RDMA read/write /atomic</a:t>
            </a:r>
          </a:p>
          <a:p>
            <a:r>
              <a:rPr lang="en-US" altLang="zh-CN" b="1" dirty="0"/>
              <a:t>CXL Load/Store</a:t>
            </a:r>
            <a:endParaRPr lang="zh-CN" altLang="en-US" b="1" dirty="0"/>
          </a:p>
        </p:txBody>
      </p:sp>
      <p:pic>
        <p:nvPicPr>
          <p:cNvPr id="26" name="图片 34">
            <a:extLst>
              <a:ext uri="{FF2B5EF4-FFF2-40B4-BE49-F238E27FC236}">
                <a16:creationId xmlns:a16="http://schemas.microsoft.com/office/drawing/2014/main" id="{BC6B3119-9A3D-FC8E-EF33-245D3C53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5" y="5258650"/>
            <a:ext cx="898133" cy="813681"/>
          </a:xfrm>
          <a:prstGeom prst="rect">
            <a:avLst/>
          </a:prstGeom>
        </p:spPr>
      </p:pic>
      <p:pic>
        <p:nvPicPr>
          <p:cNvPr id="27" name="图片 35">
            <a:extLst>
              <a:ext uri="{FF2B5EF4-FFF2-40B4-BE49-F238E27FC236}">
                <a16:creationId xmlns:a16="http://schemas.microsoft.com/office/drawing/2014/main" id="{B0351E0D-893C-1DDB-3314-4400A518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797" y="5258650"/>
            <a:ext cx="898133" cy="813681"/>
          </a:xfrm>
          <a:prstGeom prst="rect">
            <a:avLst/>
          </a:prstGeom>
        </p:spPr>
      </p:pic>
      <p:cxnSp>
        <p:nvCxnSpPr>
          <p:cNvPr id="28" name="直接箭头连接符 37">
            <a:extLst>
              <a:ext uri="{FF2B5EF4-FFF2-40B4-BE49-F238E27FC236}">
                <a16:creationId xmlns:a16="http://schemas.microsoft.com/office/drawing/2014/main" id="{8EE5E312-F4B7-6A58-C66D-878D2CDCEE3E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1315958" y="5665491"/>
            <a:ext cx="4459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38">
            <a:extLst>
              <a:ext uri="{FF2B5EF4-FFF2-40B4-BE49-F238E27FC236}">
                <a16:creationId xmlns:a16="http://schemas.microsoft.com/office/drawing/2014/main" id="{3E534BD0-3065-75EB-F205-6335FFA24079}"/>
              </a:ext>
            </a:extLst>
          </p:cNvPr>
          <p:cNvSpPr txBox="1"/>
          <p:nvPr/>
        </p:nvSpPr>
        <p:spPr>
          <a:xfrm>
            <a:off x="7169654" y="5494437"/>
            <a:ext cx="146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RPC</a:t>
            </a:r>
            <a:endParaRPr lang="zh-CN" altLang="en-US" b="1" dirty="0"/>
          </a:p>
        </p:txBody>
      </p:sp>
      <p:sp>
        <p:nvSpPr>
          <p:cNvPr id="30" name="文本框 39">
            <a:extLst>
              <a:ext uri="{FF2B5EF4-FFF2-40B4-BE49-F238E27FC236}">
                <a16:creationId xmlns:a16="http://schemas.microsoft.com/office/drawing/2014/main" id="{49BBE3A5-01FE-5646-DF88-02E9731BF2AC}"/>
              </a:ext>
            </a:extLst>
          </p:cNvPr>
          <p:cNvSpPr txBox="1"/>
          <p:nvPr/>
        </p:nvSpPr>
        <p:spPr>
          <a:xfrm>
            <a:off x="8630300" y="5481869"/>
            <a:ext cx="28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gRPC</a:t>
            </a:r>
            <a:r>
              <a:rPr lang="en-US" altLang="zh-CN" b="1" dirty="0"/>
              <a:t>, Thrift</a:t>
            </a:r>
            <a:endParaRPr lang="zh-CN" altLang="en-US" b="1" dirty="0"/>
          </a:p>
        </p:txBody>
      </p:sp>
      <p:pic>
        <p:nvPicPr>
          <p:cNvPr id="31" name="图片 40">
            <a:extLst>
              <a:ext uri="{FF2B5EF4-FFF2-40B4-BE49-F238E27FC236}">
                <a16:creationId xmlns:a16="http://schemas.microsoft.com/office/drawing/2014/main" id="{645D9F41-1E77-3D15-AA2D-83B9BEE6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5" y="2190157"/>
            <a:ext cx="898133" cy="813681"/>
          </a:xfrm>
          <a:prstGeom prst="rect">
            <a:avLst/>
          </a:prstGeom>
        </p:spPr>
      </p:pic>
      <p:pic>
        <p:nvPicPr>
          <p:cNvPr id="32" name="图片 41">
            <a:extLst>
              <a:ext uri="{FF2B5EF4-FFF2-40B4-BE49-F238E27FC236}">
                <a16:creationId xmlns:a16="http://schemas.microsoft.com/office/drawing/2014/main" id="{77E2C4AF-5393-0219-6C33-850F683AB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52" y="2301208"/>
            <a:ext cx="1150706" cy="591578"/>
          </a:xfrm>
          <a:prstGeom prst="rect">
            <a:avLst/>
          </a:prstGeom>
        </p:spPr>
      </p:pic>
      <p:pic>
        <p:nvPicPr>
          <p:cNvPr id="33" name="图片 42">
            <a:extLst>
              <a:ext uri="{FF2B5EF4-FFF2-40B4-BE49-F238E27FC236}">
                <a16:creationId xmlns:a16="http://schemas.microsoft.com/office/drawing/2014/main" id="{ECC439C6-132A-C5EA-4603-8A5DAB4C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04" y="2301208"/>
            <a:ext cx="1150706" cy="591578"/>
          </a:xfrm>
          <a:prstGeom prst="rect">
            <a:avLst/>
          </a:prstGeom>
        </p:spPr>
      </p:pic>
      <p:pic>
        <p:nvPicPr>
          <p:cNvPr id="34" name="图片 43">
            <a:extLst>
              <a:ext uri="{FF2B5EF4-FFF2-40B4-BE49-F238E27FC236}">
                <a16:creationId xmlns:a16="http://schemas.microsoft.com/office/drawing/2014/main" id="{637A6C57-E30C-FD02-F75C-AEA6ED32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162" y="2190157"/>
            <a:ext cx="898133" cy="813681"/>
          </a:xfrm>
          <a:prstGeom prst="rect">
            <a:avLst/>
          </a:prstGeom>
        </p:spPr>
      </p:pic>
      <p:cxnSp>
        <p:nvCxnSpPr>
          <p:cNvPr id="35" name="直接箭头连接符 44">
            <a:extLst>
              <a:ext uri="{FF2B5EF4-FFF2-40B4-BE49-F238E27FC236}">
                <a16:creationId xmlns:a16="http://schemas.microsoft.com/office/drawing/2014/main" id="{01628622-BFB6-CE66-BCCF-AD74B0BB914C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 flipV="1">
            <a:off x="1315958" y="2596997"/>
            <a:ext cx="4494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45">
            <a:extLst>
              <a:ext uri="{FF2B5EF4-FFF2-40B4-BE49-F238E27FC236}">
                <a16:creationId xmlns:a16="http://schemas.microsoft.com/office/drawing/2014/main" id="{5156ED42-230A-D573-3ED5-2E42F1D5190D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914873" y="2596997"/>
            <a:ext cx="14833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46">
            <a:extLst>
              <a:ext uri="{FF2B5EF4-FFF2-40B4-BE49-F238E27FC236}">
                <a16:creationId xmlns:a16="http://schemas.microsoft.com/office/drawing/2014/main" id="{BFCA96C2-80FC-CA21-4E71-D7B570A959D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5540562" y="2596997"/>
            <a:ext cx="2926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47">
            <a:extLst>
              <a:ext uri="{FF2B5EF4-FFF2-40B4-BE49-F238E27FC236}">
                <a16:creationId xmlns:a16="http://schemas.microsoft.com/office/drawing/2014/main" id="{AF12A8C6-60B3-716C-5CF3-66B59F02A915}"/>
              </a:ext>
            </a:extLst>
          </p:cNvPr>
          <p:cNvSpPr txBox="1"/>
          <p:nvPr/>
        </p:nvSpPr>
        <p:spPr>
          <a:xfrm>
            <a:off x="7149534" y="2415966"/>
            <a:ext cx="137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Byte</a:t>
            </a:r>
            <a:r>
              <a:rPr lang="zh-CN" altLang="en-US" b="1" dirty="0"/>
              <a:t> </a:t>
            </a:r>
            <a:r>
              <a:rPr lang="en-US" altLang="zh-CN" b="1" dirty="0"/>
              <a:t>Stream</a:t>
            </a:r>
            <a:endParaRPr lang="zh-CN" altLang="en-US" b="1" dirty="0"/>
          </a:p>
        </p:txBody>
      </p:sp>
      <p:sp>
        <p:nvSpPr>
          <p:cNvPr id="39" name="文本框 48">
            <a:extLst>
              <a:ext uri="{FF2B5EF4-FFF2-40B4-BE49-F238E27FC236}">
                <a16:creationId xmlns:a16="http://schemas.microsoft.com/office/drawing/2014/main" id="{05BB4971-F093-7DB7-6E83-AAB1F22359DD}"/>
              </a:ext>
            </a:extLst>
          </p:cNvPr>
          <p:cNvSpPr txBox="1"/>
          <p:nvPr/>
        </p:nvSpPr>
        <p:spPr>
          <a:xfrm>
            <a:off x="8632443" y="2412331"/>
            <a:ext cx="249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Socket send/</a:t>
            </a:r>
            <a:r>
              <a:rPr lang="en-US" altLang="zh-CN" b="1" dirty="0" err="1"/>
              <a:t>recv</a:t>
            </a:r>
            <a:endParaRPr lang="zh-CN" altLang="en-US" b="1" dirty="0"/>
          </a:p>
        </p:txBody>
      </p:sp>
      <p:sp>
        <p:nvSpPr>
          <p:cNvPr id="40" name="文本框 49">
            <a:extLst>
              <a:ext uri="{FF2B5EF4-FFF2-40B4-BE49-F238E27FC236}">
                <a16:creationId xmlns:a16="http://schemas.microsoft.com/office/drawing/2014/main" id="{91F42E28-A4FC-25E9-FE47-5A6269881967}"/>
              </a:ext>
            </a:extLst>
          </p:cNvPr>
          <p:cNvSpPr txBox="1"/>
          <p:nvPr/>
        </p:nvSpPr>
        <p:spPr>
          <a:xfrm>
            <a:off x="3087820" y="2368478"/>
            <a:ext cx="1460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010101010</a:t>
            </a:r>
            <a:endParaRPr lang="zh-CN" altLang="en-US" sz="1050" b="1" dirty="0"/>
          </a:p>
        </p:txBody>
      </p:sp>
      <p:sp>
        <p:nvSpPr>
          <p:cNvPr id="41" name="文本框 50">
            <a:extLst>
              <a:ext uri="{FF2B5EF4-FFF2-40B4-BE49-F238E27FC236}">
                <a16:creationId xmlns:a16="http://schemas.microsoft.com/office/drawing/2014/main" id="{2D6EAB3C-5206-B9B4-EFD6-18E1423966BE}"/>
              </a:ext>
            </a:extLst>
          </p:cNvPr>
          <p:cNvSpPr txBox="1"/>
          <p:nvPr/>
        </p:nvSpPr>
        <p:spPr>
          <a:xfrm>
            <a:off x="2991717" y="3277401"/>
            <a:ext cx="41076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010</a:t>
            </a:r>
            <a:endParaRPr lang="zh-CN" altLang="en-US" sz="1050" b="1" dirty="0"/>
          </a:p>
        </p:txBody>
      </p:sp>
      <p:sp>
        <p:nvSpPr>
          <p:cNvPr id="42" name="文本框 51">
            <a:extLst>
              <a:ext uri="{FF2B5EF4-FFF2-40B4-BE49-F238E27FC236}">
                <a16:creationId xmlns:a16="http://schemas.microsoft.com/office/drawing/2014/main" id="{C11E5200-3C62-E6D8-C462-FD3945E72101}"/>
              </a:ext>
            </a:extLst>
          </p:cNvPr>
          <p:cNvSpPr txBox="1"/>
          <p:nvPr/>
        </p:nvSpPr>
        <p:spPr>
          <a:xfrm>
            <a:off x="3468618" y="3277401"/>
            <a:ext cx="41076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101</a:t>
            </a:r>
            <a:endParaRPr lang="zh-CN" altLang="en-US" sz="1050" b="1" dirty="0"/>
          </a:p>
        </p:txBody>
      </p:sp>
      <p:sp>
        <p:nvSpPr>
          <p:cNvPr id="43" name="文本框 52">
            <a:extLst>
              <a:ext uri="{FF2B5EF4-FFF2-40B4-BE49-F238E27FC236}">
                <a16:creationId xmlns:a16="http://schemas.microsoft.com/office/drawing/2014/main" id="{51AB6A25-56D5-7509-01A4-2E17002A4774}"/>
              </a:ext>
            </a:extLst>
          </p:cNvPr>
          <p:cNvSpPr txBox="1"/>
          <p:nvPr/>
        </p:nvSpPr>
        <p:spPr>
          <a:xfrm>
            <a:off x="3928376" y="3277401"/>
            <a:ext cx="41076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010</a:t>
            </a:r>
            <a:endParaRPr lang="zh-CN" altLang="en-US" sz="1050" b="1" dirty="0"/>
          </a:p>
        </p:txBody>
      </p:sp>
      <p:sp>
        <p:nvSpPr>
          <p:cNvPr id="44" name="文本框 53">
            <a:extLst>
              <a:ext uri="{FF2B5EF4-FFF2-40B4-BE49-F238E27FC236}">
                <a16:creationId xmlns:a16="http://schemas.microsoft.com/office/drawing/2014/main" id="{7C51FA8E-9BF9-0626-BFC7-6F0CA397D381}"/>
              </a:ext>
            </a:extLst>
          </p:cNvPr>
          <p:cNvSpPr txBox="1"/>
          <p:nvPr/>
        </p:nvSpPr>
        <p:spPr>
          <a:xfrm>
            <a:off x="1760314" y="4297487"/>
            <a:ext cx="89813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W 0xA: 010</a:t>
            </a:r>
            <a:endParaRPr lang="zh-CN" altLang="en-US" sz="1050" b="1" dirty="0"/>
          </a:p>
        </p:txBody>
      </p:sp>
      <p:sp>
        <p:nvSpPr>
          <p:cNvPr id="45" name="文本框 54">
            <a:extLst>
              <a:ext uri="{FF2B5EF4-FFF2-40B4-BE49-F238E27FC236}">
                <a16:creationId xmlns:a16="http://schemas.microsoft.com/office/drawing/2014/main" id="{CBEC4D0D-00E5-90A5-46A6-3C0F7CD299DE}"/>
              </a:ext>
            </a:extLst>
          </p:cNvPr>
          <p:cNvSpPr txBox="1"/>
          <p:nvPr/>
        </p:nvSpPr>
        <p:spPr>
          <a:xfrm>
            <a:off x="2747920" y="4297487"/>
            <a:ext cx="89813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W 0xB: 101</a:t>
            </a:r>
            <a:endParaRPr lang="zh-CN" altLang="en-US" sz="1050" b="1" dirty="0"/>
          </a:p>
        </p:txBody>
      </p:sp>
      <p:sp>
        <p:nvSpPr>
          <p:cNvPr id="46" name="文本框 55">
            <a:extLst>
              <a:ext uri="{FF2B5EF4-FFF2-40B4-BE49-F238E27FC236}">
                <a16:creationId xmlns:a16="http://schemas.microsoft.com/office/drawing/2014/main" id="{418A7362-74BC-5A9E-52F8-AAAD590DAE5F}"/>
              </a:ext>
            </a:extLst>
          </p:cNvPr>
          <p:cNvSpPr txBox="1"/>
          <p:nvPr/>
        </p:nvSpPr>
        <p:spPr>
          <a:xfrm>
            <a:off x="3714111" y="4297487"/>
            <a:ext cx="601037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R 0xC</a:t>
            </a:r>
            <a:endParaRPr lang="zh-CN" altLang="en-US" sz="1050" b="1" dirty="0"/>
          </a:p>
        </p:txBody>
      </p:sp>
      <p:sp>
        <p:nvSpPr>
          <p:cNvPr id="47" name="文本框 56">
            <a:extLst>
              <a:ext uri="{FF2B5EF4-FFF2-40B4-BE49-F238E27FC236}">
                <a16:creationId xmlns:a16="http://schemas.microsoft.com/office/drawing/2014/main" id="{24FA8584-4CAF-7AD4-AC72-3C7C5C098299}"/>
              </a:ext>
            </a:extLst>
          </p:cNvPr>
          <p:cNvSpPr txBox="1"/>
          <p:nvPr/>
        </p:nvSpPr>
        <p:spPr>
          <a:xfrm>
            <a:off x="1741368" y="5335113"/>
            <a:ext cx="102678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Invoke A(010)</a:t>
            </a:r>
            <a:endParaRPr lang="zh-CN" altLang="en-US" sz="1050" b="1" dirty="0"/>
          </a:p>
        </p:txBody>
      </p:sp>
      <p:sp>
        <p:nvSpPr>
          <p:cNvPr id="48" name="文本框 57">
            <a:extLst>
              <a:ext uri="{FF2B5EF4-FFF2-40B4-BE49-F238E27FC236}">
                <a16:creationId xmlns:a16="http://schemas.microsoft.com/office/drawing/2014/main" id="{FD7D1ABE-DDE0-BA6E-E323-33534B7B943A}"/>
              </a:ext>
            </a:extLst>
          </p:cNvPr>
          <p:cNvSpPr txBox="1"/>
          <p:nvPr/>
        </p:nvSpPr>
        <p:spPr>
          <a:xfrm>
            <a:off x="2876768" y="5331266"/>
            <a:ext cx="102678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Invoke A(101)</a:t>
            </a:r>
            <a:endParaRPr lang="zh-CN" altLang="en-US" sz="1050" b="1" dirty="0"/>
          </a:p>
        </p:txBody>
      </p:sp>
      <p:sp>
        <p:nvSpPr>
          <p:cNvPr id="49" name="文本框 58">
            <a:extLst>
              <a:ext uri="{FF2B5EF4-FFF2-40B4-BE49-F238E27FC236}">
                <a16:creationId xmlns:a16="http://schemas.microsoft.com/office/drawing/2014/main" id="{9FDB1D07-219F-0A52-37FE-6F2D227D75D3}"/>
              </a:ext>
            </a:extLst>
          </p:cNvPr>
          <p:cNvSpPr txBox="1"/>
          <p:nvPr/>
        </p:nvSpPr>
        <p:spPr>
          <a:xfrm>
            <a:off x="4020850" y="5331266"/>
            <a:ext cx="1055229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Invoke B(010)</a:t>
            </a:r>
            <a:endParaRPr lang="zh-CN" altLang="en-US" sz="1050" b="1" dirty="0"/>
          </a:p>
        </p:txBody>
      </p:sp>
      <p:sp>
        <p:nvSpPr>
          <p:cNvPr id="50" name="右大括号 61">
            <a:extLst>
              <a:ext uri="{FF2B5EF4-FFF2-40B4-BE49-F238E27FC236}">
                <a16:creationId xmlns:a16="http://schemas.microsoft.com/office/drawing/2014/main" id="{DA645FE2-2AE1-B4B1-2316-B315274A71DF}"/>
              </a:ext>
            </a:extLst>
          </p:cNvPr>
          <p:cNvSpPr/>
          <p:nvPr/>
        </p:nvSpPr>
        <p:spPr>
          <a:xfrm>
            <a:off x="10633757" y="3594091"/>
            <a:ext cx="193073" cy="20714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62">
            <a:extLst>
              <a:ext uri="{FF2B5EF4-FFF2-40B4-BE49-F238E27FC236}">
                <a16:creationId xmlns:a16="http://schemas.microsoft.com/office/drawing/2014/main" id="{2DE56675-5254-D128-5C50-35A2C27AA459}"/>
              </a:ext>
            </a:extLst>
          </p:cNvPr>
          <p:cNvSpPr txBox="1"/>
          <p:nvPr/>
        </p:nvSpPr>
        <p:spPr>
          <a:xfrm>
            <a:off x="10807133" y="4284258"/>
            <a:ext cx="129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Memory</a:t>
            </a:r>
            <a:r>
              <a:rPr lang="zh-CN" altLang="en-US" b="1" dirty="0"/>
              <a:t> </a:t>
            </a:r>
            <a:r>
              <a:rPr lang="en-US" altLang="zh-CN" b="1" dirty="0"/>
              <a:t>Semantics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6679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72B3-E01E-84DB-AC93-DD275D17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8875" cy="1325563"/>
          </a:xfrm>
        </p:spPr>
        <p:txBody>
          <a:bodyPr/>
          <a:lstStyle/>
          <a:p>
            <a:r>
              <a:rPr lang="en-US" altLang="zh-CN" dirty="0"/>
              <a:t>Exploiting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213A-A26C-AA72-5CC9-27FE93CB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strictly</a:t>
            </a:r>
            <a:r>
              <a:rPr lang="zh-CN" altLang="en-US" dirty="0"/>
              <a:t> </a:t>
            </a:r>
            <a:r>
              <a:rPr lang="en-US" altLang="zh-CN" dirty="0"/>
              <a:t>in-order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utilize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paths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br>
              <a:rPr lang="en-US" altLang="zh-CN" dirty="0"/>
            </a:br>
            <a:r>
              <a:rPr lang="en-US" altLang="zh-CN" dirty="0"/>
              <a:t>reordering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receiver</a:t>
            </a:r>
          </a:p>
          <a:p>
            <a:pPr lvl="1"/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lost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blocks</a:t>
            </a:r>
            <a:r>
              <a:rPr lang="zh-CN" altLang="en-US" dirty="0"/>
              <a:t> </a:t>
            </a:r>
            <a:r>
              <a:rPr lang="en-US" altLang="zh-CN" dirty="0"/>
              <a:t>subsequent</a:t>
            </a:r>
            <a:r>
              <a:rPr lang="zh-CN" altLang="en-US" dirty="0"/>
              <a:t> </a:t>
            </a:r>
            <a:r>
              <a:rPr lang="en-US" altLang="zh-CN" dirty="0"/>
              <a:t>transactions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delivery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page</a:t>
            </a:r>
            <a:r>
              <a:rPr lang="zh-CN" altLang="en-US" dirty="0"/>
              <a:t> </a:t>
            </a:r>
            <a:r>
              <a:rPr lang="en-US" altLang="zh-CN" dirty="0"/>
              <a:t>faults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slow</a:t>
            </a:r>
            <a:r>
              <a:rPr lang="zh-CN" altLang="en-US" dirty="0"/>
              <a:t> </a:t>
            </a:r>
            <a:r>
              <a:rPr lang="en-US" altLang="zh-CN" dirty="0"/>
              <a:t>page-fault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block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subsequent</a:t>
            </a:r>
            <a:r>
              <a:rPr lang="zh-CN" altLang="en-US" dirty="0"/>
              <a:t> </a:t>
            </a:r>
            <a:r>
              <a:rPr lang="en-US" altLang="zh-CN" dirty="0"/>
              <a:t>accesses</a:t>
            </a:r>
          </a:p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executed</a:t>
            </a:r>
            <a:r>
              <a:rPr lang="zh-CN" altLang="en-US" dirty="0"/>
              <a:t> </a:t>
            </a:r>
            <a:r>
              <a:rPr lang="en-US" altLang="zh-CN" dirty="0"/>
              <a:t>out-of-order</a:t>
            </a:r>
          </a:p>
          <a:p>
            <a:pPr lvl="1"/>
            <a:r>
              <a:rPr lang="en-US" altLang="zh-CN" dirty="0"/>
              <a:t>Example:</a:t>
            </a:r>
            <a:r>
              <a:rPr lang="zh-CN" altLang="en-US" dirty="0"/>
              <a:t> </a:t>
            </a:r>
            <a:r>
              <a:rPr lang="en-US" altLang="zh-CN" dirty="0"/>
              <a:t>transferring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tensors</a:t>
            </a:r>
          </a:p>
          <a:p>
            <a:pPr lvl="1"/>
            <a:r>
              <a:rPr lang="en-US" altLang="zh-CN" dirty="0"/>
              <a:t>Parallelize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paths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lost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blocks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transaction</a:t>
            </a:r>
          </a:p>
          <a:p>
            <a:pPr lvl="1"/>
            <a:r>
              <a:rPr lang="en-US" altLang="zh-CN" dirty="0"/>
              <a:t>Page-fault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slow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processed</a:t>
            </a:r>
            <a:r>
              <a:rPr lang="zh-CN" altLang="en-US" dirty="0"/>
              <a:t> </a:t>
            </a:r>
            <a:r>
              <a:rPr lang="en-US" altLang="zh-CN" dirty="0"/>
              <a:t>out-of-order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0B487-2104-3738-3CE5-F1193DCE7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8" y="1563688"/>
            <a:ext cx="4375677" cy="14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9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DA58-47DE-662D-9050-7B4F18ED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D83CF-51CB-401A-4A83-9B8810DC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6342"/>
            <a:ext cx="3476944" cy="17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E22D2-92CA-6533-3A65-3F705B0616F6}"/>
              </a:ext>
            </a:extLst>
          </p:cNvPr>
          <p:cNvSpPr txBox="1"/>
          <p:nvPr/>
        </p:nvSpPr>
        <p:spPr>
          <a:xfrm>
            <a:off x="922946" y="3613077"/>
            <a:ext cx="339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FPGA/ASIC</a:t>
            </a:r>
            <a:r>
              <a:rPr lang="zh-CN" altLang="en-US" dirty="0"/>
              <a:t> </a:t>
            </a:r>
            <a:r>
              <a:rPr lang="en-US" altLang="zh-CN" dirty="0"/>
              <a:t>On-Path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US" altLang="zh-CN" dirty="0">
              <a:sym typeface="Wingdings" pitchFamily="2" charset="2"/>
            </a:endParaRPr>
          </a:p>
          <a:p>
            <a:r>
              <a:rPr lang="en-US" altLang="zh-CN" dirty="0">
                <a:sym typeface="Wingdings" pitchFamily="2" charset="2"/>
              </a:rPr>
              <a:t>(Microsoft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Catapult)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9548D-6890-0789-DB3F-4EA4B69D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51" y="1408718"/>
            <a:ext cx="2977497" cy="2084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7FE74-9D91-DF75-1045-DEB5C4DC3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195" y="1451404"/>
            <a:ext cx="2874856" cy="2042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18EE0A-0208-8048-C827-603D46028FC9}"/>
              </a:ext>
            </a:extLst>
          </p:cNvPr>
          <p:cNvSpPr txBox="1"/>
          <p:nvPr/>
        </p:nvSpPr>
        <p:spPr>
          <a:xfrm>
            <a:off x="4683031" y="3613077"/>
            <a:ext cx="297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Wingdings" pitchFamily="2" charset="2"/>
              </a:rPr>
              <a:t>NP-based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On-Path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SmartNICs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(Huawei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Hi1822)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179B2-475C-4849-E19B-B2254F23BD71}"/>
              </a:ext>
            </a:extLst>
          </p:cNvPr>
          <p:cNvSpPr txBox="1"/>
          <p:nvPr/>
        </p:nvSpPr>
        <p:spPr>
          <a:xfrm>
            <a:off x="8144142" y="3613077"/>
            <a:ext cx="28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Wingdings" pitchFamily="2" charset="2"/>
              </a:rPr>
              <a:t>Off-Path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SmartNICs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(DPU)</a:t>
            </a:r>
          </a:p>
          <a:p>
            <a:r>
              <a:rPr lang="en-US" altLang="zh-CN" dirty="0">
                <a:sym typeface="Wingdings" pitchFamily="2" charset="2"/>
              </a:rPr>
              <a:t>(Mellanox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BlueField</a:t>
            </a:r>
            <a:r>
              <a:rPr lang="en-US" altLang="zh-CN" dirty="0">
                <a:sym typeface="Wingdings" pitchFamily="2" charset="2"/>
              </a:rPr>
              <a:t>)</a:t>
            </a:r>
            <a:endParaRPr lang="en-C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9F2DC-FFE6-F54A-903B-2EF89158FB35}"/>
              </a:ext>
            </a:extLst>
          </p:cNvPr>
          <p:cNvSpPr/>
          <p:nvPr/>
        </p:nvSpPr>
        <p:spPr>
          <a:xfrm>
            <a:off x="838200" y="4333482"/>
            <a:ext cx="1264778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Host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C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DB74A-6215-4639-FE8B-B5E10E3F1FB6}"/>
              </a:ext>
            </a:extLst>
          </p:cNvPr>
          <p:cNvSpPr/>
          <p:nvPr/>
        </p:nvSpPr>
        <p:spPr>
          <a:xfrm>
            <a:off x="2850138" y="4989366"/>
            <a:ext cx="1264778" cy="3503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FPGA</a:t>
            </a:r>
            <a:endParaRPr lang="en-C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5D8A75-5321-8970-6D0C-C0DAFC8F0B37}"/>
              </a:ext>
            </a:extLst>
          </p:cNvPr>
          <p:cNvSpPr/>
          <p:nvPr/>
        </p:nvSpPr>
        <p:spPr>
          <a:xfrm>
            <a:off x="2850138" y="4335942"/>
            <a:ext cx="1264778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NIC</a:t>
            </a:r>
            <a:endParaRPr lang="en-C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1C3F91-35BA-9D24-9876-970B26ADA768}"/>
              </a:ext>
            </a:extLst>
          </p:cNvPr>
          <p:cNvSpPr/>
          <p:nvPr/>
        </p:nvSpPr>
        <p:spPr>
          <a:xfrm>
            <a:off x="2586700" y="5642791"/>
            <a:ext cx="1791653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ToR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endParaRPr lang="en-CN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8A4B81-32EB-CDCE-CD32-FBB6F0A458C0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2102978" y="4508671"/>
            <a:ext cx="747160" cy="2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3119ED-7DDC-7715-1BDA-E88AF095ACF7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>
            <a:off x="3482527" y="4686320"/>
            <a:ext cx="0" cy="3030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A791E2-C909-4C9F-9341-8D6C5515F414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3482527" y="5339744"/>
            <a:ext cx="0" cy="3030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879496-B576-B961-C777-396891BD4237}"/>
              </a:ext>
            </a:extLst>
          </p:cNvPr>
          <p:cNvSpPr txBox="1"/>
          <p:nvPr/>
        </p:nvSpPr>
        <p:spPr>
          <a:xfrm>
            <a:off x="2166061" y="4201137"/>
            <a:ext cx="6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PCIe</a:t>
            </a:r>
            <a:endParaRPr lang="en-C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8FF7C-93D5-5678-17FA-8B1D0B12ED56}"/>
              </a:ext>
            </a:extLst>
          </p:cNvPr>
          <p:cNvSpPr txBox="1"/>
          <p:nvPr/>
        </p:nvSpPr>
        <p:spPr>
          <a:xfrm>
            <a:off x="2476558" y="4653177"/>
            <a:ext cx="109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Ethernet</a:t>
            </a:r>
            <a:endParaRPr lang="en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04239-B4DB-7434-FC48-C0C020DB64EC}"/>
              </a:ext>
            </a:extLst>
          </p:cNvPr>
          <p:cNvSpPr txBox="1"/>
          <p:nvPr/>
        </p:nvSpPr>
        <p:spPr>
          <a:xfrm>
            <a:off x="2473618" y="5292412"/>
            <a:ext cx="109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Ethernet</a:t>
            </a:r>
            <a:endParaRPr lang="en-CN" dirty="0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0FAC12FC-5661-C040-8D1B-4DD4F1869C5B}"/>
              </a:ext>
            </a:extLst>
          </p:cNvPr>
          <p:cNvCxnSpPr>
            <a:stCxn id="10" idx="2"/>
            <a:endCxn id="11" idx="1"/>
          </p:cNvCxnSpPr>
          <p:nvPr/>
        </p:nvCxnSpPr>
        <p:spPr>
          <a:xfrm rot="16200000" flipH="1">
            <a:off x="1920016" y="4234432"/>
            <a:ext cx="480695" cy="1379549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A7DFC5-2BEB-46AC-0387-631CA7CAEA9F}"/>
              </a:ext>
            </a:extLst>
          </p:cNvPr>
          <p:cNvSpPr txBox="1"/>
          <p:nvPr/>
        </p:nvSpPr>
        <p:spPr>
          <a:xfrm>
            <a:off x="1447290" y="4837843"/>
            <a:ext cx="6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PCIe</a:t>
            </a:r>
            <a:endParaRPr lang="en-C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61E497-8B01-67D0-D909-957A6EE8C22A}"/>
              </a:ext>
            </a:extLst>
          </p:cNvPr>
          <p:cNvSpPr/>
          <p:nvPr/>
        </p:nvSpPr>
        <p:spPr>
          <a:xfrm>
            <a:off x="5571235" y="4334244"/>
            <a:ext cx="1264778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Host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CN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7E34C2-2922-B0C3-70EB-46B1F1B46437}"/>
              </a:ext>
            </a:extLst>
          </p:cNvPr>
          <p:cNvSpPr/>
          <p:nvPr/>
        </p:nvSpPr>
        <p:spPr>
          <a:xfrm>
            <a:off x="5010743" y="4803660"/>
            <a:ext cx="2398461" cy="1366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Hi1822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NIC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01798F-7FD8-9C6E-0EE3-71698BC3AD23}"/>
              </a:ext>
            </a:extLst>
          </p:cNvPr>
          <p:cNvSpPr/>
          <p:nvPr/>
        </p:nvSpPr>
        <p:spPr>
          <a:xfrm>
            <a:off x="5240738" y="5188154"/>
            <a:ext cx="1938470" cy="3655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MIPS</a:t>
            </a:r>
            <a:r>
              <a:rPr lang="zh-CN" altLang="en-US" dirty="0"/>
              <a:t> </a:t>
            </a:r>
            <a:r>
              <a:rPr lang="en-US" altLang="zh-CN" dirty="0"/>
              <a:t>Cores</a:t>
            </a:r>
            <a:endParaRPr lang="en-CN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48086-7827-5AD8-4406-20D9A5DB388A}"/>
              </a:ext>
            </a:extLst>
          </p:cNvPr>
          <p:cNvSpPr/>
          <p:nvPr/>
        </p:nvSpPr>
        <p:spPr>
          <a:xfrm>
            <a:off x="5240738" y="5676974"/>
            <a:ext cx="1938470" cy="36554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Engine</a:t>
            </a:r>
            <a:endParaRPr lang="en-CN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A2F9F6-DBA3-7B13-AA3F-33FE6390E4E2}"/>
              </a:ext>
            </a:extLst>
          </p:cNvPr>
          <p:cNvSpPr/>
          <p:nvPr/>
        </p:nvSpPr>
        <p:spPr>
          <a:xfrm>
            <a:off x="8949056" y="4333481"/>
            <a:ext cx="1264778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Host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CN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DF2154-CD65-EB0D-1A35-8B274E768848}"/>
              </a:ext>
            </a:extLst>
          </p:cNvPr>
          <p:cNvSpPr/>
          <p:nvPr/>
        </p:nvSpPr>
        <p:spPr>
          <a:xfrm>
            <a:off x="8205445" y="4803660"/>
            <a:ext cx="2874856" cy="1366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</a:rPr>
              <a:t>BlueField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NIC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173808-65E0-C373-D32F-F95CD97F0EDA}"/>
              </a:ext>
            </a:extLst>
          </p:cNvPr>
          <p:cNvSpPr/>
          <p:nvPr/>
        </p:nvSpPr>
        <p:spPr>
          <a:xfrm>
            <a:off x="9728888" y="5710446"/>
            <a:ext cx="1245113" cy="3655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ARM</a:t>
            </a:r>
            <a:r>
              <a:rPr lang="zh-CN" altLang="en-US" dirty="0"/>
              <a:t> </a:t>
            </a:r>
            <a:r>
              <a:rPr lang="en-US" altLang="zh-CN" dirty="0"/>
              <a:t>Cores</a:t>
            </a:r>
            <a:endParaRPr lang="en-CN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3B0152-F37F-3968-7D6F-052460B86F38}"/>
              </a:ext>
            </a:extLst>
          </p:cNvPr>
          <p:cNvSpPr/>
          <p:nvPr/>
        </p:nvSpPr>
        <p:spPr>
          <a:xfrm>
            <a:off x="8613013" y="5172991"/>
            <a:ext cx="1938470" cy="36554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dirty="0"/>
              <a:t>PCIe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endParaRPr lang="en-C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32C07A-E8E9-37DB-81BF-469C6BBA5CD0}"/>
              </a:ext>
            </a:extLst>
          </p:cNvPr>
          <p:cNvSpPr/>
          <p:nvPr/>
        </p:nvSpPr>
        <p:spPr>
          <a:xfrm>
            <a:off x="8344610" y="5715920"/>
            <a:ext cx="1245113" cy="36554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NIC</a:t>
            </a:r>
            <a:endParaRPr lang="en-CN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664CE5-4B05-3767-9F20-893319D40B03}"/>
              </a:ext>
            </a:extLst>
          </p:cNvPr>
          <p:cNvSpPr/>
          <p:nvPr/>
        </p:nvSpPr>
        <p:spPr>
          <a:xfrm>
            <a:off x="5310136" y="6317686"/>
            <a:ext cx="1791653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ToR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endParaRPr lang="en-CN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706AD0-0497-1FFF-4E8F-744AF60FD0F5}"/>
              </a:ext>
            </a:extLst>
          </p:cNvPr>
          <p:cNvSpPr/>
          <p:nvPr/>
        </p:nvSpPr>
        <p:spPr>
          <a:xfrm>
            <a:off x="8205445" y="6333361"/>
            <a:ext cx="1523443" cy="3503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ToR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endParaRPr lang="en-CN" dirty="0"/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56E4273D-5784-05DB-1A0D-881E4A92D585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rot="16200000" flipH="1">
            <a:off x="6147280" y="4740966"/>
            <a:ext cx="119038" cy="6350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F54DC054-B5AB-AC60-5035-55A79D0C0F11}"/>
              </a:ext>
            </a:extLst>
          </p:cNvPr>
          <p:cNvCxnSpPr>
            <a:cxnSpLocks/>
            <a:stCxn id="28" idx="2"/>
            <a:endCxn id="37" idx="0"/>
          </p:cNvCxnSpPr>
          <p:nvPr/>
        </p:nvCxnSpPr>
        <p:spPr>
          <a:xfrm rot="5400000">
            <a:off x="6134157" y="6241868"/>
            <a:ext cx="147625" cy="401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DCC0862C-CB5A-F147-CF7A-C6AC8934DC4E}"/>
              </a:ext>
            </a:extLst>
          </p:cNvPr>
          <p:cNvCxnSpPr>
            <a:cxnSpLocks/>
            <a:stCxn id="32" idx="2"/>
            <a:endCxn id="35" idx="0"/>
          </p:cNvCxnSpPr>
          <p:nvPr/>
        </p:nvCxnSpPr>
        <p:spPr>
          <a:xfrm rot="16200000" flipH="1">
            <a:off x="9337280" y="4928023"/>
            <a:ext cx="489132" cy="803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DD8AAD73-E2AF-F852-67FC-53C28E056438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rot="5400000">
            <a:off x="9186014" y="5319685"/>
            <a:ext cx="177389" cy="61508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137996C3-B909-24B6-2552-9C4D0D86FA27}"/>
              </a:ext>
            </a:extLst>
          </p:cNvPr>
          <p:cNvCxnSpPr>
            <a:cxnSpLocks/>
            <a:stCxn id="35" idx="2"/>
            <a:endCxn id="34" idx="0"/>
          </p:cNvCxnSpPr>
          <p:nvPr/>
        </p:nvCxnSpPr>
        <p:spPr>
          <a:xfrm rot="16200000" flipH="1">
            <a:off x="9880889" y="5239889"/>
            <a:ext cx="171915" cy="769197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E73A8EF9-72EE-1146-5131-398C051BB190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rot="5400000">
            <a:off x="8841217" y="6207410"/>
            <a:ext cx="251901" cy="12700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044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1D00-DA38-D21F-D320-E3D4C99A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Load/Store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Read/Write</a:t>
            </a:r>
            <a:endParaRPr lang="en-CN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BD6EAFBE-210B-1F96-1191-BE7D7B6B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152"/>
            <a:ext cx="10515600" cy="78052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Read/Write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b="1" dirty="0"/>
              <a:t>asynchronous</a:t>
            </a:r>
            <a:r>
              <a:rPr lang="zh-CN" altLang="en-US" sz="2000" dirty="0"/>
              <a:t> </a:t>
            </a:r>
            <a:r>
              <a:rPr lang="en-US" altLang="zh-CN" sz="2000" dirty="0"/>
              <a:t>remote</a:t>
            </a:r>
            <a:r>
              <a:rPr lang="zh-CN" altLang="en-US" sz="2000" dirty="0"/>
              <a:t> </a:t>
            </a:r>
            <a:r>
              <a:rPr lang="en-US" altLang="zh-CN" sz="2000" dirty="0"/>
              <a:t>memory</a:t>
            </a:r>
            <a:r>
              <a:rPr lang="zh-CN" altLang="en-US" sz="2000" dirty="0"/>
              <a:t> </a:t>
            </a:r>
            <a:r>
              <a:rPr lang="en-US" altLang="zh-CN" sz="2000" dirty="0"/>
              <a:t>access</a:t>
            </a:r>
          </a:p>
          <a:p>
            <a:r>
              <a:rPr lang="en-US" altLang="zh-CN" sz="2000" dirty="0"/>
              <a:t>Requires</a:t>
            </a:r>
            <a:r>
              <a:rPr lang="zh-CN" altLang="en-US" sz="2000" dirty="0"/>
              <a:t> </a:t>
            </a:r>
            <a:r>
              <a:rPr lang="en-US" altLang="zh-CN" sz="2000" dirty="0"/>
              <a:t>multiple</a:t>
            </a:r>
            <a:r>
              <a:rPr lang="zh-CN" altLang="en-US" sz="2000" dirty="0"/>
              <a:t> </a:t>
            </a:r>
            <a:r>
              <a:rPr lang="en-US" altLang="zh-CN" sz="2000" dirty="0"/>
              <a:t>PCIe</a:t>
            </a:r>
            <a:r>
              <a:rPr lang="zh-CN" altLang="en-US" sz="2000" dirty="0"/>
              <a:t> </a:t>
            </a:r>
            <a:r>
              <a:rPr lang="en-US" altLang="zh-CN" sz="2000" dirty="0"/>
              <a:t>RTTs,</a:t>
            </a:r>
            <a:r>
              <a:rPr lang="zh-CN" altLang="en-US" sz="2000" dirty="0"/>
              <a:t> </a:t>
            </a:r>
            <a:r>
              <a:rPr lang="en-US" altLang="zh-CN" sz="2000" dirty="0"/>
              <a:t>min</a:t>
            </a:r>
            <a:r>
              <a:rPr lang="zh-CN" altLang="en-US" sz="2000" dirty="0"/>
              <a:t> </a:t>
            </a:r>
            <a:r>
              <a:rPr lang="en-US" altLang="zh-CN" sz="2000" dirty="0"/>
              <a:t>latency</a:t>
            </a:r>
            <a:r>
              <a:rPr lang="zh-CN" altLang="en-US" sz="2000" dirty="0"/>
              <a:t> </a:t>
            </a:r>
            <a:r>
              <a:rPr lang="en-US" altLang="zh-CN" sz="2000" dirty="0"/>
              <a:t>1.6</a:t>
            </a:r>
            <a:r>
              <a:rPr lang="zh-CN" altLang="en-US" sz="2000" dirty="0"/>
              <a:t> </a:t>
            </a:r>
            <a:r>
              <a:rPr lang="en-US" altLang="zh-CN" sz="2000" dirty="0"/>
              <a:t>us</a:t>
            </a:r>
            <a:endParaRPr lang="zh-CN" altLang="en-US" sz="2000" dirty="0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872DF4F0-5293-19BA-D057-2974E20D121E}"/>
              </a:ext>
            </a:extLst>
          </p:cNvPr>
          <p:cNvSpPr/>
          <p:nvPr/>
        </p:nvSpPr>
        <p:spPr>
          <a:xfrm>
            <a:off x="2260314" y="251716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App</a:t>
            </a:r>
            <a:endParaRPr lang="zh-CN" altLang="en-US" dirty="0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5704AEC2-2D05-C1E1-6733-A3316F6F3007}"/>
              </a:ext>
            </a:extLst>
          </p:cNvPr>
          <p:cNvSpPr/>
          <p:nvPr/>
        </p:nvSpPr>
        <p:spPr>
          <a:xfrm>
            <a:off x="3702977" y="251716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WQE</a:t>
            </a:r>
            <a:endParaRPr lang="zh-CN" altLang="en-US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B2FED48-4C34-5014-A5C2-F38AD8DCBE0E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190125" y="2704672"/>
            <a:ext cx="512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1FB02A10-3B65-D925-393C-7F6C448EBB1E}"/>
              </a:ext>
            </a:extLst>
          </p:cNvPr>
          <p:cNvSpPr/>
          <p:nvPr/>
        </p:nvSpPr>
        <p:spPr>
          <a:xfrm>
            <a:off x="2260313" y="3746571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NIC</a:t>
            </a:r>
            <a:endParaRPr lang="zh-CN" altLang="en-US" dirty="0"/>
          </a:p>
        </p:txBody>
      </p:sp>
      <p:cxnSp>
        <p:nvCxnSpPr>
          <p:cNvPr id="9" name="直接箭头连接符 9">
            <a:extLst>
              <a:ext uri="{FF2B5EF4-FFF2-40B4-BE49-F238E27FC236}">
                <a16:creationId xmlns:a16="http://schemas.microsoft.com/office/drawing/2014/main" id="{AABFE682-6533-AD5A-0544-A1AE10BF980D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H="1">
            <a:off x="2725219" y="2892175"/>
            <a:ext cx="1" cy="854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0">
            <a:extLst>
              <a:ext uri="{FF2B5EF4-FFF2-40B4-BE49-F238E27FC236}">
                <a16:creationId xmlns:a16="http://schemas.microsoft.com/office/drawing/2014/main" id="{B54F90D2-5250-C9FD-3782-7467539D71D9}"/>
              </a:ext>
            </a:extLst>
          </p:cNvPr>
          <p:cNvSpPr txBox="1"/>
          <p:nvPr/>
        </p:nvSpPr>
        <p:spPr>
          <a:xfrm>
            <a:off x="2215900" y="2874625"/>
            <a:ext cx="15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doorbell</a:t>
            </a:r>
            <a:endParaRPr lang="zh-CN" altLang="en-US" dirty="0"/>
          </a:p>
        </p:txBody>
      </p:sp>
      <p:sp>
        <p:nvSpPr>
          <p:cNvPr id="11" name="矩形 12">
            <a:extLst>
              <a:ext uri="{FF2B5EF4-FFF2-40B4-BE49-F238E27FC236}">
                <a16:creationId xmlns:a16="http://schemas.microsoft.com/office/drawing/2014/main" id="{7830F33C-7DB8-8CF5-ACCA-8835407B3721}"/>
              </a:ext>
            </a:extLst>
          </p:cNvPr>
          <p:cNvSpPr/>
          <p:nvPr/>
        </p:nvSpPr>
        <p:spPr>
          <a:xfrm>
            <a:off x="6549244" y="3717276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NIC</a:t>
            </a:r>
            <a:endParaRPr lang="zh-CN" altLang="en-US" dirty="0"/>
          </a:p>
        </p:txBody>
      </p:sp>
      <p:cxnSp>
        <p:nvCxnSpPr>
          <p:cNvPr id="12" name="直接箭头连接符 14">
            <a:extLst>
              <a:ext uri="{FF2B5EF4-FFF2-40B4-BE49-F238E27FC236}">
                <a16:creationId xmlns:a16="http://schemas.microsoft.com/office/drawing/2014/main" id="{E177E541-D33A-14DE-0ED0-892BD2B063D6}"/>
              </a:ext>
            </a:extLst>
          </p:cNvPr>
          <p:cNvCxnSpPr>
            <a:cxnSpLocks/>
          </p:cNvCxnSpPr>
          <p:nvPr/>
        </p:nvCxnSpPr>
        <p:spPr>
          <a:xfrm flipV="1">
            <a:off x="3190124" y="3837998"/>
            <a:ext cx="3359120" cy="29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5">
            <a:extLst>
              <a:ext uri="{FF2B5EF4-FFF2-40B4-BE49-F238E27FC236}">
                <a16:creationId xmlns:a16="http://schemas.microsoft.com/office/drawing/2014/main" id="{E9EC6D49-93AB-E8DC-49E9-31281A6AC3E2}"/>
              </a:ext>
            </a:extLst>
          </p:cNvPr>
          <p:cNvSpPr/>
          <p:nvPr/>
        </p:nvSpPr>
        <p:spPr>
          <a:xfrm>
            <a:off x="7445123" y="251716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id="{FE44E2D3-311E-C63F-12B3-46FA759405B0}"/>
              </a:ext>
            </a:extLst>
          </p:cNvPr>
          <p:cNvCxnSpPr>
            <a:stCxn id="11" idx="3"/>
            <a:endCxn id="13" idx="2"/>
          </p:cNvCxnSpPr>
          <p:nvPr/>
        </p:nvCxnSpPr>
        <p:spPr>
          <a:xfrm flipV="1">
            <a:off x="7479055" y="2892175"/>
            <a:ext cx="430974" cy="1012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9">
            <a:extLst>
              <a:ext uri="{FF2B5EF4-FFF2-40B4-BE49-F238E27FC236}">
                <a16:creationId xmlns:a16="http://schemas.microsoft.com/office/drawing/2014/main" id="{5F5B5D61-B429-325F-9A5E-3A2C37B64875}"/>
              </a:ext>
            </a:extLst>
          </p:cNvPr>
          <p:cNvCxnSpPr>
            <a:cxnSpLocks/>
          </p:cNvCxnSpPr>
          <p:nvPr/>
        </p:nvCxnSpPr>
        <p:spPr>
          <a:xfrm flipH="1">
            <a:off x="3190124" y="3976697"/>
            <a:ext cx="3359120" cy="29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20">
            <a:extLst>
              <a:ext uri="{FF2B5EF4-FFF2-40B4-BE49-F238E27FC236}">
                <a16:creationId xmlns:a16="http://schemas.microsoft.com/office/drawing/2014/main" id="{E1016600-DBD8-1FC4-3296-8C1F19BE6263}"/>
              </a:ext>
            </a:extLst>
          </p:cNvPr>
          <p:cNvSpPr/>
          <p:nvPr/>
        </p:nvSpPr>
        <p:spPr>
          <a:xfrm>
            <a:off x="865597" y="251716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CQE</a:t>
            </a:r>
            <a:endParaRPr lang="zh-CN" altLang="en-US" dirty="0"/>
          </a:p>
        </p:txBody>
      </p:sp>
      <p:cxnSp>
        <p:nvCxnSpPr>
          <p:cNvPr id="17" name="直接箭头连接符 22">
            <a:extLst>
              <a:ext uri="{FF2B5EF4-FFF2-40B4-BE49-F238E27FC236}">
                <a16:creationId xmlns:a16="http://schemas.microsoft.com/office/drawing/2014/main" id="{AE3F76F0-EF23-8D61-48E5-BA0EE3F8B3FA}"/>
              </a:ext>
            </a:extLst>
          </p:cNvPr>
          <p:cNvCxnSpPr>
            <a:cxnSpLocks/>
            <a:stCxn id="8" idx="1"/>
            <a:endCxn id="16" idx="2"/>
          </p:cNvCxnSpPr>
          <p:nvPr/>
        </p:nvCxnSpPr>
        <p:spPr>
          <a:xfrm flipH="1" flipV="1">
            <a:off x="1330503" y="2892175"/>
            <a:ext cx="929810" cy="1041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4">
            <a:extLst>
              <a:ext uri="{FF2B5EF4-FFF2-40B4-BE49-F238E27FC236}">
                <a16:creationId xmlns:a16="http://schemas.microsoft.com/office/drawing/2014/main" id="{902A79F4-AAB9-DB63-2B95-7815FED0C0FF}"/>
              </a:ext>
            </a:extLst>
          </p:cNvPr>
          <p:cNvCxnSpPr>
            <a:cxnSpLocks/>
            <a:stCxn id="16" idx="3"/>
            <a:endCxn id="5" idx="1"/>
          </p:cNvCxnSpPr>
          <p:nvPr/>
        </p:nvCxnSpPr>
        <p:spPr>
          <a:xfrm>
            <a:off x="1795408" y="2704672"/>
            <a:ext cx="4649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26">
            <a:extLst>
              <a:ext uri="{FF2B5EF4-FFF2-40B4-BE49-F238E27FC236}">
                <a16:creationId xmlns:a16="http://schemas.microsoft.com/office/drawing/2014/main" id="{B41BB68D-0845-843A-E9A8-CA908F50925F}"/>
              </a:ext>
            </a:extLst>
          </p:cNvPr>
          <p:cNvCxnSpPr>
            <a:cxnSpLocks/>
            <a:stCxn id="6" idx="1"/>
            <a:endCxn id="8" idx="0"/>
          </p:cNvCxnSpPr>
          <p:nvPr/>
        </p:nvCxnSpPr>
        <p:spPr>
          <a:xfrm flipH="1">
            <a:off x="2725219" y="2704672"/>
            <a:ext cx="977758" cy="1041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40">
            <a:extLst>
              <a:ext uri="{FF2B5EF4-FFF2-40B4-BE49-F238E27FC236}">
                <a16:creationId xmlns:a16="http://schemas.microsoft.com/office/drawing/2014/main" id="{BB1C54E0-89D5-94C1-A031-0C4782EA2B16}"/>
              </a:ext>
            </a:extLst>
          </p:cNvPr>
          <p:cNvCxnSpPr>
            <a:cxnSpLocks/>
          </p:cNvCxnSpPr>
          <p:nvPr/>
        </p:nvCxnSpPr>
        <p:spPr>
          <a:xfrm>
            <a:off x="986319" y="3534310"/>
            <a:ext cx="364646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41">
            <a:extLst>
              <a:ext uri="{FF2B5EF4-FFF2-40B4-BE49-F238E27FC236}">
                <a16:creationId xmlns:a16="http://schemas.microsoft.com/office/drawing/2014/main" id="{D3CAD7C7-B430-98EC-3158-1C326E5BAE7E}"/>
              </a:ext>
            </a:extLst>
          </p:cNvPr>
          <p:cNvSpPr txBox="1"/>
          <p:nvPr/>
        </p:nvSpPr>
        <p:spPr>
          <a:xfrm>
            <a:off x="1921694" y="3214387"/>
            <a:ext cx="7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PCIe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22" name="直接连接符 44">
            <a:extLst>
              <a:ext uri="{FF2B5EF4-FFF2-40B4-BE49-F238E27FC236}">
                <a16:creationId xmlns:a16="http://schemas.microsoft.com/office/drawing/2014/main" id="{012DF801-CDB7-2892-F164-E67022964CEE}"/>
              </a:ext>
            </a:extLst>
          </p:cNvPr>
          <p:cNvCxnSpPr>
            <a:cxnSpLocks/>
          </p:cNvCxnSpPr>
          <p:nvPr/>
        </p:nvCxnSpPr>
        <p:spPr>
          <a:xfrm>
            <a:off x="5823467" y="3529773"/>
            <a:ext cx="263532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45">
            <a:extLst>
              <a:ext uri="{FF2B5EF4-FFF2-40B4-BE49-F238E27FC236}">
                <a16:creationId xmlns:a16="http://schemas.microsoft.com/office/drawing/2014/main" id="{AAEB694B-C8FB-7DC0-C9B1-13EC757E2C1C}"/>
              </a:ext>
            </a:extLst>
          </p:cNvPr>
          <p:cNvSpPr txBox="1"/>
          <p:nvPr/>
        </p:nvSpPr>
        <p:spPr>
          <a:xfrm>
            <a:off x="6758842" y="3209850"/>
            <a:ext cx="7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PCIe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14983B62-F0EB-FC2D-DFCB-C60819606D87}"/>
              </a:ext>
            </a:extLst>
          </p:cNvPr>
          <p:cNvSpPr txBox="1">
            <a:spLocks/>
          </p:cNvSpPr>
          <p:nvPr/>
        </p:nvSpPr>
        <p:spPr>
          <a:xfrm>
            <a:off x="865597" y="4445638"/>
            <a:ext cx="10515600" cy="7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Load/Store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b="1" dirty="0"/>
              <a:t>synchronous</a:t>
            </a:r>
            <a:r>
              <a:rPr lang="zh-CN" altLang="en-US" sz="2000" dirty="0"/>
              <a:t> </a:t>
            </a:r>
            <a:r>
              <a:rPr lang="en-US" altLang="zh-CN" sz="2000" dirty="0"/>
              <a:t>remote</a:t>
            </a:r>
            <a:r>
              <a:rPr lang="zh-CN" altLang="en-US" sz="2000" dirty="0"/>
              <a:t> </a:t>
            </a:r>
            <a:r>
              <a:rPr lang="en-US" altLang="zh-CN" sz="2000" dirty="0"/>
              <a:t>memory</a:t>
            </a:r>
            <a:r>
              <a:rPr lang="zh-CN" altLang="en-US" sz="2000" dirty="0"/>
              <a:t> </a:t>
            </a:r>
            <a:r>
              <a:rPr lang="en-US" altLang="zh-CN" sz="2000" dirty="0"/>
              <a:t>access.</a:t>
            </a:r>
            <a:r>
              <a:rPr lang="zh-CN" altLang="en-US" sz="2000" dirty="0"/>
              <a:t> </a:t>
            </a:r>
            <a:r>
              <a:rPr lang="en-US" altLang="zh-CN" sz="2000" dirty="0"/>
              <a:t>CPU</a:t>
            </a:r>
            <a:r>
              <a:rPr lang="zh-CN" altLang="en-US" sz="2000" dirty="0"/>
              <a:t> </a:t>
            </a:r>
            <a:r>
              <a:rPr lang="en-US" altLang="zh-CN" sz="2000" dirty="0"/>
              <a:t>accesses</a:t>
            </a:r>
            <a:r>
              <a:rPr lang="zh-CN" altLang="en-US" sz="2000" dirty="0"/>
              <a:t> </a:t>
            </a:r>
            <a:r>
              <a:rPr lang="en-US" altLang="zh-CN" sz="2000" dirty="0"/>
              <a:t>network</a:t>
            </a:r>
            <a:r>
              <a:rPr lang="zh-CN" altLang="en-US" sz="2000" dirty="0"/>
              <a:t> </a:t>
            </a:r>
            <a:r>
              <a:rPr lang="en-US" altLang="zh-CN" sz="2000" dirty="0"/>
              <a:t>directly.</a:t>
            </a:r>
          </a:p>
          <a:p>
            <a:r>
              <a:rPr lang="en-US" altLang="zh-CN" sz="2000" dirty="0"/>
              <a:t>No</a:t>
            </a:r>
            <a:r>
              <a:rPr lang="zh-CN" altLang="en-US" sz="2000" dirty="0"/>
              <a:t> </a:t>
            </a:r>
            <a:r>
              <a:rPr lang="en-US" altLang="zh-CN" sz="2000" dirty="0"/>
              <a:t>PCIe,</a:t>
            </a:r>
            <a:r>
              <a:rPr lang="zh-CN" altLang="en-US" sz="2000" dirty="0"/>
              <a:t> </a:t>
            </a:r>
            <a:r>
              <a:rPr lang="en-US" altLang="zh-CN" sz="2000" dirty="0"/>
              <a:t>No</a:t>
            </a:r>
            <a:r>
              <a:rPr lang="zh-CN" altLang="en-US" sz="2000" dirty="0"/>
              <a:t> </a:t>
            </a:r>
            <a:r>
              <a:rPr lang="en-US" altLang="zh-CN" sz="2000" dirty="0"/>
              <a:t>WQE,</a:t>
            </a:r>
            <a:r>
              <a:rPr lang="zh-CN" altLang="en-US" sz="2000" dirty="0"/>
              <a:t> </a:t>
            </a:r>
            <a:r>
              <a:rPr lang="en-US" altLang="zh-CN" sz="2000" dirty="0"/>
              <a:t>CQE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/>
              <a:t>doorbell,</a:t>
            </a:r>
            <a:r>
              <a:rPr lang="zh-CN" altLang="en-US" sz="2000" dirty="0"/>
              <a:t> </a:t>
            </a:r>
            <a:r>
              <a:rPr lang="en-US" altLang="zh-CN" sz="2000" dirty="0"/>
              <a:t>latency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zh-CN" altLang="en-US" sz="2000" dirty="0"/>
              <a:t> </a:t>
            </a:r>
            <a:r>
              <a:rPr lang="en-US" altLang="zh-CN" sz="2000" dirty="0"/>
              <a:t>0.5</a:t>
            </a:r>
            <a:r>
              <a:rPr lang="zh-CN" altLang="en-US" sz="2000" dirty="0"/>
              <a:t> </a:t>
            </a:r>
            <a:r>
              <a:rPr lang="en-US" altLang="zh-CN" sz="2000" dirty="0"/>
              <a:t>us</a:t>
            </a:r>
          </a:p>
          <a:p>
            <a:pPr marL="0" indent="0">
              <a:buNone/>
            </a:pPr>
            <a:endParaRPr lang="zh-CN" altLang="en-US" sz="2000" dirty="0"/>
          </a:p>
        </p:txBody>
      </p:sp>
      <p:sp>
        <p:nvSpPr>
          <p:cNvPr id="25" name="矩形 49">
            <a:extLst>
              <a:ext uri="{FF2B5EF4-FFF2-40B4-BE49-F238E27FC236}">
                <a16:creationId xmlns:a16="http://schemas.microsoft.com/office/drawing/2014/main" id="{B6EE33AB-D133-FD21-0650-8791F11EC874}"/>
              </a:ext>
            </a:extLst>
          </p:cNvPr>
          <p:cNvSpPr/>
          <p:nvPr/>
        </p:nvSpPr>
        <p:spPr>
          <a:xfrm>
            <a:off x="2260312" y="523975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App</a:t>
            </a:r>
            <a:endParaRPr lang="zh-CN" altLang="en-US" dirty="0"/>
          </a:p>
        </p:txBody>
      </p:sp>
      <p:sp>
        <p:nvSpPr>
          <p:cNvPr id="26" name="矩形 50">
            <a:extLst>
              <a:ext uri="{FF2B5EF4-FFF2-40B4-BE49-F238E27FC236}">
                <a16:creationId xmlns:a16="http://schemas.microsoft.com/office/drawing/2014/main" id="{C1CDA32E-D205-DE54-577A-D72635E43F56}"/>
              </a:ext>
            </a:extLst>
          </p:cNvPr>
          <p:cNvSpPr/>
          <p:nvPr/>
        </p:nvSpPr>
        <p:spPr>
          <a:xfrm>
            <a:off x="1921694" y="6101484"/>
            <a:ext cx="1607479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I/O</a:t>
            </a:r>
            <a:r>
              <a:rPr lang="zh-CN" altLang="en-US" dirty="0"/>
              <a:t> </a:t>
            </a:r>
            <a:r>
              <a:rPr lang="en-US" altLang="zh-CN" dirty="0"/>
              <a:t>die</a:t>
            </a:r>
            <a:endParaRPr lang="zh-CN" altLang="en-US" dirty="0"/>
          </a:p>
        </p:txBody>
      </p:sp>
      <p:cxnSp>
        <p:nvCxnSpPr>
          <p:cNvPr id="27" name="直接箭头连接符 52">
            <a:extLst>
              <a:ext uri="{FF2B5EF4-FFF2-40B4-BE49-F238E27FC236}">
                <a16:creationId xmlns:a16="http://schemas.microsoft.com/office/drawing/2014/main" id="{6237BA3C-4F48-E12C-E999-72442A351FB1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2725218" y="5614765"/>
            <a:ext cx="216" cy="486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56">
            <a:extLst>
              <a:ext uri="{FF2B5EF4-FFF2-40B4-BE49-F238E27FC236}">
                <a16:creationId xmlns:a16="http://schemas.microsoft.com/office/drawing/2014/main" id="{C698F935-789F-C2E3-F410-5729EFDCFAF1}"/>
              </a:ext>
            </a:extLst>
          </p:cNvPr>
          <p:cNvSpPr/>
          <p:nvPr/>
        </p:nvSpPr>
        <p:spPr>
          <a:xfrm>
            <a:off x="5480946" y="6101484"/>
            <a:ext cx="1607479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I/O</a:t>
            </a:r>
            <a:r>
              <a:rPr lang="zh-CN" altLang="en-US" dirty="0"/>
              <a:t> </a:t>
            </a:r>
            <a:r>
              <a:rPr lang="en-US" altLang="zh-CN" dirty="0"/>
              <a:t>die</a:t>
            </a:r>
            <a:endParaRPr lang="zh-CN" altLang="en-US" dirty="0"/>
          </a:p>
        </p:txBody>
      </p:sp>
      <p:sp>
        <p:nvSpPr>
          <p:cNvPr id="29" name="矩形 57">
            <a:extLst>
              <a:ext uri="{FF2B5EF4-FFF2-40B4-BE49-F238E27FC236}">
                <a16:creationId xmlns:a16="http://schemas.microsoft.com/office/drawing/2014/main" id="{07EFC3BC-9CAD-9DEB-1F25-E2FCAAC435AA}"/>
              </a:ext>
            </a:extLst>
          </p:cNvPr>
          <p:cNvSpPr/>
          <p:nvPr/>
        </p:nvSpPr>
        <p:spPr>
          <a:xfrm>
            <a:off x="6820754" y="5270299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cxnSp>
        <p:nvCxnSpPr>
          <p:cNvPr id="30" name="直接箭头连接符 59">
            <a:extLst>
              <a:ext uri="{FF2B5EF4-FFF2-40B4-BE49-F238E27FC236}">
                <a16:creationId xmlns:a16="http://schemas.microsoft.com/office/drawing/2014/main" id="{AC4A3CFA-F70D-1E83-EF57-B81895256970}"/>
              </a:ext>
            </a:extLst>
          </p:cNvPr>
          <p:cNvCxnSpPr>
            <a:stCxn id="28" idx="0"/>
            <a:endCxn id="29" idx="2"/>
          </p:cNvCxnSpPr>
          <p:nvPr/>
        </p:nvCxnSpPr>
        <p:spPr>
          <a:xfrm flipV="1">
            <a:off x="6284686" y="5645305"/>
            <a:ext cx="1000974" cy="456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61">
            <a:extLst>
              <a:ext uri="{FF2B5EF4-FFF2-40B4-BE49-F238E27FC236}">
                <a16:creationId xmlns:a16="http://schemas.microsoft.com/office/drawing/2014/main" id="{ED105581-3D04-863D-4F6F-1F1419E79BC9}"/>
              </a:ext>
            </a:extLst>
          </p:cNvPr>
          <p:cNvCxnSpPr>
            <a:cxnSpLocks/>
          </p:cNvCxnSpPr>
          <p:nvPr/>
        </p:nvCxnSpPr>
        <p:spPr>
          <a:xfrm>
            <a:off x="3529173" y="6191383"/>
            <a:ext cx="19517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62">
            <a:extLst>
              <a:ext uri="{FF2B5EF4-FFF2-40B4-BE49-F238E27FC236}">
                <a16:creationId xmlns:a16="http://schemas.microsoft.com/office/drawing/2014/main" id="{BBB784F5-2773-BC74-7EE6-275A33B0DEAA}"/>
              </a:ext>
            </a:extLst>
          </p:cNvPr>
          <p:cNvCxnSpPr>
            <a:cxnSpLocks/>
          </p:cNvCxnSpPr>
          <p:nvPr/>
        </p:nvCxnSpPr>
        <p:spPr>
          <a:xfrm flipH="1">
            <a:off x="3529172" y="6376318"/>
            <a:ext cx="19517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65">
            <a:extLst>
              <a:ext uri="{FF2B5EF4-FFF2-40B4-BE49-F238E27FC236}">
                <a16:creationId xmlns:a16="http://schemas.microsoft.com/office/drawing/2014/main" id="{B66E1ACB-C806-1A39-7790-C7AACC10D904}"/>
              </a:ext>
            </a:extLst>
          </p:cNvPr>
          <p:cNvSpPr txBox="1"/>
          <p:nvPr/>
        </p:nvSpPr>
        <p:spPr>
          <a:xfrm>
            <a:off x="3198907" y="2435874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①</a:t>
            </a:r>
          </a:p>
        </p:txBody>
      </p:sp>
      <p:sp>
        <p:nvSpPr>
          <p:cNvPr id="34" name="文本框 66">
            <a:extLst>
              <a:ext uri="{FF2B5EF4-FFF2-40B4-BE49-F238E27FC236}">
                <a16:creationId xmlns:a16="http://schemas.microsoft.com/office/drawing/2014/main" id="{A6ED484E-670B-8FA3-F026-B17EBD31DC2A}"/>
              </a:ext>
            </a:extLst>
          </p:cNvPr>
          <p:cNvSpPr txBox="1"/>
          <p:nvPr/>
        </p:nvSpPr>
        <p:spPr>
          <a:xfrm>
            <a:off x="2555108" y="3172110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②</a:t>
            </a:r>
          </a:p>
        </p:txBody>
      </p:sp>
      <p:sp>
        <p:nvSpPr>
          <p:cNvPr id="35" name="文本框 67">
            <a:extLst>
              <a:ext uri="{FF2B5EF4-FFF2-40B4-BE49-F238E27FC236}">
                <a16:creationId xmlns:a16="http://schemas.microsoft.com/office/drawing/2014/main" id="{438263EA-D152-3143-040E-CD5D0BE341EC}"/>
              </a:ext>
            </a:extLst>
          </p:cNvPr>
          <p:cNvSpPr txBox="1"/>
          <p:nvPr/>
        </p:nvSpPr>
        <p:spPr>
          <a:xfrm>
            <a:off x="2989781" y="3106042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③</a:t>
            </a:r>
          </a:p>
        </p:txBody>
      </p:sp>
      <p:sp>
        <p:nvSpPr>
          <p:cNvPr id="36" name="文本框 68">
            <a:extLst>
              <a:ext uri="{FF2B5EF4-FFF2-40B4-BE49-F238E27FC236}">
                <a16:creationId xmlns:a16="http://schemas.microsoft.com/office/drawing/2014/main" id="{663B3BF9-4C9C-0FED-F2A5-495F3F56F84F}"/>
              </a:ext>
            </a:extLst>
          </p:cNvPr>
          <p:cNvSpPr txBox="1"/>
          <p:nvPr/>
        </p:nvSpPr>
        <p:spPr>
          <a:xfrm>
            <a:off x="3313094" y="3211426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④</a:t>
            </a:r>
          </a:p>
        </p:txBody>
      </p:sp>
      <p:sp>
        <p:nvSpPr>
          <p:cNvPr id="37" name="文本框 69">
            <a:extLst>
              <a:ext uri="{FF2B5EF4-FFF2-40B4-BE49-F238E27FC236}">
                <a16:creationId xmlns:a16="http://schemas.microsoft.com/office/drawing/2014/main" id="{798BB0BC-45AB-A484-A9CB-FE7255C036DB}"/>
              </a:ext>
            </a:extLst>
          </p:cNvPr>
          <p:cNvSpPr txBox="1"/>
          <p:nvPr/>
        </p:nvSpPr>
        <p:spPr>
          <a:xfrm>
            <a:off x="5172507" y="3556125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⑤</a:t>
            </a:r>
          </a:p>
        </p:txBody>
      </p:sp>
      <p:sp>
        <p:nvSpPr>
          <p:cNvPr id="38" name="矩形 70">
            <a:extLst>
              <a:ext uri="{FF2B5EF4-FFF2-40B4-BE49-F238E27FC236}">
                <a16:creationId xmlns:a16="http://schemas.microsoft.com/office/drawing/2014/main" id="{6E763B73-F3BF-4E77-FE5D-272B332E3F43}"/>
              </a:ext>
            </a:extLst>
          </p:cNvPr>
          <p:cNvSpPr/>
          <p:nvPr/>
        </p:nvSpPr>
        <p:spPr>
          <a:xfrm>
            <a:off x="3713087" y="2996506"/>
            <a:ext cx="929811" cy="37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Data</a:t>
            </a:r>
            <a:endParaRPr lang="zh-CN" altLang="en-US" dirty="0"/>
          </a:p>
        </p:txBody>
      </p:sp>
      <p:cxnSp>
        <p:nvCxnSpPr>
          <p:cNvPr id="39" name="直接箭头连接符 73">
            <a:extLst>
              <a:ext uri="{FF2B5EF4-FFF2-40B4-BE49-F238E27FC236}">
                <a16:creationId xmlns:a16="http://schemas.microsoft.com/office/drawing/2014/main" id="{07698797-3D54-F7CE-04CA-A8FDD1FD416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190125" y="2704672"/>
            <a:ext cx="511999" cy="51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80">
            <a:extLst>
              <a:ext uri="{FF2B5EF4-FFF2-40B4-BE49-F238E27FC236}">
                <a16:creationId xmlns:a16="http://schemas.microsoft.com/office/drawing/2014/main" id="{BC2A6A56-02DF-3469-FECB-EDAA66113D8C}"/>
              </a:ext>
            </a:extLst>
          </p:cNvPr>
          <p:cNvCxnSpPr>
            <a:stCxn id="38" idx="1"/>
            <a:endCxn id="8" idx="0"/>
          </p:cNvCxnSpPr>
          <p:nvPr/>
        </p:nvCxnSpPr>
        <p:spPr>
          <a:xfrm flipH="1">
            <a:off x="2725219" y="3184009"/>
            <a:ext cx="987868" cy="56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85">
            <a:extLst>
              <a:ext uri="{FF2B5EF4-FFF2-40B4-BE49-F238E27FC236}">
                <a16:creationId xmlns:a16="http://schemas.microsoft.com/office/drawing/2014/main" id="{8F872798-C620-69B6-0B08-93626541031A}"/>
              </a:ext>
            </a:extLst>
          </p:cNvPr>
          <p:cNvSpPr txBox="1"/>
          <p:nvPr/>
        </p:nvSpPr>
        <p:spPr>
          <a:xfrm>
            <a:off x="7680314" y="3172110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⑥</a:t>
            </a:r>
          </a:p>
        </p:txBody>
      </p:sp>
      <p:sp>
        <p:nvSpPr>
          <p:cNvPr id="42" name="文本框 86">
            <a:extLst>
              <a:ext uri="{FF2B5EF4-FFF2-40B4-BE49-F238E27FC236}">
                <a16:creationId xmlns:a16="http://schemas.microsoft.com/office/drawing/2014/main" id="{AE80AE9A-1409-C69B-F973-E2401D430445}"/>
              </a:ext>
            </a:extLst>
          </p:cNvPr>
          <p:cNvSpPr txBox="1"/>
          <p:nvPr/>
        </p:nvSpPr>
        <p:spPr>
          <a:xfrm>
            <a:off x="5172507" y="3967557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⑦</a:t>
            </a:r>
          </a:p>
        </p:txBody>
      </p:sp>
      <p:sp>
        <p:nvSpPr>
          <p:cNvPr id="43" name="文本框 87">
            <a:extLst>
              <a:ext uri="{FF2B5EF4-FFF2-40B4-BE49-F238E27FC236}">
                <a16:creationId xmlns:a16="http://schemas.microsoft.com/office/drawing/2014/main" id="{77888311-87E0-2C2A-F0BC-A02580F12CD4}"/>
              </a:ext>
            </a:extLst>
          </p:cNvPr>
          <p:cNvSpPr txBox="1"/>
          <p:nvPr/>
        </p:nvSpPr>
        <p:spPr>
          <a:xfrm>
            <a:off x="1456788" y="3060498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⑧</a:t>
            </a:r>
          </a:p>
        </p:txBody>
      </p:sp>
      <p:sp>
        <p:nvSpPr>
          <p:cNvPr id="44" name="文本框 88">
            <a:extLst>
              <a:ext uri="{FF2B5EF4-FFF2-40B4-BE49-F238E27FC236}">
                <a16:creationId xmlns:a16="http://schemas.microsoft.com/office/drawing/2014/main" id="{E95B85D6-5370-81F7-FB00-D875EA043788}"/>
              </a:ext>
            </a:extLst>
          </p:cNvPr>
          <p:cNvSpPr txBox="1"/>
          <p:nvPr/>
        </p:nvSpPr>
        <p:spPr>
          <a:xfrm>
            <a:off x="1822170" y="2425900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⑨</a:t>
            </a:r>
          </a:p>
        </p:txBody>
      </p:sp>
      <p:sp>
        <p:nvSpPr>
          <p:cNvPr id="45" name="文本框 89">
            <a:extLst>
              <a:ext uri="{FF2B5EF4-FFF2-40B4-BE49-F238E27FC236}">
                <a16:creationId xmlns:a16="http://schemas.microsoft.com/office/drawing/2014/main" id="{9921A823-C44F-D507-0A2E-81AEA2F36DF2}"/>
              </a:ext>
            </a:extLst>
          </p:cNvPr>
          <p:cNvSpPr txBox="1"/>
          <p:nvPr/>
        </p:nvSpPr>
        <p:spPr>
          <a:xfrm>
            <a:off x="2427697" y="5678919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①</a:t>
            </a:r>
          </a:p>
        </p:txBody>
      </p:sp>
      <p:sp>
        <p:nvSpPr>
          <p:cNvPr id="46" name="文本框 90">
            <a:extLst>
              <a:ext uri="{FF2B5EF4-FFF2-40B4-BE49-F238E27FC236}">
                <a16:creationId xmlns:a16="http://schemas.microsoft.com/office/drawing/2014/main" id="{044CC4F4-32FE-1EAB-24E1-646DCD170098}"/>
              </a:ext>
            </a:extLst>
          </p:cNvPr>
          <p:cNvSpPr txBox="1"/>
          <p:nvPr/>
        </p:nvSpPr>
        <p:spPr>
          <a:xfrm>
            <a:off x="4207323" y="5931124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②</a:t>
            </a:r>
          </a:p>
        </p:txBody>
      </p:sp>
      <p:sp>
        <p:nvSpPr>
          <p:cNvPr id="47" name="文本框 91">
            <a:extLst>
              <a:ext uri="{FF2B5EF4-FFF2-40B4-BE49-F238E27FC236}">
                <a16:creationId xmlns:a16="http://schemas.microsoft.com/office/drawing/2014/main" id="{B86FDB04-C352-2FD9-70DB-E44CC9C57054}"/>
              </a:ext>
            </a:extLst>
          </p:cNvPr>
          <p:cNvSpPr txBox="1"/>
          <p:nvPr/>
        </p:nvSpPr>
        <p:spPr>
          <a:xfrm>
            <a:off x="6431203" y="5685638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③</a:t>
            </a:r>
          </a:p>
        </p:txBody>
      </p:sp>
      <p:sp>
        <p:nvSpPr>
          <p:cNvPr id="48" name="文本框 92">
            <a:extLst>
              <a:ext uri="{FF2B5EF4-FFF2-40B4-BE49-F238E27FC236}">
                <a16:creationId xmlns:a16="http://schemas.microsoft.com/office/drawing/2014/main" id="{C8532C41-500C-FC28-761F-32F2475D74C0}"/>
              </a:ext>
            </a:extLst>
          </p:cNvPr>
          <p:cNvSpPr txBox="1"/>
          <p:nvPr/>
        </p:nvSpPr>
        <p:spPr>
          <a:xfrm>
            <a:off x="4207323" y="6328800"/>
            <a:ext cx="44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④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80E913-DE5B-2144-D9E2-CAE12E12D3B7}"/>
              </a:ext>
            </a:extLst>
          </p:cNvPr>
          <p:cNvCxnSpPr>
            <a:cxnSpLocks/>
          </p:cNvCxnSpPr>
          <p:nvPr/>
        </p:nvCxnSpPr>
        <p:spPr>
          <a:xfrm>
            <a:off x="838200" y="4329966"/>
            <a:ext cx="92032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9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26EA-9199-F76A-005F-15DA75E4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Load/Store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Panacea</a:t>
            </a:r>
            <a:endParaRPr lang="en-CN" dirty="0"/>
          </a:p>
        </p:txBody>
      </p:sp>
      <p:graphicFrame>
        <p:nvGraphicFramePr>
          <p:cNvPr id="4" name="表格 7">
            <a:extLst>
              <a:ext uri="{FF2B5EF4-FFF2-40B4-BE49-F238E27FC236}">
                <a16:creationId xmlns:a16="http://schemas.microsoft.com/office/drawing/2014/main" id="{4E48A463-FEE0-2F99-4838-9303F626D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475378"/>
              </p:ext>
            </p:extLst>
          </p:nvPr>
        </p:nvGraphicFramePr>
        <p:xfrm>
          <a:off x="838200" y="1377315"/>
          <a:ext cx="10701867" cy="5354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53618">
                  <a:extLst>
                    <a:ext uri="{9D8B030D-6E8A-4147-A177-3AD203B41FA5}">
                      <a16:colId xmlns:a16="http://schemas.microsoft.com/office/drawing/2014/main" val="4000448841"/>
                    </a:ext>
                  </a:extLst>
                </a:gridCol>
                <a:gridCol w="4097762">
                  <a:extLst>
                    <a:ext uri="{9D8B030D-6E8A-4147-A177-3AD203B41FA5}">
                      <a16:colId xmlns:a16="http://schemas.microsoft.com/office/drawing/2014/main" val="1918877462"/>
                    </a:ext>
                  </a:extLst>
                </a:gridCol>
                <a:gridCol w="4650487">
                  <a:extLst>
                    <a:ext uri="{9D8B030D-6E8A-4147-A177-3AD203B41FA5}">
                      <a16:colId xmlns:a16="http://schemas.microsoft.com/office/drawing/2014/main" val="3228478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Load/Store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Read/Write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21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Programming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Sync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Async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03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Granularity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Cache line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User-specified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message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size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498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Latency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Low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High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79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Access efficiency of large data blocks</a:t>
                      </a:r>
                      <a:endParaRPr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Low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High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8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Application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transparency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Application imperceptible, can be used to extend local memory, achieving memory pooling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The application needs explicit access to remote memory; if used for memory expansion, the application needs to be modified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728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Hardware requirements</a:t>
                      </a:r>
                      <a:endParaRPr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High, requires the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NIC</a:t>
                      </a:r>
                      <a:r>
                        <a:rPr lang="zh-CN" alt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to work closely with the CPU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Low, the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NIC</a:t>
                      </a:r>
                      <a:r>
                        <a:rPr lang="zh-CN" alt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can be in a detached form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240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Reliability</a:t>
                      </a:r>
                      <a:endParaRPr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Large blast radius, a node failure will affect all nodes using the remote memory of that node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;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store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instruction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fault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is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difficult to capture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Easy to capture asynchronous remote access exceptions through the application, reducing the blast radius to the affected application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1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Cache coherence</a:t>
                      </a:r>
                      <a:endParaRPr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Depends on whether the hardware supports it, but the overhead of hardware supporting cache coherence is high at a large scale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Not supported, the software explicitly copies between remote and local memory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r>
                        <a:rPr lang="zh-CN" alt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I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n the case of sharing, it needs to coordinate with distributed locks to ensure consistency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4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176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09E1-A9A8-094B-EF93-88713BD4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Comm.: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Load/Store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Read/Write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B77E7-2F5E-0C88-E2C1-81854F2C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48" y="1597025"/>
            <a:ext cx="10501452" cy="284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AAC27-6A74-6151-A20D-15C2ECA1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48" y="4545614"/>
            <a:ext cx="4572000" cy="2262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ECA10B-766F-ADA9-9872-09081D162818}"/>
              </a:ext>
            </a:extLst>
          </p:cNvPr>
          <p:cNvSpPr txBox="1"/>
          <p:nvPr/>
        </p:nvSpPr>
        <p:spPr>
          <a:xfrm>
            <a:off x="5774267" y="45456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ARK: GPU-driven Code Execution for Distributed Deep Learning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N</a:t>
            </a:r>
            <a:r>
              <a:rPr lang="en-US" altLang="zh-CN" sz="1400" dirty="0"/>
              <a:t>SDI</a:t>
            </a:r>
            <a:r>
              <a:rPr lang="zh-CN" altLang="en-US" sz="1400" dirty="0"/>
              <a:t> </a:t>
            </a:r>
            <a:r>
              <a:rPr lang="en-US" altLang="zh-CN" sz="1400" dirty="0"/>
              <a:t>‘23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AC7708-43E7-9C8C-CA9D-11AD73D8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667" y="6093501"/>
            <a:ext cx="3276600" cy="6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7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9C01-4EEB-2420-A7D0-0C065C38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Pick?</a:t>
            </a:r>
            <a:endParaRPr lang="en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7FC45F-5DC1-FB14-F186-420A3C26FC54}"/>
              </a:ext>
            </a:extLst>
          </p:cNvPr>
          <p:cNvSpPr/>
          <p:nvPr/>
        </p:nvSpPr>
        <p:spPr>
          <a:xfrm>
            <a:off x="838200" y="1982912"/>
            <a:ext cx="3841679" cy="2681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sz="2000" b="1" dirty="0"/>
              <a:t>Compute at Client</a:t>
            </a:r>
            <a:endParaRPr lang="zh-CN" altLang="en-US" sz="20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6B175C-2411-E99E-76C8-5999136919EE}"/>
              </a:ext>
            </a:extLst>
          </p:cNvPr>
          <p:cNvSpPr/>
          <p:nvPr/>
        </p:nvSpPr>
        <p:spPr>
          <a:xfrm>
            <a:off x="1040686" y="2526336"/>
            <a:ext cx="3436706" cy="7679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Memory-mapped Load/Store</a:t>
            </a:r>
          </a:p>
          <a:p>
            <a:pPr algn="ctr"/>
            <a:r>
              <a:rPr lang="en-US" altLang="zh-CN" dirty="0"/>
              <a:t>(CXL, Gen-Z, etc.)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9E56A2-06FD-0806-65B8-EE7029F9AAAC}"/>
              </a:ext>
            </a:extLst>
          </p:cNvPr>
          <p:cNvSpPr/>
          <p:nvPr/>
        </p:nvSpPr>
        <p:spPr>
          <a:xfrm>
            <a:off x="1040686" y="3563672"/>
            <a:ext cx="3436706" cy="7679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Asynchronous Read/Write</a:t>
            </a:r>
          </a:p>
          <a:p>
            <a:pPr algn="ctr"/>
            <a:r>
              <a:rPr lang="en-US" altLang="zh-CN" dirty="0"/>
              <a:t>(one-sided RDMA)</a:t>
            </a:r>
            <a:endParaRPr lang="zh-CN" altLang="en-US" dirty="0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79B304A-983D-8143-A8A3-63DBEBAAFB49}"/>
              </a:ext>
            </a:extLst>
          </p:cNvPr>
          <p:cNvSpPr/>
          <p:nvPr/>
        </p:nvSpPr>
        <p:spPr>
          <a:xfrm>
            <a:off x="6944472" y="1982912"/>
            <a:ext cx="3841679" cy="2681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CN" sz="2000" b="1" dirty="0"/>
              <a:t>Compute at Server</a:t>
            </a:r>
          </a:p>
          <a:p>
            <a:pPr algn="ctr"/>
            <a:r>
              <a:rPr lang="en-US" altLang="zh-CN" sz="2000" b="1" dirty="0"/>
              <a:t>(Home Node of Data)</a:t>
            </a:r>
            <a:endParaRPr lang="zh-CN" altLang="en-US" sz="2000" b="1" dirty="0"/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0CF86958-AEDD-F443-2020-4CF85622F8E1}"/>
              </a:ext>
            </a:extLst>
          </p:cNvPr>
          <p:cNvSpPr/>
          <p:nvPr/>
        </p:nvSpPr>
        <p:spPr>
          <a:xfrm>
            <a:off x="7342167" y="3045000"/>
            <a:ext cx="1447372" cy="7679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SmartNIC</a:t>
            </a:r>
            <a:r>
              <a:rPr lang="en-US" altLang="zh-CN" dirty="0"/>
              <a:t> Offloading</a:t>
            </a:r>
            <a:endParaRPr lang="zh-CN" altLang="en-US" dirty="0"/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B5DCB34F-8CE8-1F4A-F22C-7E06D8A7630E}"/>
              </a:ext>
            </a:extLst>
          </p:cNvPr>
          <p:cNvSpPr/>
          <p:nvPr/>
        </p:nvSpPr>
        <p:spPr>
          <a:xfrm>
            <a:off x="4947860" y="3045000"/>
            <a:ext cx="1812961" cy="7679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In-Network Computation</a:t>
            </a:r>
            <a:endParaRPr lang="zh-CN" altLang="en-US" dirty="0"/>
          </a:p>
        </p:txBody>
      </p:sp>
      <p:sp>
        <p:nvSpPr>
          <p:cNvPr id="10" name="矩形 11">
            <a:extLst>
              <a:ext uri="{FF2B5EF4-FFF2-40B4-BE49-F238E27FC236}">
                <a16:creationId xmlns:a16="http://schemas.microsoft.com/office/drawing/2014/main" id="{CA8F8D9A-5D65-DD0F-830B-07FA5EC52B45}"/>
              </a:ext>
            </a:extLst>
          </p:cNvPr>
          <p:cNvSpPr/>
          <p:nvPr/>
        </p:nvSpPr>
        <p:spPr>
          <a:xfrm>
            <a:off x="9000160" y="3045001"/>
            <a:ext cx="1370099" cy="76799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RPC on CPU</a:t>
            </a:r>
            <a:endParaRPr lang="zh-CN" altLang="en-US" dirty="0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3B44996A-3F50-CD68-EF15-7CFD673F08ED}"/>
              </a:ext>
            </a:extLst>
          </p:cNvPr>
          <p:cNvSpPr txBox="1"/>
          <p:nvPr/>
        </p:nvSpPr>
        <p:spPr>
          <a:xfrm>
            <a:off x="838200" y="4895637"/>
            <a:ext cx="4864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Load/Store</a:t>
            </a:r>
            <a:r>
              <a:rPr lang="en-US" altLang="zh-CN" dirty="0"/>
              <a:t>: low overhead per operation, but synchronous; may have cache and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Read/Write</a:t>
            </a:r>
            <a:r>
              <a:rPr lang="en-US" altLang="zh-CN" dirty="0"/>
              <a:t>: high overhead per operation, but each op can transfer a large block, and many ops can work in parallel</a:t>
            </a:r>
            <a:endParaRPr lang="zh-CN" altLang="en-US" dirty="0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5F19C710-91F7-A8DD-5AE9-CD94313E8CE1}"/>
              </a:ext>
            </a:extLst>
          </p:cNvPr>
          <p:cNvSpPr txBox="1"/>
          <p:nvPr/>
        </p:nvSpPr>
        <p:spPr>
          <a:xfrm>
            <a:off x="6840590" y="4895637"/>
            <a:ext cx="4819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Switch</a:t>
            </a:r>
            <a:r>
              <a:rPr lang="zh-CN" altLang="en-US" b="1" dirty="0"/>
              <a:t> </a:t>
            </a:r>
            <a:r>
              <a:rPr lang="en-US" altLang="zh-CN" b="1" dirty="0"/>
              <a:t>(in-network): </a:t>
            </a:r>
            <a:r>
              <a:rPr lang="en-US" altLang="zh-CN" dirty="0"/>
              <a:t>high throughput but low programmability and buffer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err="1"/>
              <a:t>SmartNIC</a:t>
            </a:r>
            <a:r>
              <a:rPr lang="en-US" altLang="zh-CN" dirty="0"/>
              <a:t>: high parallelism but high PCIe latency and low buffer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RPC on CPU</a:t>
            </a:r>
            <a:r>
              <a:rPr lang="en-US" altLang="zh-CN" dirty="0"/>
              <a:t>: close to memory, easy to program but high cost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9329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FFC-A5C7-E521-70DF-F2D7D217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ADBB-7565-3C46-5529-37A07061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Trend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1: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Intelligent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Network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Devices</a:t>
            </a:r>
          </a:p>
          <a:p>
            <a:pPr lvl="1"/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SmartNIC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FPGA,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ASIC,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NP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DPU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Programmable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Switch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Trend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2: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Fast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Interconnect</a:t>
            </a:r>
          </a:p>
          <a:p>
            <a:pPr lvl="1"/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NVLink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CXL: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Direct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P2P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Memory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Semantics</a:t>
            </a:r>
          </a:p>
          <a:p>
            <a:pPr lvl="1"/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348483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DCC7-7963-0045-F213-BFD6B9BA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  <a:endParaRPr lang="en-CN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104C9F-C2FA-84E1-9E88-4A0281DB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4" y="2004293"/>
            <a:ext cx="7696199" cy="37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492585-ABB0-AB5B-5CBC-518748F46748}"/>
              </a:ext>
            </a:extLst>
          </p:cNvPr>
          <p:cNvSpPr/>
          <p:nvPr/>
        </p:nvSpPr>
        <p:spPr>
          <a:xfrm>
            <a:off x="1752600" y="4969933"/>
            <a:ext cx="7865533" cy="11249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AI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Network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835BD-3983-007E-A861-93385B718642}"/>
              </a:ext>
            </a:extLst>
          </p:cNvPr>
          <p:cNvSpPr/>
          <p:nvPr/>
        </p:nvSpPr>
        <p:spPr>
          <a:xfrm>
            <a:off x="1761066" y="1690688"/>
            <a:ext cx="7865533" cy="15774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Cloud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Network</a:t>
            </a:r>
            <a:endParaRPr lang="en-C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37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82A23-6750-230A-3F0E-9A73AE26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23D8A-6B39-0515-2DA8-C2717EEE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1454"/>
            <a:ext cx="10579578" cy="448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0A970C-8268-1B58-C6FB-6E30E47BF9AF}"/>
              </a:ext>
            </a:extLst>
          </p:cNvPr>
          <p:cNvSpPr txBox="1"/>
          <p:nvPr/>
        </p:nvSpPr>
        <p:spPr>
          <a:xfrm>
            <a:off x="774106" y="6438495"/>
            <a:ext cx="7479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NVIDIA DATA CENTER PROCESSING UNIT (DPU) ARCHITECTURE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HotChips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2021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3959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6824-ABC9-644B-F191-F68B5DC0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Region-scale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Disaggregated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FF873-D487-2242-A3B9-5D1BEDCF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33" y="1690688"/>
            <a:ext cx="7772400" cy="373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94C20-E386-E6CE-A241-B78E63F5B7F1}"/>
              </a:ext>
            </a:extLst>
          </p:cNvPr>
          <p:cNvSpPr txBox="1"/>
          <p:nvPr/>
        </p:nvSpPr>
        <p:spPr>
          <a:xfrm>
            <a:off x="706200" y="460957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70%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Azure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disaggregated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9CA1-1767-CF30-6702-C4959EA3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7" y="2666011"/>
            <a:ext cx="4250267" cy="1897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7645D-1AED-F744-E681-09E1BF9009A5}"/>
              </a:ext>
            </a:extLst>
          </p:cNvPr>
          <p:cNvSpPr txBox="1"/>
          <p:nvPr/>
        </p:nvSpPr>
        <p:spPr>
          <a:xfrm>
            <a:off x="838200" y="63119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Empowering Azure Storage with RDMA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/>
              <a:t>NSDI</a:t>
            </a:r>
            <a:r>
              <a:rPr lang="zh-CN" altLang="en-US" sz="1400" dirty="0"/>
              <a:t> </a:t>
            </a:r>
            <a:r>
              <a:rPr lang="en-US" altLang="zh-CN" sz="1400" dirty="0"/>
              <a:t>‘23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63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0AD5-B63E-52DB-6E26-924956B4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1200" cy="1325563"/>
          </a:xfrm>
        </p:spPr>
        <p:txBody>
          <a:bodyPr/>
          <a:lstStyle/>
          <a:p>
            <a:r>
              <a:rPr lang="en-US" altLang="zh-CN" dirty="0"/>
              <a:t>Region-scale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Disaggregated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C654C-A27F-16D2-B703-ED4A699FC8C3}"/>
              </a:ext>
            </a:extLst>
          </p:cNvPr>
          <p:cNvSpPr txBox="1"/>
          <p:nvPr/>
        </p:nvSpPr>
        <p:spPr>
          <a:xfrm>
            <a:off x="838200" y="63119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Empowering Azure Storage with RDMA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/>
              <a:t>NSDI</a:t>
            </a:r>
            <a:r>
              <a:rPr lang="zh-CN" altLang="en-US" sz="1400" dirty="0"/>
              <a:t> </a:t>
            </a:r>
            <a:r>
              <a:rPr lang="en-US" altLang="zh-CN" sz="1400" dirty="0"/>
              <a:t>‘23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204BBD-C722-A53D-6FF3-68E562BDC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61" y="1510628"/>
            <a:ext cx="5283200" cy="2576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72666-774A-502F-462E-0D95BC86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65" y="4155997"/>
            <a:ext cx="4131111" cy="2285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893FA7-8AFD-CE4F-B763-DE5C12DB7D37}"/>
              </a:ext>
            </a:extLst>
          </p:cNvPr>
          <p:cNvSpPr txBox="1"/>
          <p:nvPr/>
        </p:nvSpPr>
        <p:spPr>
          <a:xfrm>
            <a:off x="5296171" y="6440779"/>
            <a:ext cx="343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r>
              <a:rPr lang="zh-CN" altLang="en-US" dirty="0"/>
              <a:t> </a:t>
            </a:r>
            <a:r>
              <a:rPr lang="en-US" altLang="zh-CN" dirty="0"/>
              <a:t>utilization</a:t>
            </a:r>
            <a:endParaRPr lang="en-C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403677-C14C-9FA0-C63E-2C5E4357E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376" y="4232829"/>
            <a:ext cx="3272367" cy="19171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FC982C-F8F3-A965-A28E-B93A1D4E40F4}"/>
              </a:ext>
            </a:extLst>
          </p:cNvPr>
          <p:cNvSpPr txBox="1"/>
          <p:nvPr/>
        </p:nvSpPr>
        <p:spPr>
          <a:xfrm>
            <a:off x="8848478" y="6435011"/>
            <a:ext cx="327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endParaRPr lang="en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33DBFC-E792-D7F6-D7C9-697F4B5B5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32" y="2021122"/>
            <a:ext cx="3801533" cy="33483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76CB07-14D0-D3D4-4A1C-CC20BA1F7712}"/>
              </a:ext>
            </a:extLst>
          </p:cNvPr>
          <p:cNvSpPr txBox="1"/>
          <p:nvPr/>
        </p:nvSpPr>
        <p:spPr>
          <a:xfrm>
            <a:off x="692731" y="1574800"/>
            <a:ext cx="38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34330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5D889-CED9-480E-78D2-748639A2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altLang="zh-CN" dirty="0"/>
              <a:t>Region-scale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Disaggregated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6E8F-A95B-6618-23F6-A9BAD2CA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1533" cy="4351338"/>
          </a:xfrm>
        </p:spPr>
        <p:txBody>
          <a:bodyPr/>
          <a:lstStyle/>
          <a:p>
            <a:r>
              <a:rPr lang="en-US" altLang="zh-CN" dirty="0"/>
              <a:t>Challenges:</a:t>
            </a:r>
          </a:p>
          <a:p>
            <a:pPr lvl="1"/>
            <a:r>
              <a:rPr lang="en-US" altLang="zh-CN" dirty="0"/>
              <a:t>PFC</a:t>
            </a:r>
            <a:r>
              <a:rPr lang="zh-CN" altLang="en-US" dirty="0"/>
              <a:t> </a:t>
            </a:r>
            <a:r>
              <a:rPr lang="en-US" altLang="zh-CN" dirty="0"/>
              <a:t>Storm</a:t>
            </a:r>
            <a:r>
              <a:rPr lang="zh-CN" altLang="en-US" dirty="0"/>
              <a:t> </a:t>
            </a:r>
            <a:r>
              <a:rPr lang="en-US" altLang="zh-CN" dirty="0"/>
              <a:t>caused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malfunctioning</a:t>
            </a:r>
            <a:r>
              <a:rPr lang="zh-CN" altLang="en-US" dirty="0"/>
              <a:t> </a:t>
            </a:r>
            <a:r>
              <a:rPr lang="en-US" altLang="zh-CN" dirty="0"/>
              <a:t>NICs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</a:p>
          <a:p>
            <a:pPr lvl="1"/>
            <a:r>
              <a:rPr lang="en-US" altLang="zh-CN" dirty="0"/>
              <a:t>Interoperability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heterogenous</a:t>
            </a:r>
            <a:r>
              <a:rPr lang="zh-CN" altLang="en-US" dirty="0"/>
              <a:t> </a:t>
            </a:r>
            <a:r>
              <a:rPr lang="en-US" altLang="zh-CN" dirty="0"/>
              <a:t>NICs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</a:p>
          <a:p>
            <a:pPr lvl="1"/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PFC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long-haul</a:t>
            </a:r>
            <a:r>
              <a:rPr lang="zh-CN" altLang="en-US" dirty="0"/>
              <a:t> </a:t>
            </a:r>
            <a:r>
              <a:rPr lang="en-US" altLang="zh-CN" dirty="0"/>
              <a:t>(~100</a:t>
            </a:r>
            <a:r>
              <a:rPr lang="zh-CN" altLang="en-US" dirty="0"/>
              <a:t> </a:t>
            </a:r>
            <a:r>
              <a:rPr lang="en-US" altLang="zh-CN" dirty="0"/>
              <a:t>km)</a:t>
            </a:r>
            <a:r>
              <a:rPr lang="zh-CN" altLang="en-US" dirty="0"/>
              <a:t> </a:t>
            </a:r>
            <a:r>
              <a:rPr lang="en-US" altLang="zh-CN" dirty="0"/>
              <a:t>links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AZs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45F90-71DD-0ECA-87A4-7D5121A63980}"/>
              </a:ext>
            </a:extLst>
          </p:cNvPr>
          <p:cNvSpPr txBox="1"/>
          <p:nvPr/>
        </p:nvSpPr>
        <p:spPr>
          <a:xfrm>
            <a:off x="838200" y="63119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Empowering Azure Storage with RDMA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/>
              <a:t>NSDI</a:t>
            </a:r>
            <a:r>
              <a:rPr lang="zh-CN" altLang="en-US" sz="1400" dirty="0"/>
              <a:t> </a:t>
            </a:r>
            <a:r>
              <a:rPr lang="en-US" altLang="zh-CN" sz="1400" dirty="0"/>
              <a:t>‘23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4DCFCE-C5BD-4648-BCC8-E7DF39A4FF52}"/>
              </a:ext>
            </a:extLst>
          </p:cNvPr>
          <p:cNvSpPr txBox="1">
            <a:spLocks/>
          </p:cNvSpPr>
          <p:nvPr/>
        </p:nvSpPr>
        <p:spPr>
          <a:xfrm>
            <a:off x="5909733" y="1825625"/>
            <a:ext cx="56554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Solutions:</a:t>
            </a:r>
          </a:p>
          <a:p>
            <a:pPr lvl="1"/>
            <a:r>
              <a:rPr lang="en-US" altLang="zh-CN" dirty="0"/>
              <a:t>PFC</a:t>
            </a:r>
            <a:r>
              <a:rPr lang="zh-CN" altLang="en-US" dirty="0"/>
              <a:t> </a:t>
            </a:r>
            <a:r>
              <a:rPr lang="en-US" altLang="zh-CN" dirty="0"/>
              <a:t>Watchdog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distinguish</a:t>
            </a:r>
            <a:r>
              <a:rPr lang="zh-CN" altLang="en-US" dirty="0"/>
              <a:t> </a:t>
            </a:r>
            <a:r>
              <a:rPr lang="en-US" altLang="zh-CN" dirty="0"/>
              <a:t>PFC</a:t>
            </a:r>
            <a:r>
              <a:rPr lang="zh-CN" altLang="en-US" dirty="0"/>
              <a:t> </a:t>
            </a:r>
            <a:r>
              <a:rPr lang="en-US" altLang="zh-CN" dirty="0"/>
              <a:t>Storm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r>
              <a:rPr lang="zh-CN" altLang="en-US" dirty="0"/>
              <a:t> </a:t>
            </a:r>
            <a:r>
              <a:rPr lang="en-US" altLang="zh-CN" dirty="0"/>
              <a:t>PFCs</a:t>
            </a:r>
          </a:p>
          <a:p>
            <a:pPr lvl="2"/>
            <a:r>
              <a:rPr lang="en-US" sz="1800" dirty="0">
                <a:effectLst/>
                <a:latin typeface="Calibri" panose="020F0502020204030204" pitchFamily="34" charset="0"/>
              </a:rPr>
              <a:t>Minimize PFC generation using per-flow E2E congestion control</a:t>
            </a:r>
            <a:r>
              <a:rPr lang="en-US" altLang="zh-CN" sz="1800" dirty="0">
                <a:effectLst/>
                <a:latin typeface="Calibri" panose="020F0502020204030204" pitchFamily="34" charset="0"/>
              </a:rPr>
              <a:t>,</a:t>
            </a:r>
            <a:r>
              <a:rPr lang="zh-CN" altLang="en-US" sz="1800" dirty="0">
                <a:effectLst/>
                <a:latin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</a:rPr>
              <a:t>BUT keep PFC to allow fast start and lower tail latency </a:t>
            </a:r>
            <a:endParaRPr lang="en-US" altLang="zh-CN" dirty="0"/>
          </a:p>
          <a:p>
            <a:pPr lvl="1"/>
            <a:r>
              <a:rPr lang="en-US" altLang="zh-CN" dirty="0"/>
              <a:t>Fine-tune</a:t>
            </a:r>
            <a:r>
              <a:rPr lang="zh-CN" altLang="en-US" dirty="0"/>
              <a:t> </a:t>
            </a:r>
            <a:r>
              <a:rPr lang="en-US" altLang="zh-CN" dirty="0"/>
              <a:t>DCQCN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NIC</a:t>
            </a:r>
            <a:r>
              <a:rPr lang="zh-CN" altLang="en-US" dirty="0"/>
              <a:t> </a:t>
            </a:r>
            <a:r>
              <a:rPr lang="en-US" altLang="zh-CN" dirty="0"/>
              <a:t>inter-op;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 err="1"/>
              <a:t>SONiC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unified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</a:p>
          <a:p>
            <a:pPr lvl="1"/>
            <a:r>
              <a:rPr lang="en-US" altLang="zh-CN" dirty="0"/>
              <a:t>Jointly</a:t>
            </a:r>
            <a:r>
              <a:rPr lang="zh-CN" altLang="en-US" dirty="0"/>
              <a:t> </a:t>
            </a:r>
            <a:r>
              <a:rPr lang="en-US" altLang="zh-CN" dirty="0"/>
              <a:t>tune</a:t>
            </a:r>
            <a:r>
              <a:rPr lang="zh-CN" altLang="en-US" dirty="0"/>
              <a:t> </a:t>
            </a:r>
            <a:r>
              <a:rPr lang="en-US" altLang="zh-CN" dirty="0"/>
              <a:t>DCQCN</a:t>
            </a:r>
            <a:r>
              <a:rPr lang="zh-CN" altLang="en-US" dirty="0"/>
              <a:t> </a:t>
            </a:r>
            <a:r>
              <a:rPr lang="en-US" altLang="zh-CN" dirty="0"/>
              <a:t>params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buffers;</a:t>
            </a:r>
            <a:r>
              <a:rPr lang="zh-CN" altLang="en-US" dirty="0"/>
              <a:t> </a:t>
            </a:r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marking;</a:t>
            </a:r>
            <a:r>
              <a:rPr lang="zh-CN" altLang="en-US" dirty="0"/>
              <a:t> </a:t>
            </a:r>
            <a:r>
              <a:rPr lang="en-US" altLang="zh-CN" dirty="0"/>
              <a:t>DCQCN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suffer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RTT</a:t>
            </a:r>
            <a:r>
              <a:rPr lang="zh-CN" altLang="en-US" dirty="0"/>
              <a:t> </a:t>
            </a:r>
            <a:r>
              <a:rPr lang="en-US" altLang="zh-CN" dirty="0"/>
              <a:t>unfairness</a:t>
            </a:r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021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FE26-ABFE-9009-B8E3-7BD1C0C4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FPGA-based</a:t>
            </a:r>
            <a:r>
              <a:rPr lang="zh-CN" altLang="en-US" dirty="0"/>
              <a:t> </a:t>
            </a:r>
            <a:r>
              <a:rPr lang="en-US" altLang="zh-CN" dirty="0"/>
              <a:t>On-Path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E9C25-46A7-623C-EFC0-9CDCF131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8151976" cy="4381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595CA-D7B1-9E70-8BA4-35AAF006C0C2}"/>
              </a:ext>
            </a:extLst>
          </p:cNvPr>
          <p:cNvSpPr txBox="1"/>
          <p:nvPr/>
        </p:nvSpPr>
        <p:spPr>
          <a:xfrm>
            <a:off x="838200" y="6206735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u="none" strike="noStrike" dirty="0">
                <a:effectLst/>
              </a:rPr>
              <a:t>A Cloud-Scale Acceleration Architecture</a:t>
            </a:r>
            <a:r>
              <a:rPr lang="en-US" altLang="zh-CN" sz="1400" i="0" u="none" strike="noStrike" dirty="0">
                <a:effectLst/>
              </a:rPr>
              <a:t>,</a:t>
            </a:r>
            <a:r>
              <a:rPr lang="zh-CN" altLang="en-US" sz="1400" i="0" u="none" strike="noStrike" dirty="0">
                <a:effectLst/>
              </a:rPr>
              <a:t> </a:t>
            </a:r>
            <a:r>
              <a:rPr lang="en-US" altLang="zh-CN" sz="1400" i="0" u="none" strike="noStrike" dirty="0">
                <a:effectLst/>
              </a:rPr>
              <a:t>ISCA</a:t>
            </a:r>
            <a:r>
              <a:rPr lang="zh-CN" altLang="en-US" sz="1400" i="0" u="none" strike="noStrike" dirty="0">
                <a:effectLst/>
              </a:rPr>
              <a:t> </a:t>
            </a:r>
            <a:r>
              <a:rPr lang="en-US" altLang="zh-CN" sz="1400" i="0" u="none" strike="noStrike" dirty="0">
                <a:effectLst/>
              </a:rPr>
              <a:t>’16</a:t>
            </a:r>
            <a:r>
              <a:rPr lang="zh-CN" altLang="en-US" sz="1400" i="0" u="none" strike="noStrike" dirty="0">
                <a:effectLst/>
              </a:rPr>
              <a:t> </a:t>
            </a:r>
            <a:r>
              <a:rPr lang="en-US" altLang="zh-CN" sz="1400" i="0" u="none" strike="noStrike" dirty="0">
                <a:effectLst/>
              </a:rPr>
              <a:t>(Microsoft)</a:t>
            </a:r>
            <a:endParaRPr lang="en-US" sz="1400" i="0" u="none" strike="noStrike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AD58E-D7A6-76FB-9CCB-6370C2A33F07}"/>
              </a:ext>
            </a:extLst>
          </p:cNvPr>
          <p:cNvSpPr txBox="1"/>
          <p:nvPr/>
        </p:nvSpPr>
        <p:spPr>
          <a:xfrm>
            <a:off x="8887626" y="1948441"/>
            <a:ext cx="3016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Since</a:t>
            </a:r>
            <a:r>
              <a:rPr lang="zh-CN" altLang="en-US" dirty="0"/>
              <a:t> </a:t>
            </a:r>
            <a:r>
              <a:rPr lang="en-US" altLang="zh-CN" dirty="0"/>
              <a:t>2016,</a:t>
            </a:r>
            <a:r>
              <a:rPr lang="zh-CN" altLang="en-US" dirty="0"/>
              <a:t> </a:t>
            </a:r>
            <a:r>
              <a:rPr lang="en-US" altLang="zh-CN" b="1" dirty="0"/>
              <a:t>every</a:t>
            </a:r>
            <a:r>
              <a:rPr lang="zh-CN" altLang="en-US" b="1" dirty="0"/>
              <a:t> </a:t>
            </a:r>
            <a:r>
              <a:rPr lang="en-US" altLang="zh-CN" b="1" dirty="0"/>
              <a:t>new</a:t>
            </a:r>
            <a:r>
              <a:rPr lang="zh-CN" altLang="en-US" b="1" dirty="0"/>
              <a:t> </a:t>
            </a:r>
            <a:r>
              <a:rPr lang="en-US" altLang="zh-CN" b="1" dirty="0"/>
              <a:t>server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Azure</a:t>
            </a:r>
            <a:r>
              <a:rPr lang="zh-CN" altLang="en-US" b="1" dirty="0"/>
              <a:t> </a:t>
            </a:r>
            <a:r>
              <a:rPr lang="en-US" altLang="zh-CN" b="1" dirty="0"/>
              <a:t>has</a:t>
            </a:r>
            <a:r>
              <a:rPr lang="zh-CN" altLang="en-US" b="1" dirty="0"/>
              <a:t> </a:t>
            </a:r>
            <a:r>
              <a:rPr lang="en-US" altLang="zh-CN" b="1" dirty="0"/>
              <a:t>deployed</a:t>
            </a:r>
            <a:r>
              <a:rPr lang="zh-CN" altLang="en-US" b="1" dirty="0"/>
              <a:t> </a:t>
            </a:r>
            <a:r>
              <a:rPr lang="en-US" altLang="zh-CN" b="1" dirty="0"/>
              <a:t>an</a:t>
            </a:r>
            <a:r>
              <a:rPr lang="zh-CN" altLang="en-US" b="1" dirty="0"/>
              <a:t> </a:t>
            </a:r>
            <a:r>
              <a:rPr lang="en-US" altLang="zh-CN" b="1" dirty="0"/>
              <a:t>FPGA-based</a:t>
            </a:r>
            <a:r>
              <a:rPr lang="zh-CN" altLang="en-US" b="1" dirty="0"/>
              <a:t> </a:t>
            </a:r>
            <a:r>
              <a:rPr lang="en-US" altLang="zh-CN" b="1" dirty="0" err="1"/>
              <a:t>SmartNIC</a:t>
            </a:r>
            <a:endParaRPr lang="en-US" altLang="zh-CN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Bing</a:t>
            </a:r>
            <a:r>
              <a:rPr lang="zh-CN" altLang="en-US" dirty="0"/>
              <a:t> </a:t>
            </a:r>
            <a:r>
              <a:rPr lang="en-US" altLang="zh-CN" dirty="0"/>
              <a:t>ranking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Compression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Encryption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332113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29A2F-3808-6410-D2BF-3AB55BFF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RDMA:</a:t>
            </a:r>
            <a:r>
              <a:rPr lang="zh-CN" altLang="en-US" dirty="0"/>
              <a:t> </a:t>
            </a:r>
            <a:r>
              <a:rPr lang="en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Devil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EF437-F31D-0F0B-59C0-4FEAF70AF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3CCC5-F880-7D60-B4DF-EB34611F2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2332"/>
            <a:ext cx="7772400" cy="4624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9F8D8-99B1-038E-26F7-4122BABD50A9}"/>
              </a:ext>
            </a:extLst>
          </p:cNvPr>
          <p:cNvSpPr txBox="1"/>
          <p:nvPr/>
        </p:nvSpPr>
        <p:spPr>
          <a:xfrm>
            <a:off x="838200" y="6256867"/>
            <a:ext cx="873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effectLst/>
                <a:ea typeface="DengXian" panose="02010600030101010101" pitchFamily="2" charset="-122"/>
              </a:rPr>
              <a:t>Lumina</a:t>
            </a:r>
            <a:r>
              <a:rPr lang="en-US" altLang="zh-CN" sz="1400" b="0" dirty="0">
                <a:effectLst/>
                <a:ea typeface="DengXian" panose="02010600030101010101" pitchFamily="2" charset="-122"/>
              </a:rPr>
              <a:t>:</a:t>
            </a:r>
            <a:r>
              <a:rPr lang="zh-CN" altLang="en-US" sz="1400" b="0" dirty="0">
                <a:effectLst/>
                <a:ea typeface="DengXian" panose="02010600030101010101" pitchFamily="2" charset="-122"/>
              </a:rPr>
              <a:t> </a:t>
            </a:r>
            <a:r>
              <a:rPr lang="en-US" sz="1400" dirty="0">
                <a:effectLst/>
                <a:ea typeface="DengXian" panose="02010600030101010101" pitchFamily="2" charset="-122"/>
              </a:rPr>
              <a:t>Understanding the Micro-Behaviors of Hardware Offloaded Network Stacks</a:t>
            </a:r>
            <a:r>
              <a:rPr lang="en-US" altLang="zh-CN" sz="1400" dirty="0">
                <a:effectLst/>
                <a:ea typeface="DengXian" panose="02010600030101010101" pitchFamily="2" charset="-122"/>
              </a:rPr>
              <a:t>,</a:t>
            </a:r>
            <a:r>
              <a:rPr lang="zh-CN" altLang="en-US" sz="1400" dirty="0">
                <a:effectLst/>
                <a:ea typeface="DengXian" panose="02010600030101010101" pitchFamily="2" charset="-122"/>
              </a:rPr>
              <a:t> </a:t>
            </a:r>
            <a:r>
              <a:rPr lang="en-US" altLang="zh-CN" sz="1400" dirty="0">
                <a:effectLst/>
                <a:ea typeface="DengXian" panose="02010600030101010101" pitchFamily="2" charset="-122"/>
              </a:rPr>
              <a:t>SIGCOMM</a:t>
            </a:r>
            <a:r>
              <a:rPr lang="zh-CN" altLang="en-US" sz="1400" dirty="0">
                <a:effectLst/>
                <a:ea typeface="DengXian" panose="02010600030101010101" pitchFamily="2" charset="-122"/>
              </a:rPr>
              <a:t> </a:t>
            </a:r>
            <a:r>
              <a:rPr lang="en-US" altLang="zh-CN" sz="1400" dirty="0">
                <a:effectLst/>
                <a:ea typeface="DengXian" panose="02010600030101010101" pitchFamily="2" charset="-122"/>
              </a:rPr>
              <a:t>‘23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8160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5BB5-F812-C362-ADEB-C1A03E54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Isolation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NICs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8D2CB-F624-3E7E-5F76-1C9E6E0C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772400" cy="409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DD077-642A-EE22-E45E-8EDE6390680E}"/>
              </a:ext>
            </a:extLst>
          </p:cNvPr>
          <p:cNvSpPr txBox="1"/>
          <p:nvPr/>
        </p:nvSpPr>
        <p:spPr>
          <a:xfrm>
            <a:off x="838200" y="6087533"/>
            <a:ext cx="889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effectLst/>
                <a:latin typeface="Calibri" panose="020F0502020204030204" pitchFamily="34" charset="0"/>
              </a:rPr>
              <a:t>Husky</a:t>
            </a:r>
            <a:r>
              <a:rPr lang="en-US" altLang="zh-CN" sz="1400" b="0" dirty="0">
                <a:effectLst/>
                <a:latin typeface="Calibri" panose="020F0502020204030204" pitchFamily="34" charset="0"/>
              </a:rPr>
              <a:t>:</a:t>
            </a:r>
            <a:r>
              <a:rPr lang="zh-CN" altLang="en-US" sz="1400" b="0" dirty="0">
                <a:effectLst/>
                <a:latin typeface="Calibri" panose="020F0502020204030204" pitchFamily="34" charset="0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</a:rPr>
              <a:t>Understanding RDMA Microarchitecture Resources for Performance Isolation</a:t>
            </a:r>
            <a:r>
              <a:rPr lang="en-US" altLang="zh-CN" sz="1400" dirty="0">
                <a:effectLst/>
                <a:latin typeface="Calibri" panose="020F0502020204030204" pitchFamily="34" charset="0"/>
              </a:rPr>
              <a:t>,</a:t>
            </a:r>
            <a:r>
              <a:rPr lang="zh-CN" altLang="en-US" sz="1400" dirty="0">
                <a:effectLst/>
                <a:latin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</a:rPr>
              <a:t>NSDI</a:t>
            </a:r>
            <a:r>
              <a:rPr lang="zh-CN" altLang="en-US" sz="1400" dirty="0">
                <a:latin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</a:rPr>
              <a:t>‘23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5926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2754A5-6665-AE03-2309-F8AF3C8C4A17}"/>
              </a:ext>
            </a:extLst>
          </p:cNvPr>
          <p:cNvSpPr txBox="1"/>
          <p:nvPr/>
        </p:nvSpPr>
        <p:spPr>
          <a:xfrm>
            <a:off x="838200" y="63119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Empowering Azure Storage with RDMA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/>
              <a:t>NSDI</a:t>
            </a:r>
            <a:r>
              <a:rPr lang="zh-CN" altLang="en-US" sz="1400" dirty="0"/>
              <a:t> </a:t>
            </a:r>
            <a:r>
              <a:rPr lang="en-US" altLang="zh-CN" sz="1400" dirty="0"/>
              <a:t>‘23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5106C-D630-6AD8-AA6F-E42234A1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6956"/>
            <a:ext cx="10032558" cy="418744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5DFCA4-A104-66C2-C4A0-9340C2C1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Lessons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Azure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Deployment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94496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57F4-8E0A-754B-B7C4-E5509749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r>
              <a:rPr lang="zh-CN" altLang="en-US" dirty="0"/>
              <a:t> </a:t>
            </a:r>
            <a:r>
              <a:rPr lang="en-US" altLang="zh-CN" dirty="0"/>
              <a:t>Challenge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C7493-D45B-CA0D-3924-7E3E5348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26241"/>
            <a:ext cx="10166694" cy="4484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A10E0-3E9C-DA11-A5A7-B1D077D67D40}"/>
              </a:ext>
            </a:extLst>
          </p:cNvPr>
          <p:cNvSpPr txBox="1"/>
          <p:nvPr/>
        </p:nvSpPr>
        <p:spPr>
          <a:xfrm>
            <a:off x="838200" y="6338986"/>
            <a:ext cx="8830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Domain-Specific Interconnection Networks in the Era of Domain-Specific AI Supercomputer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APNet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‘23</a:t>
            </a:r>
            <a:r>
              <a:rPr lang="en-US" sz="1400" dirty="0">
                <a:effectLst/>
              </a:rPr>
              <a:t> </a:t>
            </a:r>
            <a:r>
              <a:rPr lang="en-US" altLang="zh-CN" sz="1400" dirty="0"/>
              <a:t>Keynote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4147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48A6-D611-ABC6-F260-40BDDED8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Predictable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AI/HPC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721F3-4607-88A0-B853-AB3E30ED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4" y="1621366"/>
            <a:ext cx="3534833" cy="146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B750E-D08B-2DB2-CB44-0E8D94D9A542}"/>
              </a:ext>
            </a:extLst>
          </p:cNvPr>
          <p:cNvSpPr txBox="1"/>
          <p:nvPr/>
        </p:nvSpPr>
        <p:spPr>
          <a:xfrm>
            <a:off x="1794934" y="3259665"/>
            <a:ext cx="25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</a:p>
          <a:p>
            <a:r>
              <a:rPr lang="en-US" altLang="zh-CN" dirty="0"/>
              <a:t>(DCQCN)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E0ADD-4927-15B4-1A4C-99C9BDB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269" y="1485535"/>
            <a:ext cx="4319047" cy="1774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8A30D-4976-CD04-8AF0-0494A57B410B}"/>
              </a:ext>
            </a:extLst>
          </p:cNvPr>
          <p:cNvSpPr txBox="1"/>
          <p:nvPr/>
        </p:nvSpPr>
        <p:spPr>
          <a:xfrm>
            <a:off x="6595536" y="3259666"/>
            <a:ext cx="272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End-to-end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</a:p>
          <a:p>
            <a:r>
              <a:rPr lang="en-US" altLang="zh-CN" dirty="0"/>
              <a:t>(1RMA)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2F032-1FF0-D67E-E1B1-57F826F58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891" y="4083797"/>
            <a:ext cx="3553219" cy="1774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C4B0-43B1-7F6E-B5E3-E15C20DF67B3}"/>
              </a:ext>
            </a:extLst>
          </p:cNvPr>
          <p:cNvSpPr txBox="1"/>
          <p:nvPr/>
        </p:nvSpPr>
        <p:spPr>
          <a:xfrm>
            <a:off x="1794934" y="5894656"/>
            <a:ext cx="25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Scheduling</a:t>
            </a:r>
          </a:p>
          <a:p>
            <a:r>
              <a:rPr lang="en-US" altLang="zh-CN" dirty="0"/>
              <a:t>(PIAS)</a:t>
            </a:r>
            <a:endParaRPr lang="en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B7C34-FD62-87D6-8ADE-67FF84CF2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69" y="4080933"/>
            <a:ext cx="3733800" cy="1664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7A57C-11B2-C823-A553-71CCD3A83620}"/>
              </a:ext>
            </a:extLst>
          </p:cNvPr>
          <p:cNvSpPr txBox="1"/>
          <p:nvPr/>
        </p:nvSpPr>
        <p:spPr>
          <a:xfrm>
            <a:off x="6595536" y="5894656"/>
            <a:ext cx="404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</a:p>
          <a:p>
            <a:r>
              <a:rPr lang="en-US" altLang="zh-CN" dirty="0"/>
              <a:t>(B4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WAN,</a:t>
            </a:r>
            <a:r>
              <a:rPr lang="zh-CN" altLang="en-US" dirty="0"/>
              <a:t> </a:t>
            </a:r>
            <a:r>
              <a:rPr lang="en-US" altLang="zh-CN" dirty="0"/>
              <a:t>?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datacenters)</a:t>
            </a:r>
            <a:endParaRPr lang="en-CN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3B1A2F-C764-27E0-82BA-85D05830B0E6}"/>
              </a:ext>
            </a:extLst>
          </p:cNvPr>
          <p:cNvCxnSpPr>
            <a:cxnSpLocks/>
          </p:cNvCxnSpPr>
          <p:nvPr/>
        </p:nvCxnSpPr>
        <p:spPr>
          <a:xfrm>
            <a:off x="922867" y="3905996"/>
            <a:ext cx="92032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987D4E-EA1B-C836-56EB-DDB5CD585D67}"/>
              </a:ext>
            </a:extLst>
          </p:cNvPr>
          <p:cNvCxnSpPr>
            <a:cxnSpLocks/>
          </p:cNvCxnSpPr>
          <p:nvPr/>
        </p:nvCxnSpPr>
        <p:spPr>
          <a:xfrm>
            <a:off x="5325534" y="1546597"/>
            <a:ext cx="0" cy="50686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350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7FD-B2E7-66C7-410D-A6B0BF84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Predictable</a:t>
            </a:r>
            <a:r>
              <a:rPr lang="zh-CN" altLang="en-US" dirty="0"/>
              <a:t> </a:t>
            </a:r>
            <a:r>
              <a:rPr lang="en-US" altLang="zh-CN" dirty="0"/>
              <a:t>RDMA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AI/HPC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6B7B3-D000-0FBF-7AE1-8CC0686D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00263"/>
            <a:ext cx="9934966" cy="4155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0F1BA-EA16-8593-74D9-4856433FA83F}"/>
              </a:ext>
            </a:extLst>
          </p:cNvPr>
          <p:cNvSpPr txBox="1"/>
          <p:nvPr/>
        </p:nvSpPr>
        <p:spPr>
          <a:xfrm>
            <a:off x="838199" y="6052236"/>
            <a:ext cx="8830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Domain-Specific Interconnection Networks in the Era of Domain-Specific AI Supercomputer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APNet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‘23</a:t>
            </a:r>
            <a:r>
              <a:rPr lang="en-US" sz="1400" dirty="0">
                <a:effectLst/>
              </a:rPr>
              <a:t> </a:t>
            </a:r>
            <a:r>
              <a:rPr lang="en-US" altLang="zh-CN" sz="1400" dirty="0"/>
              <a:t>Keynote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4740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1135-CFB8-ACF0-AF88-CBC6D2C7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/>
          <a:p>
            <a:r>
              <a:rPr lang="en-US" altLang="zh-CN" dirty="0"/>
              <a:t>General-Purpose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Domain-Specific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9B372-38A9-9490-E29A-2061A1AB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5"/>
            <a:ext cx="10516829" cy="3703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6ABCC-3B08-463A-E989-7813D51D4230}"/>
              </a:ext>
            </a:extLst>
          </p:cNvPr>
          <p:cNvSpPr txBox="1"/>
          <p:nvPr/>
        </p:nvSpPr>
        <p:spPr>
          <a:xfrm>
            <a:off x="838199" y="6052236"/>
            <a:ext cx="8830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Domain-Specific Interconnection Networks in the Era of Domain-Specific AI Supercomputer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 err="1">
                <a:effectLst/>
              </a:rPr>
              <a:t>APNet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‘23</a:t>
            </a:r>
            <a:r>
              <a:rPr lang="en-US" sz="1400" dirty="0">
                <a:effectLst/>
              </a:rPr>
              <a:t> </a:t>
            </a:r>
            <a:r>
              <a:rPr lang="en-US" altLang="zh-CN" sz="1400" dirty="0"/>
              <a:t>Keynote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2498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C8C8-CBB5-955B-F010-78910285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Debate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1C812-DF14-17E5-2A49-0542F747A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Programmability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scalability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</a:p>
          <a:p>
            <a:pPr lvl="1"/>
            <a:r>
              <a:rPr lang="en-US" altLang="zh-CN" dirty="0"/>
              <a:t>Programmability</a:t>
            </a:r>
            <a:r>
              <a:rPr lang="zh-CN" altLang="en-US" dirty="0"/>
              <a:t> </a:t>
            </a:r>
            <a:r>
              <a:rPr lang="en-US" altLang="zh-CN" dirty="0"/>
              <a:t>promotes</a:t>
            </a:r>
            <a:r>
              <a:rPr lang="zh-CN" altLang="en-US" dirty="0"/>
              <a:t> </a:t>
            </a:r>
            <a:r>
              <a:rPr lang="en-US" altLang="zh-CN" dirty="0"/>
              <a:t>ecosystem</a:t>
            </a:r>
          </a:p>
          <a:p>
            <a:pPr lvl="1"/>
            <a:r>
              <a:rPr lang="en-US" altLang="zh-CN" dirty="0"/>
              <a:t>Scalability</a:t>
            </a:r>
            <a:r>
              <a:rPr lang="zh-CN" altLang="en-US" dirty="0"/>
              <a:t> </a:t>
            </a:r>
            <a:r>
              <a:rPr lang="en-US" altLang="zh-CN" dirty="0"/>
              <a:t>enables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unified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scenarios</a:t>
            </a:r>
          </a:p>
          <a:p>
            <a:pPr lvl="1"/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bottlenecks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optimizing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</a:p>
          <a:p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GPUs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DSAs</a:t>
            </a:r>
          </a:p>
          <a:p>
            <a:pPr lvl="1"/>
            <a:r>
              <a:rPr lang="en-US" altLang="zh-CN" dirty="0"/>
              <a:t>DSAs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CUDA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ecosystem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H100</a:t>
            </a:r>
            <a:r>
              <a:rPr lang="zh-CN" altLang="en-US" dirty="0"/>
              <a:t> </a:t>
            </a:r>
            <a:r>
              <a:rPr lang="en-US" altLang="zh-CN" dirty="0"/>
              <a:t>($30K~$40K)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15~20x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manufacturing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($2K)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20662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3C12-160B-EDCD-3DDD-650FF1D5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29AA8-6188-52C1-F705-79AB4781E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Intelligent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</a:p>
          <a:p>
            <a:pPr lvl="1"/>
            <a:r>
              <a:rPr lang="en-US" altLang="zh-CN" dirty="0" err="1"/>
              <a:t>SmartNIC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FPGA,</a:t>
            </a:r>
            <a:r>
              <a:rPr lang="zh-CN" altLang="en-US" dirty="0"/>
              <a:t> </a:t>
            </a:r>
            <a:r>
              <a:rPr lang="en-US" altLang="zh-CN" dirty="0"/>
              <a:t>ASIC,</a:t>
            </a:r>
            <a:r>
              <a:rPr lang="zh-CN" altLang="en-US" dirty="0"/>
              <a:t> </a:t>
            </a:r>
            <a:r>
              <a:rPr lang="en-US" altLang="zh-CN" dirty="0"/>
              <a:t>NP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DPU</a:t>
            </a:r>
          </a:p>
          <a:p>
            <a:pPr lvl="1"/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Interconnect</a:t>
            </a:r>
          </a:p>
          <a:p>
            <a:pPr lvl="1"/>
            <a:r>
              <a:rPr lang="en-US" altLang="zh-CN" dirty="0" err="1"/>
              <a:t>NVLink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CXL: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P2P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</a:p>
          <a:p>
            <a:pPr lvl="1"/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</a:p>
          <a:p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put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intelligence?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era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coming,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everything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smart</a:t>
            </a:r>
          </a:p>
          <a:p>
            <a:pPr lvl="1"/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virtualization,</a:t>
            </a:r>
            <a:r>
              <a:rPr lang="zh-CN" altLang="en-US" dirty="0"/>
              <a:t> </a:t>
            </a:r>
            <a:r>
              <a:rPr lang="en-US" altLang="zh-CN" dirty="0"/>
              <a:t>switches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In-Network</a:t>
            </a:r>
            <a:r>
              <a:rPr lang="zh-CN" altLang="en-US" dirty="0"/>
              <a:t> </a:t>
            </a:r>
            <a:r>
              <a:rPr lang="en-US" altLang="zh-CN" dirty="0"/>
              <a:t>Telemetry,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P2P</a:t>
            </a:r>
            <a:r>
              <a:rPr lang="zh-CN" altLang="en-US" dirty="0"/>
              <a:t> </a:t>
            </a:r>
            <a:r>
              <a:rPr lang="en-US" altLang="zh-CN" dirty="0"/>
              <a:t>among</a:t>
            </a:r>
            <a:r>
              <a:rPr lang="zh-CN" altLang="en-US" dirty="0"/>
              <a:t> </a:t>
            </a:r>
            <a:r>
              <a:rPr lang="en-US" altLang="zh-CN" dirty="0" err="1"/>
              <a:t>xPUs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</a:p>
          <a:p>
            <a:pPr lvl="1"/>
            <a:r>
              <a:rPr lang="en-US" altLang="zh-CN" dirty="0"/>
              <a:t>Programmability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scalability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06723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77E5-DC0F-68D6-8EBB-A2DCA49B7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Thanks!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0C3FD-676F-7469-A1B1-EC62CD017D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6634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E7ED8-1DBB-B92B-30AC-F148E2CD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Public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327C5-D41D-2160-DAA0-8EEE1DA18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2254" cy="4351338"/>
          </a:xfrm>
        </p:spPr>
        <p:txBody>
          <a:bodyPr/>
          <a:lstStyle/>
          <a:p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Virtualization</a:t>
            </a:r>
            <a:r>
              <a:rPr lang="zh-CN" altLang="en-US" dirty="0"/>
              <a:t> </a:t>
            </a:r>
            <a:r>
              <a:rPr lang="en-US" altLang="zh-CN" dirty="0"/>
              <a:t>consumes</a:t>
            </a:r>
            <a:r>
              <a:rPr lang="zh-CN" altLang="en-US" dirty="0"/>
              <a:t> </a:t>
            </a:r>
            <a:r>
              <a:rPr lang="en-US" altLang="zh-CN" dirty="0"/>
              <a:t>CPUs,</a:t>
            </a:r>
            <a:r>
              <a:rPr lang="zh-CN" altLang="en-US" dirty="0"/>
              <a:t> </a:t>
            </a:r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cores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host.</a:t>
            </a:r>
          </a:p>
          <a:p>
            <a:r>
              <a:rPr lang="en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core</a:t>
            </a:r>
            <a:r>
              <a:rPr lang="zh-CN" altLang="en-US" dirty="0"/>
              <a:t> </a:t>
            </a:r>
            <a:r>
              <a:rPr lang="en-US" altLang="zh-CN" dirty="0"/>
              <a:t>sells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$0.1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hour.</a:t>
            </a:r>
          </a:p>
          <a:p>
            <a:pPr lvl="1"/>
            <a:r>
              <a:rPr lang="en-US" altLang="zh-CN" dirty="0"/>
              <a:t>Max</a:t>
            </a:r>
            <a:r>
              <a:rPr lang="zh-CN" altLang="en-US" dirty="0"/>
              <a:t> </a:t>
            </a:r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$900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year.</a:t>
            </a:r>
          </a:p>
          <a:p>
            <a:pPr lvl="1"/>
            <a:r>
              <a:rPr lang="en-US" altLang="zh-CN" dirty="0"/>
              <a:t>$4500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lifetime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server.</a:t>
            </a:r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FPGA-based</a:t>
            </a:r>
            <a:r>
              <a:rPr lang="zh-CN" altLang="en-US" dirty="0"/>
              <a:t> </a:t>
            </a:r>
            <a:r>
              <a:rPr lang="en-US" altLang="zh-CN" dirty="0" err="1"/>
              <a:t>SmartNIC</a:t>
            </a:r>
            <a:r>
              <a:rPr lang="zh-CN" altLang="en-US" dirty="0"/>
              <a:t> </a:t>
            </a:r>
            <a:r>
              <a:rPr lang="en-US" altLang="zh-CN" dirty="0"/>
              <a:t>cost?</a:t>
            </a:r>
          </a:p>
          <a:p>
            <a:pPr lvl="1"/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$1000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purchased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bulk.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9A77F-534C-6C9C-0DE7-C5C15FEE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454" y="1825625"/>
            <a:ext cx="4195273" cy="2284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ED0DD-A9EA-1B4D-C137-86B2CBDB53E5}"/>
              </a:ext>
            </a:extLst>
          </p:cNvPr>
          <p:cNvSpPr txBox="1"/>
          <p:nvPr/>
        </p:nvSpPr>
        <p:spPr>
          <a:xfrm>
            <a:off x="838200" y="6231623"/>
            <a:ext cx="789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MyriadPro"/>
              </a:rPr>
              <a:t>Azure Accelerated Networking: </a:t>
            </a:r>
            <a:r>
              <a:rPr lang="en-US" sz="1400" dirty="0" err="1">
                <a:effectLst/>
                <a:latin typeface="MyriadPro"/>
              </a:rPr>
              <a:t>SmartNICs</a:t>
            </a:r>
            <a:r>
              <a:rPr lang="en-US" sz="1400" dirty="0">
                <a:effectLst/>
                <a:latin typeface="MyriadPro"/>
              </a:rPr>
              <a:t> in the Public Cloud</a:t>
            </a:r>
            <a:r>
              <a:rPr lang="en-US" altLang="zh-CN" sz="1400" dirty="0">
                <a:latin typeface="MyriadPro"/>
              </a:rPr>
              <a:t>,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NSDI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’18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(Microsoft)</a:t>
            </a:r>
            <a:r>
              <a:rPr lang="en-US" sz="1400" dirty="0">
                <a:effectLst/>
                <a:latin typeface="MyriadPro"/>
              </a:rPr>
              <a:t> 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66BC9-D198-BA8A-B54A-4B15AD6D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06" y="4308961"/>
            <a:ext cx="4096521" cy="834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B1E54-578D-CF34-3343-CFCE00FC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06" y="5172777"/>
            <a:ext cx="4024594" cy="12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A40F-9C00-A110-EE9A-A0DF6DB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SmartNICs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Public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6465A-68AF-EDE4-653F-8D6EBD1F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98590"/>
            <a:ext cx="8079380" cy="2278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5CE70-E6DF-6AF0-AC79-CFC6EA3E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6688"/>
            <a:ext cx="5085460" cy="2471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D57A0-6688-E1B0-D43B-8C3CA3AB8C24}"/>
              </a:ext>
            </a:extLst>
          </p:cNvPr>
          <p:cNvSpPr txBox="1"/>
          <p:nvPr/>
        </p:nvSpPr>
        <p:spPr>
          <a:xfrm>
            <a:off x="838200" y="6231623"/>
            <a:ext cx="789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MyriadPro"/>
              </a:rPr>
              <a:t>Azure Accelerated Networking: </a:t>
            </a:r>
            <a:r>
              <a:rPr lang="en-US" sz="1400" dirty="0" err="1">
                <a:effectLst/>
                <a:latin typeface="MyriadPro"/>
              </a:rPr>
              <a:t>SmartNICs</a:t>
            </a:r>
            <a:r>
              <a:rPr lang="en-US" sz="1400" dirty="0">
                <a:effectLst/>
                <a:latin typeface="MyriadPro"/>
              </a:rPr>
              <a:t> in the Public Cloud</a:t>
            </a:r>
            <a:r>
              <a:rPr lang="en-US" altLang="zh-CN" sz="1400" dirty="0">
                <a:latin typeface="MyriadPro"/>
              </a:rPr>
              <a:t>,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NSDI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’18</a:t>
            </a:r>
            <a:r>
              <a:rPr lang="zh-CN" altLang="en-US" sz="1400" dirty="0">
                <a:latin typeface="MyriadPro"/>
              </a:rPr>
              <a:t> </a:t>
            </a:r>
            <a:r>
              <a:rPr lang="en-US" altLang="zh-CN" sz="1400" dirty="0">
                <a:latin typeface="MyriadPro"/>
              </a:rPr>
              <a:t>(Microsoft)</a:t>
            </a:r>
            <a:r>
              <a:rPr lang="en-US" sz="1400" dirty="0">
                <a:effectLst/>
                <a:latin typeface="MyriadPro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097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1663-B6C3-AB51-F00A-DB81F760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FPGA-based</a:t>
            </a:r>
            <a:r>
              <a:rPr lang="zh-CN" altLang="en-US" dirty="0"/>
              <a:t> </a:t>
            </a:r>
            <a:r>
              <a:rPr lang="en-US" altLang="zh-CN" dirty="0" err="1"/>
              <a:t>SmartNICs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7D78D-71BD-9CDB-5350-7395F14B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19134"/>
            <a:ext cx="6959837" cy="54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1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42BB5-C7DE-0019-B7F2-F1F3283D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Made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70B5E-D3C1-6284-6025-F0A03CD6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610"/>
            <a:ext cx="4667851" cy="2882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C6060-995D-8B3D-8413-8B5DD61F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77" y="1332180"/>
            <a:ext cx="3622782" cy="500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A8F5-D7EB-6E80-68F1-323E29CCB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56" y="4634433"/>
            <a:ext cx="4167499" cy="2141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252EF-943D-2D27-8700-6392E0D5379D}"/>
              </a:ext>
            </a:extLst>
          </p:cNvPr>
          <p:cNvSpPr txBox="1"/>
          <p:nvPr/>
        </p:nvSpPr>
        <p:spPr>
          <a:xfrm>
            <a:off x="6196414" y="6334780"/>
            <a:ext cx="4767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</a:rPr>
              <a:t>ClickNP</a:t>
            </a:r>
            <a:r>
              <a:rPr lang="en-US" sz="1400" dirty="0">
                <a:effectLst/>
              </a:rPr>
              <a:t>: Highly Flexible and High Performance Network Processing with Reconfigurable Hardware</a:t>
            </a:r>
            <a:r>
              <a:rPr lang="en-US" altLang="zh-CN" sz="1400" dirty="0">
                <a:effectLst/>
              </a:rPr>
              <a:t>,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SIGCOMM</a:t>
            </a:r>
            <a:r>
              <a:rPr lang="zh-CN" altLang="en-US" sz="1400" dirty="0">
                <a:effectLst/>
              </a:rPr>
              <a:t> </a:t>
            </a:r>
            <a:r>
              <a:rPr lang="en-US" altLang="zh-CN" sz="1400" dirty="0">
                <a:effectLst/>
              </a:rPr>
              <a:t>‘16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248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2688</Words>
  <Application>Microsoft Macintosh PowerPoint</Application>
  <PresentationFormat>Widescreen</PresentationFormat>
  <Paragraphs>458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LinBiolinumTB</vt:lpstr>
      <vt:lpstr>MyriadPro</vt:lpstr>
      <vt:lpstr>Arial</vt:lpstr>
      <vt:lpstr>Calibri</vt:lpstr>
      <vt:lpstr>Calibri Light</vt:lpstr>
      <vt:lpstr>Office Theme</vt:lpstr>
      <vt:lpstr>Network Intelligence: NIC, switch or xPU?</vt:lpstr>
      <vt:lpstr>Contents</vt:lpstr>
      <vt:lpstr>Trend 1: Intelligent Network Devices</vt:lpstr>
      <vt:lpstr>Types of SmartNICs</vt:lpstr>
      <vt:lpstr>FPGA-based On-Path SmartNICs</vt:lpstr>
      <vt:lpstr>SmartNICs in the Public Cloud</vt:lpstr>
      <vt:lpstr>SmartNICs in the Public Cloud</vt:lpstr>
      <vt:lpstr>Challenges of FPGA-based SmartNICs</vt:lpstr>
      <vt:lpstr>FPGA Programming Made Simple</vt:lpstr>
      <vt:lpstr>When to Use FPGA – the 10/100/1000 Rule</vt:lpstr>
      <vt:lpstr>ASIC-based On-Path SmartNICs: AWS Nitro</vt:lpstr>
      <vt:lpstr>AWS Nitro Removes Hypervisor CPU Cost</vt:lpstr>
      <vt:lpstr>AWS Nitro Enables Bare-Metal Instance</vt:lpstr>
      <vt:lpstr>AWS Nitro Provides Security Benefits</vt:lpstr>
      <vt:lpstr>AWS Nitro Provides Security Benefits</vt:lpstr>
      <vt:lpstr>AWS Nitro Provides Security Benefits</vt:lpstr>
      <vt:lpstr>NP-based On-Path SmartNICs</vt:lpstr>
      <vt:lpstr>NP-based SmartNICs: Hard to Program</vt:lpstr>
      <vt:lpstr>SoC-based Off-Path SmartNICs (aka. DPU)</vt:lpstr>
      <vt:lpstr>Off-Path vs. NP-based On-Path SmartNICs</vt:lpstr>
      <vt:lpstr>DPU is Not Yet Another CPU</vt:lpstr>
      <vt:lpstr>DPU Must Include Hardware Acceleration</vt:lpstr>
      <vt:lpstr>How to Choose SmartNICs?</vt:lpstr>
      <vt:lpstr>Contents</vt:lpstr>
      <vt:lpstr>Programmable Switch: P4</vt:lpstr>
      <vt:lpstr>Use Case 1: NIC + Switch Congestion Control</vt:lpstr>
      <vt:lpstr>Use Case 2: Sub-RTT Coordination on Switches</vt:lpstr>
      <vt:lpstr>Use Case 3: SHARP for AI Param Aggregation</vt:lpstr>
      <vt:lpstr>Why Intel Stopped Tofino</vt:lpstr>
      <vt:lpstr>SmartNIC or Programmable Switch?</vt:lpstr>
      <vt:lpstr>Contents</vt:lpstr>
      <vt:lpstr>Trend 2: Fast Interconnect</vt:lpstr>
      <vt:lpstr>Why LLM Training Needs High Bandwidth</vt:lpstr>
      <vt:lpstr>Tensor Parallelism Needs High Bandwidth</vt:lpstr>
      <vt:lpstr>Low Latency Is Not A Strict Requirement</vt:lpstr>
      <vt:lpstr>Direct Peer-to-Peer Interconnect</vt:lpstr>
      <vt:lpstr>Convergence of Intra- and Inter-host Network</vt:lpstr>
      <vt:lpstr>Memory Semantics</vt:lpstr>
      <vt:lpstr>Exploiting Parallelism with Memory Semantics</vt:lpstr>
      <vt:lpstr>Load/Store vs. Read/Write</vt:lpstr>
      <vt:lpstr>Load/Store is Not a Panacea</vt:lpstr>
      <vt:lpstr>GPU Comm.: From Load/Store to Read/Write</vt:lpstr>
      <vt:lpstr>Which Semantics to Pick?</vt:lpstr>
      <vt:lpstr>Contents</vt:lpstr>
      <vt:lpstr>Convergence of AI and Cloud Networking</vt:lpstr>
      <vt:lpstr>Convergence of AI and Cloud Networking</vt:lpstr>
      <vt:lpstr>Region-scale RDMA for Disaggregated Storage</vt:lpstr>
      <vt:lpstr>Region-scale RDMA for Disaggregated Storage</vt:lpstr>
      <vt:lpstr>Region-scale RDMA for Disaggregated Storage</vt:lpstr>
      <vt:lpstr>RDMA: The Devil is in the Details</vt:lpstr>
      <vt:lpstr>Performance Isolation Problem of RDMA NICs</vt:lpstr>
      <vt:lpstr>Lessons from Azure RDMA Deployment</vt:lpstr>
      <vt:lpstr>The Congestion Challenge</vt:lpstr>
      <vt:lpstr>Predictable RDMA Network for AI/HPC</vt:lpstr>
      <vt:lpstr>Predictable RDMA Network for AI/HPC</vt:lpstr>
      <vt:lpstr>General-Purpose vs. Domain-Specific</vt:lpstr>
      <vt:lpstr>My View on the Debate</vt:lpstr>
      <vt:lpstr>Summary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Intelligence: NIC, switch or xPU?</dc:title>
  <dc:creator>boj</dc:creator>
  <cp:lastModifiedBy>boj</cp:lastModifiedBy>
  <cp:revision>916</cp:revision>
  <dcterms:created xsi:type="dcterms:W3CDTF">2023-09-14T18:38:50Z</dcterms:created>
  <dcterms:modified xsi:type="dcterms:W3CDTF">2023-10-24T18:35:26Z</dcterms:modified>
</cp:coreProperties>
</file>