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65" r:id="rId5"/>
  </p:sldMasterIdLst>
  <p:notesMasterIdLst>
    <p:notesMasterId r:id="rId57"/>
  </p:notesMasterIdLst>
  <p:handoutMasterIdLst>
    <p:handoutMasterId r:id="rId58"/>
  </p:handoutMasterIdLst>
  <p:sldIdLst>
    <p:sldId id="1335" r:id="rId6"/>
    <p:sldId id="1473" r:id="rId7"/>
    <p:sldId id="1474" r:id="rId8"/>
    <p:sldId id="1476" r:id="rId9"/>
    <p:sldId id="1423" r:id="rId10"/>
    <p:sldId id="1477" r:id="rId11"/>
    <p:sldId id="1478" r:id="rId12"/>
    <p:sldId id="1429" r:id="rId13"/>
    <p:sldId id="1517" r:id="rId14"/>
    <p:sldId id="1480" r:id="rId15"/>
    <p:sldId id="1518" r:id="rId16"/>
    <p:sldId id="1484" r:id="rId17"/>
    <p:sldId id="1481" r:id="rId18"/>
    <p:sldId id="1482" r:id="rId19"/>
    <p:sldId id="1483" r:id="rId20"/>
    <p:sldId id="1486" r:id="rId21"/>
    <p:sldId id="1438" r:id="rId22"/>
    <p:sldId id="1515" r:id="rId23"/>
    <p:sldId id="1516" r:id="rId24"/>
    <p:sldId id="1485" r:id="rId25"/>
    <p:sldId id="1487" r:id="rId26"/>
    <p:sldId id="1504" r:id="rId27"/>
    <p:sldId id="1505" r:id="rId28"/>
    <p:sldId id="1506" r:id="rId29"/>
    <p:sldId id="1507" r:id="rId30"/>
    <p:sldId id="1436" r:id="rId31"/>
    <p:sldId id="1488" r:id="rId32"/>
    <p:sldId id="1493" r:id="rId33"/>
    <p:sldId id="1503" r:id="rId34"/>
    <p:sldId id="1501" r:id="rId35"/>
    <p:sldId id="1489" r:id="rId36"/>
    <p:sldId id="1496" r:id="rId37"/>
    <p:sldId id="1499" r:id="rId38"/>
    <p:sldId id="1439" r:id="rId39"/>
    <p:sldId id="1421" r:id="rId40"/>
    <p:sldId id="1500" r:id="rId41"/>
    <p:sldId id="1492" r:id="rId42"/>
    <p:sldId id="1497" r:id="rId43"/>
    <p:sldId id="1491" r:id="rId44"/>
    <p:sldId id="1465" r:id="rId45"/>
    <p:sldId id="1464" r:id="rId46"/>
    <p:sldId id="1519" r:id="rId47"/>
    <p:sldId id="1520" r:id="rId48"/>
    <p:sldId id="1498" r:id="rId49"/>
    <p:sldId id="1382" r:id="rId50"/>
    <p:sldId id="1509" r:id="rId51"/>
    <p:sldId id="1510" r:id="rId52"/>
    <p:sldId id="1511" r:id="rId53"/>
    <p:sldId id="1512" r:id="rId54"/>
    <p:sldId id="1513" r:id="rId55"/>
    <p:sldId id="1514" r:id="rId56"/>
  </p:sldIdLst>
  <p:sldSz cx="9326563"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0C8682EF-709C-4DD2-B11B-19E2D910C2A9}">
          <p14:sldIdLst>
            <p14:sldId id="1335"/>
            <p14:sldId id="1473"/>
            <p14:sldId id="1474"/>
            <p14:sldId id="1476"/>
            <p14:sldId id="1423"/>
            <p14:sldId id="1477"/>
            <p14:sldId id="1478"/>
            <p14:sldId id="1429"/>
            <p14:sldId id="1517"/>
            <p14:sldId id="1480"/>
            <p14:sldId id="1518"/>
            <p14:sldId id="1484"/>
            <p14:sldId id="1481"/>
            <p14:sldId id="1482"/>
            <p14:sldId id="1483"/>
            <p14:sldId id="1486"/>
            <p14:sldId id="1438"/>
            <p14:sldId id="1515"/>
            <p14:sldId id="1516"/>
            <p14:sldId id="1485"/>
            <p14:sldId id="1487"/>
            <p14:sldId id="1504"/>
            <p14:sldId id="1505"/>
            <p14:sldId id="1506"/>
            <p14:sldId id="1507"/>
            <p14:sldId id="1436"/>
            <p14:sldId id="1488"/>
            <p14:sldId id="1493"/>
            <p14:sldId id="1503"/>
            <p14:sldId id="1501"/>
            <p14:sldId id="1489"/>
            <p14:sldId id="1496"/>
            <p14:sldId id="1499"/>
            <p14:sldId id="1439"/>
            <p14:sldId id="1421"/>
            <p14:sldId id="1500"/>
            <p14:sldId id="1492"/>
            <p14:sldId id="1497"/>
            <p14:sldId id="1491"/>
            <p14:sldId id="1465"/>
            <p14:sldId id="1464"/>
            <p14:sldId id="1519"/>
            <p14:sldId id="1520"/>
            <p14:sldId id="1498"/>
            <p14:sldId id="1382"/>
            <p14:sldId id="1509"/>
            <p14:sldId id="1510"/>
            <p14:sldId id="1511"/>
            <p14:sldId id="1512"/>
            <p14:sldId id="1513"/>
            <p14:sldId id="1514"/>
          </p14:sldIdLst>
        </p14:section>
        <p14:section name="White Template" id="{5B0B8DFF-57E5-4D4B-BA72-542DF84B8E2F}">
          <p14:sldIdLst/>
        </p14:section>
        <p14:section name="Color Template" id="{A073DAE3-B461-442F-A3D3-6642BD875E4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D83B01"/>
    <a:srgbClr val="FFFFFF"/>
    <a:srgbClr val="737373"/>
    <a:srgbClr val="525252"/>
    <a:srgbClr val="000000"/>
    <a:srgbClr val="004B1C"/>
    <a:srgbClr val="004B50"/>
    <a:srgbClr val="002050"/>
    <a:srgbClr val="5C2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3" autoAdjust="0"/>
    <p:restoredTop sz="85731" autoAdjust="0"/>
  </p:normalViewPr>
  <p:slideViewPr>
    <p:cSldViewPr>
      <p:cViewPr varScale="1">
        <p:scale>
          <a:sx n="98" d="100"/>
          <a:sy n="98" d="100"/>
        </p:scale>
        <p:origin x="1116" y="90"/>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84" d="100"/>
          <a:sy n="84" d="100"/>
        </p:scale>
        <p:origin x="307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Batching</c:v>
                </c:pt>
              </c:strCache>
            </c:strRef>
          </c:tx>
          <c:spPr>
            <a:solidFill>
              <a:schemeClr val="accent1"/>
            </a:solidFill>
            <a:ln>
              <a:noFill/>
            </a:ln>
            <a:effectLst/>
          </c:spPr>
          <c:invertIfNegative val="0"/>
          <c:cat>
            <c:strRef>
              <c:f>Sheet1!$A$2:$A$4</c:f>
              <c:strCache>
                <c:ptCount val="3"/>
                <c:pt idx="0">
                  <c:v>Min latency</c:v>
                </c:pt>
                <c:pt idx="1">
                  <c:v>Avg latency</c:v>
                </c:pt>
                <c:pt idx="2">
                  <c:v>Max latency</c:v>
                </c:pt>
              </c:strCache>
            </c:strRef>
          </c:cat>
          <c:val>
            <c:numRef>
              <c:f>Sheet1!$B$2:$B$4</c:f>
              <c:numCache>
                <c:formatCode>General</c:formatCode>
                <c:ptCount val="3"/>
                <c:pt idx="0">
                  <c:v>4.5</c:v>
                </c:pt>
                <c:pt idx="1">
                  <c:v>5</c:v>
                </c:pt>
                <c:pt idx="2">
                  <c:v>9.5</c:v>
                </c:pt>
              </c:numCache>
            </c:numRef>
          </c:val>
          <c:extLst>
            <c:ext xmlns:c16="http://schemas.microsoft.com/office/drawing/2014/chart" uri="{C3380CC4-5D6E-409C-BE32-E72D297353CC}">
              <c16:uniqueId val="{00000000-2A6F-42CA-9B3B-A8DE081EE79F}"/>
            </c:ext>
          </c:extLst>
        </c:ser>
        <c:ser>
          <c:idx val="1"/>
          <c:order val="1"/>
          <c:tx>
            <c:strRef>
              <c:f>Sheet1!$C$1</c:f>
              <c:strCache>
                <c:ptCount val="1"/>
                <c:pt idx="0">
                  <c:v>Non-batching</c:v>
                </c:pt>
              </c:strCache>
            </c:strRef>
          </c:tx>
          <c:spPr>
            <a:solidFill>
              <a:schemeClr val="accent2"/>
            </a:solidFill>
            <a:ln>
              <a:noFill/>
            </a:ln>
            <a:effectLst/>
          </c:spPr>
          <c:invertIfNegative val="0"/>
          <c:cat>
            <c:strRef>
              <c:f>Sheet1!$A$2:$A$4</c:f>
              <c:strCache>
                <c:ptCount val="3"/>
                <c:pt idx="0">
                  <c:v>Min latency</c:v>
                </c:pt>
                <c:pt idx="1">
                  <c:v>Avg latency</c:v>
                </c:pt>
                <c:pt idx="2">
                  <c:v>Max latency</c:v>
                </c:pt>
              </c:strCache>
            </c:strRef>
          </c:cat>
          <c:val>
            <c:numRef>
              <c:f>Sheet1!$C$2:$C$4</c:f>
              <c:numCache>
                <c:formatCode>General</c:formatCode>
                <c:ptCount val="3"/>
                <c:pt idx="0">
                  <c:v>3.5</c:v>
                </c:pt>
                <c:pt idx="1">
                  <c:v>4</c:v>
                </c:pt>
                <c:pt idx="2">
                  <c:v>8.5</c:v>
                </c:pt>
              </c:numCache>
            </c:numRef>
          </c:val>
          <c:extLst>
            <c:ext xmlns:c16="http://schemas.microsoft.com/office/drawing/2014/chart" uri="{C3380CC4-5D6E-409C-BE32-E72D297353CC}">
              <c16:uniqueId val="{00000001-2A6F-42CA-9B3B-A8DE081EE79F}"/>
            </c:ext>
          </c:extLst>
        </c:ser>
        <c:dLbls>
          <c:showLegendKey val="0"/>
          <c:showVal val="0"/>
          <c:showCatName val="0"/>
          <c:showSerName val="0"/>
          <c:showPercent val="0"/>
          <c:showBubbleSize val="0"/>
        </c:dLbls>
        <c:gapWidth val="219"/>
        <c:overlap val="-27"/>
        <c:axId val="-105230992"/>
        <c:axId val="-105236432"/>
      </c:barChart>
      <c:catAx>
        <c:axId val="-10523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05236432"/>
        <c:crosses val="autoZero"/>
        <c:auto val="1"/>
        <c:lblAlgn val="ctr"/>
        <c:lblOffset val="100"/>
        <c:noMultiLvlLbl val="0"/>
      </c:catAx>
      <c:valAx>
        <c:axId val="-105236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052309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1B5E33-0DD5-4BCF-BE26-352B0757D80E}" type="datetime8">
              <a:rPr lang="en-US" smtClean="0">
                <a:latin typeface="Segoe UI" pitchFamily="34" charset="0"/>
              </a:rPr>
              <a:t>11/19/2017 10:02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5420126D-49D9-4C1B-B526-120EF9D44EA2}" type="datetime8">
              <a:rPr lang="en-US" smtClean="0"/>
              <a:t>11/19/2017 10:02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kern="1200" spc="0" baseline="0" dirty="0" smtClean="0">
                <a:gradFill>
                  <a:gsLst>
                    <a:gs pos="1250">
                      <a:schemeClr val="tx2"/>
                    </a:gs>
                    <a:gs pos="99000">
                      <a:schemeClr val="tx2"/>
                    </a:gs>
                  </a:gsLst>
                  <a:lin ang="5400000" scaled="0"/>
                </a:gradFill>
                <a:latin typeface="+mj-lt"/>
                <a:ea typeface="+mn-ea"/>
                <a:cs typeface="+mn-cs"/>
              </a:rPr>
              <a:t>Thanks </a:t>
            </a:r>
            <a:r>
              <a:rPr lang="en-US" sz="3600" kern="1200" spc="0" baseline="0" dirty="0" err="1" smtClean="0">
                <a:gradFill>
                  <a:gsLst>
                    <a:gs pos="1250">
                      <a:schemeClr val="tx2"/>
                    </a:gs>
                    <a:gs pos="99000">
                      <a:schemeClr val="tx2"/>
                    </a:gs>
                  </a:gsLst>
                  <a:lin ang="5400000" scaled="0"/>
                </a:gradFill>
                <a:latin typeface="+mj-lt"/>
                <a:ea typeface="+mn-ea"/>
                <a:cs typeface="+mn-cs"/>
              </a:rPr>
              <a:t>Adita</a:t>
            </a:r>
            <a:r>
              <a:rPr lang="en-US" sz="3600" kern="1200" spc="0" baseline="0" dirty="0" smtClean="0">
                <a:gradFill>
                  <a:gsLst>
                    <a:gs pos="1250">
                      <a:schemeClr val="tx2"/>
                    </a:gs>
                    <a:gs pos="99000">
                      <a:schemeClr val="tx2"/>
                    </a:gs>
                  </a:gsLst>
                  <a:lin ang="5400000" scaled="0"/>
                </a:gradFill>
                <a:latin typeface="+mj-lt"/>
                <a:ea typeface="+mn-ea"/>
                <a:cs typeface="+mn-cs"/>
              </a:rPr>
              <a:t> for the introduction.</a:t>
            </a:r>
          </a:p>
          <a:p>
            <a:r>
              <a:rPr lang="en-US" sz="3600" kern="1200" spc="0" baseline="0" dirty="0" smtClean="0">
                <a:gradFill>
                  <a:gsLst>
                    <a:gs pos="1250">
                      <a:schemeClr val="tx2"/>
                    </a:gs>
                    <a:gs pos="99000">
                      <a:schemeClr val="tx2"/>
                    </a:gs>
                  </a:gsLst>
                  <a:lin ang="5400000" scaled="0"/>
                </a:gradFill>
                <a:latin typeface="+mj-lt"/>
                <a:ea typeface="+mn-ea"/>
                <a:cs typeface="+mn-cs"/>
              </a:rPr>
              <a:t>Hello everyone, I’m Bojie Li, a fourth year PhD student in a joint PhD program of USTC and Microsoft Research.</a:t>
            </a:r>
          </a:p>
          <a:p>
            <a:r>
              <a:rPr lang="en-US" sz="3600" kern="1200" spc="0" baseline="0" dirty="0" smtClean="0">
                <a:gradFill>
                  <a:gsLst>
                    <a:gs pos="1250">
                      <a:schemeClr val="tx2"/>
                    </a:gs>
                    <a:gs pos="99000">
                      <a:schemeClr val="tx2"/>
                    </a:gs>
                  </a:gsLst>
                  <a:lin ang="5400000" scaled="0"/>
                </a:gradFill>
                <a:latin typeface="+mj-lt"/>
                <a:ea typeface="+mn-ea"/>
                <a:cs typeface="+mn-cs"/>
              </a:rPr>
              <a:t>In this session we have seen two wonderful works, Eris and </a:t>
            </a:r>
            <a:r>
              <a:rPr lang="en-US" sz="3600" kern="1200" spc="0" baseline="0" dirty="0" err="1" smtClean="0">
                <a:gradFill>
                  <a:gsLst>
                    <a:gs pos="1250">
                      <a:schemeClr val="tx2"/>
                    </a:gs>
                    <a:gs pos="99000">
                      <a:schemeClr val="tx2"/>
                    </a:gs>
                  </a:gsLst>
                  <a:lin ang="5400000" scaled="0"/>
                </a:gradFill>
                <a:latin typeface="+mj-lt"/>
                <a:ea typeface="+mn-ea"/>
                <a:cs typeface="+mn-cs"/>
              </a:rPr>
              <a:t>NetCache</a:t>
            </a:r>
            <a:r>
              <a:rPr lang="en-US" sz="3600" kern="1200" spc="0" baseline="0" dirty="0" smtClean="0">
                <a:gradFill>
                  <a:gsLst>
                    <a:gs pos="1250">
                      <a:schemeClr val="tx2"/>
                    </a:gs>
                    <a:gs pos="99000">
                      <a:schemeClr val="tx2"/>
                    </a:gs>
                  </a:gsLst>
                  <a:lin ang="5400000" scaled="0"/>
                </a:gradFill>
                <a:latin typeface="+mj-lt"/>
                <a:ea typeface="+mn-ea"/>
                <a:cs typeface="+mn-cs"/>
              </a:rPr>
              <a:t> to use in-network processing with </a:t>
            </a:r>
            <a:r>
              <a:rPr lang="en-US" sz="3600" kern="1200" spc="0" baseline="0" dirty="0" err="1" smtClean="0">
                <a:gradFill>
                  <a:gsLst>
                    <a:gs pos="1250">
                      <a:schemeClr val="tx2"/>
                    </a:gs>
                    <a:gs pos="99000">
                      <a:schemeClr val="tx2"/>
                    </a:gs>
                  </a:gsLst>
                  <a:lin ang="5400000" scaled="0"/>
                </a:gradFill>
                <a:latin typeface="+mj-lt"/>
                <a:ea typeface="+mn-ea"/>
                <a:cs typeface="+mn-cs"/>
              </a:rPr>
              <a:t>dataplane</a:t>
            </a:r>
            <a:r>
              <a:rPr lang="en-US" sz="3600" kern="1200" spc="0" baseline="0" dirty="0" smtClean="0">
                <a:gradFill>
                  <a:gsLst>
                    <a:gs pos="1250">
                      <a:schemeClr val="tx2"/>
                    </a:gs>
                    <a:gs pos="99000">
                      <a:schemeClr val="tx2"/>
                    </a:gs>
                  </a:gsLst>
                  <a:lin ang="5400000" scaled="0"/>
                </a:gradFill>
                <a:latin typeface="+mj-lt"/>
                <a:ea typeface="+mn-ea"/>
                <a:cs typeface="+mn-cs"/>
              </a:rPr>
              <a:t> programmable switches to accelerate systems.</a:t>
            </a:r>
          </a:p>
          <a:p>
            <a:r>
              <a:rPr lang="en-US" sz="3600" kern="1200" spc="0" baseline="0" dirty="0" smtClean="0">
                <a:gradFill>
                  <a:gsLst>
                    <a:gs pos="1250">
                      <a:schemeClr val="tx2"/>
                    </a:gs>
                    <a:gs pos="99000">
                      <a:schemeClr val="tx2"/>
                    </a:gs>
                  </a:gsLst>
                  <a:lin ang="5400000" scaled="0"/>
                </a:gradFill>
                <a:latin typeface="+mj-lt"/>
                <a:ea typeface="+mn-ea"/>
                <a:cs typeface="+mn-cs"/>
              </a:rPr>
              <a:t>Now I will show programmable NICs can also be very useful in accelerating datacenter workloads.</a:t>
            </a:r>
          </a:p>
          <a:p>
            <a:r>
              <a:rPr lang="en-US" sz="3600" kern="1200" spc="0" baseline="0" dirty="0" smtClean="0">
                <a:gradFill>
                  <a:gsLst>
                    <a:gs pos="1250">
                      <a:schemeClr val="tx2"/>
                    </a:gs>
                    <a:gs pos="99000">
                      <a:schemeClr val="tx2"/>
                    </a:gs>
                  </a:gsLst>
                  <a:lin ang="5400000" scaled="0"/>
                </a:gradFill>
                <a:latin typeface="+mj-lt"/>
                <a:ea typeface="+mn-ea"/>
                <a:cs typeface="+mn-cs"/>
              </a:rPr>
              <a:t>Our KV-Direct work is done during internship in Microsoft Research Asia with my colleagues. </a:t>
            </a:r>
            <a:r>
              <a:rPr lang="en-US" sz="3600" kern="1200" spc="0" baseline="0" dirty="0" err="1" smtClean="0">
                <a:gradFill>
                  <a:gsLst>
                    <a:gs pos="1250">
                      <a:schemeClr val="tx2"/>
                    </a:gs>
                    <a:gs pos="99000">
                      <a:schemeClr val="tx2"/>
                    </a:gs>
                  </a:gsLst>
                  <a:lin ang="5400000" scaled="0"/>
                </a:gradFill>
                <a:latin typeface="+mj-lt"/>
                <a:ea typeface="+mn-ea"/>
                <a:cs typeface="+mn-cs"/>
              </a:rPr>
              <a:t>Zhenyuan</a:t>
            </a:r>
            <a:r>
              <a:rPr lang="en-US" sz="3600" kern="1200" spc="0" baseline="0" dirty="0" smtClean="0">
                <a:gradFill>
                  <a:gsLst>
                    <a:gs pos="1250">
                      <a:schemeClr val="tx2"/>
                    </a:gs>
                    <a:gs pos="99000">
                      <a:schemeClr val="tx2"/>
                    </a:gs>
                  </a:gsLst>
                  <a:lin ang="5400000" scaled="0"/>
                </a:gradFill>
                <a:latin typeface="+mj-lt"/>
                <a:ea typeface="+mn-ea"/>
                <a:cs typeface="+mn-cs"/>
              </a:rPr>
              <a:t> </a:t>
            </a:r>
            <a:r>
              <a:rPr lang="en-US" sz="3600" kern="1200" spc="0" baseline="0" dirty="0" err="1" smtClean="0">
                <a:gradFill>
                  <a:gsLst>
                    <a:gs pos="1250">
                      <a:schemeClr val="tx2"/>
                    </a:gs>
                    <a:gs pos="99000">
                      <a:schemeClr val="tx2"/>
                    </a:gs>
                  </a:gsLst>
                  <a:lin ang="5400000" scaled="0"/>
                </a:gradFill>
                <a:latin typeface="+mj-lt"/>
                <a:ea typeface="+mn-ea"/>
                <a:cs typeface="+mn-cs"/>
              </a:rPr>
              <a:t>Ruan</a:t>
            </a:r>
            <a:r>
              <a:rPr lang="en-US" sz="3600" kern="1200" spc="0" baseline="0" dirty="0" smtClean="0">
                <a:gradFill>
                  <a:gsLst>
                    <a:gs pos="1250">
                      <a:schemeClr val="tx2"/>
                    </a:gs>
                    <a:gs pos="99000">
                      <a:schemeClr val="tx2"/>
                    </a:gs>
                  </a:gsLst>
                  <a:lin ang="5400000" scaled="0"/>
                </a:gradFill>
                <a:latin typeface="+mj-lt"/>
                <a:ea typeface="+mn-ea"/>
                <a:cs typeface="+mn-cs"/>
              </a:rPr>
              <a:t> and me are co-first authors who design and implement this system together.</a:t>
            </a:r>
            <a:endParaRPr lang="en-US" sz="3600" kern="1200" spc="0" baseline="0" dirty="0">
              <a:gradFill>
                <a:gsLst>
                  <a:gs pos="1250">
                    <a:schemeClr val="tx2"/>
                  </a:gs>
                  <a:gs pos="99000">
                    <a:schemeClr val="tx2"/>
                  </a:gs>
                </a:gsLst>
                <a:lin ang="5400000" scaled="0"/>
              </a:gradFill>
              <a:latin typeface="+mj-lt"/>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
        <p:nvSpPr>
          <p:cNvPr id="8" name="Date Placeholder 7"/>
          <p:cNvSpPr>
            <a:spLocks noGrp="1"/>
          </p:cNvSpPr>
          <p:nvPr>
            <p:ph type="dt" idx="14"/>
          </p:nvPr>
        </p:nvSpPr>
        <p:spPr/>
        <p:txBody>
          <a:bodyPr/>
          <a:lstStyle/>
          <a:p>
            <a:fld id="{C1BEA784-88ED-4F39-A614-ACCE11177DA6}" type="datetime8">
              <a:rPr lang="en-US" smtClean="0"/>
              <a:t>11/19/2017 10:02 PM</a:t>
            </a:fld>
            <a:endParaRPr lang="en-US" dirty="0"/>
          </a:p>
        </p:txBody>
      </p:sp>
      <p:sp>
        <p:nvSpPr>
          <p:cNvPr id="9" name="Footer Placeholder 8"/>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85431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look at the architecture of KV-Direct.</a:t>
            </a:r>
          </a:p>
          <a:p>
            <a:pPr marL="228600" indent="-228600">
              <a:buAutoNum type="arabicParenBoth"/>
            </a:pPr>
            <a:r>
              <a:rPr lang="en-US" baseline="0" dirty="0" smtClean="0"/>
              <a:t>key-value operations are received from the NIC and decoded in the network decoder,</a:t>
            </a:r>
          </a:p>
          <a:p>
            <a:pPr marL="228600" indent="-228600">
              <a:buAutoNum type="arabicParenBoth"/>
            </a:pPr>
            <a:r>
              <a:rPr lang="en-US" baseline="0" dirty="0" smtClean="0"/>
              <a:t>Then the request scheduler issues independent key-value operations to the hash table,</a:t>
            </a:r>
          </a:p>
          <a:p>
            <a:pPr marL="228600" indent="-228600">
              <a:buAutoNum type="arabicParenBoth"/>
            </a:pPr>
            <a:r>
              <a:rPr lang="en-US" baseline="0" dirty="0" smtClean="0"/>
              <a:t>Small key-value pairs are stored inline in the hash table, while larger key-value pairs are stored in dynamically allocated memory, which requires a slab memory allocator.</a:t>
            </a:r>
          </a:p>
          <a:p>
            <a:pPr marL="228600" indent="-228600">
              <a:buAutoNum type="arabicParenBoth"/>
            </a:pPr>
            <a:r>
              <a:rPr lang="en-US" baseline="0" dirty="0" smtClean="0"/>
              <a:t>The memory accesses are dispatched to either on-board DRAM, or the </a:t>
            </a:r>
            <a:r>
              <a:rPr lang="en-US" baseline="0" dirty="0" err="1" smtClean="0"/>
              <a:t>PCIe</a:t>
            </a:r>
            <a:r>
              <a:rPr lang="en-US" baseline="0" dirty="0" smtClean="0"/>
              <a:t> bus to access host memory.</a:t>
            </a:r>
          </a:p>
          <a:p>
            <a:pPr marL="228600" indent="-228600">
              <a:buAutoNum type="arabicParenBoth"/>
            </a:pPr>
            <a:r>
              <a:rPr lang="en-US" baseline="0" dirty="0" smtClean="0"/>
              <a:t>When the memory lookup result comes back, finally we encode the KV operation results and send to the client.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175081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Here</a:t>
            </a:r>
            <a:r>
              <a:rPr lang="en-US" baseline="0" dirty="0" smtClean="0"/>
              <a:t> we look at the exact performance numbers of our system and see the performance challenges of our system.</a:t>
            </a:r>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793405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First</a:t>
            </a:r>
            <a:r>
              <a:rPr lang="en-US" baseline="0" dirty="0" smtClean="0"/>
              <a:t>, our </a:t>
            </a:r>
            <a:r>
              <a:rPr lang="en-US" baseline="0" dirty="0" err="1" smtClean="0"/>
              <a:t>PCIe</a:t>
            </a:r>
            <a:r>
              <a:rPr lang="en-US" baseline="0" dirty="0" smtClean="0"/>
              <a:t> interface between FPGA and host memory has limited throughput.</a:t>
            </a:r>
          </a:p>
          <a:p>
            <a:r>
              <a:rPr lang="en-US" baseline="0" dirty="0" smtClean="0"/>
              <a:t>There is something worse. </a:t>
            </a:r>
            <a:r>
              <a:rPr lang="en-US" baseline="0" dirty="0" err="1" smtClean="0"/>
              <a:t>PCIe</a:t>
            </a:r>
            <a:r>
              <a:rPr lang="en-US" baseline="0" dirty="0" smtClean="0"/>
              <a:t> transport layer packets has header overhead, and the </a:t>
            </a:r>
            <a:r>
              <a:rPr lang="en-US" baseline="0" dirty="0" err="1" smtClean="0"/>
              <a:t>PCIe</a:t>
            </a:r>
            <a:r>
              <a:rPr lang="en-US" baseline="0" dirty="0" smtClean="0"/>
              <a:t> IP core in our FPGA has limited parallelism, which limits our </a:t>
            </a:r>
            <a:r>
              <a:rPr lang="en-US" baseline="0" dirty="0" err="1" smtClean="0"/>
              <a:t>PCIe</a:t>
            </a:r>
            <a:r>
              <a:rPr lang="en-US" baseline="0" dirty="0" smtClean="0"/>
              <a:t> throughput to 120 million operations per second.</a:t>
            </a:r>
          </a:p>
          <a:p>
            <a:r>
              <a:rPr lang="en-US" baseline="0" dirty="0" smtClean="0"/>
              <a:t>So we need to be frugal on memory accesses.</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4001402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Second, the</a:t>
            </a:r>
            <a:r>
              <a:rPr lang="en-US" baseline="0" dirty="0" smtClean="0"/>
              <a:t> </a:t>
            </a:r>
            <a:r>
              <a:rPr lang="en-US" baseline="0" dirty="0" err="1" smtClean="0"/>
              <a:t>PCIe</a:t>
            </a:r>
            <a:r>
              <a:rPr lang="en-US" baseline="0" dirty="0" smtClean="0"/>
              <a:t> bus has delay of nearly 1 microsecond, due to additional delay in the </a:t>
            </a:r>
            <a:r>
              <a:rPr lang="en-US" baseline="0" dirty="0" err="1" smtClean="0"/>
              <a:t>PCIe</a:t>
            </a:r>
            <a:r>
              <a:rPr lang="en-US" baseline="0" dirty="0" smtClean="0"/>
              <a:t> IP core in our FPGA.</a:t>
            </a:r>
          </a:p>
          <a:p>
            <a:r>
              <a:rPr lang="en-US" baseline="0" dirty="0" smtClean="0"/>
              <a:t>When atomic operations operate on the same key, they depend on the result of each other and needs to executed one by one.</a:t>
            </a:r>
          </a:p>
          <a:p>
            <a:r>
              <a:rPr lang="en-US" baseline="0" dirty="0" smtClean="0"/>
              <a:t>Therefore, we need to hide the </a:t>
            </a:r>
            <a:r>
              <a:rPr lang="en-US" baseline="0" dirty="0" err="1" smtClean="0"/>
              <a:t>PCIe</a:t>
            </a:r>
            <a:r>
              <a:rPr lang="en-US" baseline="0" dirty="0" smtClean="0"/>
              <a:t> latency, otherwise the throughput will degrade to 1 million operations per second.</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224653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Third,</a:t>
            </a:r>
            <a:r>
              <a:rPr lang="en-US" baseline="0" dirty="0" smtClean="0"/>
              <a:t> we hope to leverage both the throughput of on-board DRAM and host DRAM, so we need an efficient load dispatch mechanism.</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4020529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Finally, because</a:t>
            </a:r>
            <a:r>
              <a:rPr lang="en-US" baseline="0" dirty="0" smtClean="0"/>
              <a:t> network packet headers also have significant overhead, we leverage client-side batching and support vector-type operations to reduce network overhead.</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670763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already know that many people may do not have a programmable NIC or FPGA, actually you do not need to be disappointed by this talk.</a:t>
            </a:r>
          </a:p>
          <a:p>
            <a:r>
              <a:rPr lang="en-US" baseline="0" dirty="0" smtClean="0"/>
              <a:t>Actually, our design principles are not specific to the hardware design of our system. Pure CPU based designs can still benefit from the design principles.</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dirty="0" smtClean="0"/>
              <a:t>Next </a:t>
            </a:r>
            <a:r>
              <a:rPr lang="en-US" baseline="0" dirty="0" smtClean="0"/>
              <a:t>we go through each of the optimizations.</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dirty="0" smtClean="0"/>
              <a:t>First,</a:t>
            </a:r>
            <a:r>
              <a:rPr lang="en-US" baseline="0" dirty="0" smtClean="0"/>
              <a:t> we need to be frugal on the number of memory accesses. </a:t>
            </a: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785723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Hash</a:t>
            </a:r>
            <a:r>
              <a:rPr lang="en-US" baseline="0" dirty="0" smtClean="0"/>
              <a:t> table is a central part to a key-value store.</a:t>
            </a:r>
          </a:p>
          <a:p>
            <a:r>
              <a:rPr lang="en-US" baseline="0" dirty="0" smtClean="0"/>
              <a:t>Our goal is to achieve minimal memory accesses per both GET and PUT operation.</a:t>
            </a:r>
            <a:endParaRPr lang="en-US" dirty="0" smtClean="0"/>
          </a:p>
          <a:p>
            <a:r>
              <a:rPr lang="en-US" dirty="0" smtClean="0"/>
              <a:t>Cuckoo</a:t>
            </a:r>
            <a:r>
              <a:rPr lang="en-US" baseline="0" dirty="0" smtClean="0"/>
              <a:t> hashing achieves constant number of memory accesses per GET operation, but sacrifice PUT under high load factors.</a:t>
            </a:r>
          </a:p>
          <a:p>
            <a:r>
              <a:rPr lang="en-US" baseline="0" dirty="0" smtClean="0"/>
              <a:t>Log-structured memory, on the other hand, requires only one memory write operation per PUT, but may require more memory read operations per GET.</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376675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Be</a:t>
            </a:r>
            <a:r>
              <a:rPr lang="en-US" baseline="0" dirty="0" smtClean="0"/>
              <a:t>cause KV-Direct is a general key-value store, it needs to store key-values of variable sizes. We need dynamic memory allocation for key-value pairs larger than some inline threshold.</a:t>
            </a:r>
          </a:p>
          <a:p>
            <a:r>
              <a:rPr lang="en-US" baseline="0" dirty="0" smtClean="0"/>
              <a:t>As we can see from the figure, a slab allocator partitions the memory space into several slab entries with predetermined size.</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59138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However, the problem comes</a:t>
            </a:r>
            <a:r>
              <a:rPr lang="en-US" baseline="0" dirty="0" smtClean="0"/>
              <a:t> when a slab is freed.</a:t>
            </a:r>
          </a:p>
          <a:p>
            <a:r>
              <a:rPr lang="en-US" baseline="0" dirty="0" smtClean="0"/>
              <a:t>When a slab is freed, the adjacent slab needs to be checked. If the adjacent slab is also free, we merge the two free slabs into a larger free slab. Otherwise, we mark the newly freed slab in the bitmap. This introduces two random memory accesses, one read and one write.</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402465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everyone</a:t>
            </a:r>
            <a:r>
              <a:rPr lang="en-US" baseline="0" dirty="0" smtClean="0"/>
              <a:t> knows, tr</a:t>
            </a:r>
            <a:r>
              <a:rPr lang="en-US" dirty="0" smtClean="0"/>
              <a:t>aditional key-value stores</a:t>
            </a:r>
            <a:r>
              <a:rPr lang="en-US" baseline="0" dirty="0" smtClean="0"/>
              <a:t> like </a:t>
            </a:r>
            <a:r>
              <a:rPr lang="en-US" baseline="0" dirty="0" err="1" smtClean="0"/>
              <a:t>memcached</a:t>
            </a:r>
            <a:r>
              <a:rPr lang="en-US" baseline="0" dirty="0" smtClean="0"/>
              <a:t> or </a:t>
            </a:r>
            <a:r>
              <a:rPr lang="en-US" baseline="0" dirty="0" err="1" smtClean="0"/>
              <a:t>redis</a:t>
            </a:r>
            <a:r>
              <a:rPr lang="en-US" baseline="0" dirty="0" smtClean="0"/>
              <a:t> are used for caching in web services.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512741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solution is to perform lazy slab merging on the CPU. </a:t>
            </a:r>
          </a:p>
          <a:p>
            <a:r>
              <a:rPr lang="en-US" baseline="0" dirty="0" smtClean="0"/>
              <a:t>For each slab size, we cache slab entries on the NIC.</a:t>
            </a:r>
          </a:p>
          <a:p>
            <a:r>
              <a:rPr lang="en-US" baseline="0" dirty="0" smtClean="0"/>
              <a:t>When a slab size is in short of slabs or has excessive slabs, we split or merge them on host CPU.</a:t>
            </a:r>
          </a:p>
          <a:p>
            <a:r>
              <a:rPr lang="en-US" baseline="0" dirty="0" smtClean="0"/>
              <a:t>The NIC cache is synchronized with the host slab pool in batches.</a:t>
            </a:r>
          </a:p>
          <a:p>
            <a:r>
              <a:rPr lang="en-US" baseline="0" dirty="0" smtClean="0"/>
              <a:t>This is similar to log-structured memory where we amortize the write operations by batching them and appending them to the end of operation list.</a:t>
            </a:r>
          </a:p>
          <a:p>
            <a:r>
              <a:rPr lang="en-US" baseline="0" dirty="0" smtClean="0"/>
              <a:t>Due to batching, we achieve less than one tenth amortized DMA operations per allocation and deallocation.</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4014157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design</a:t>
            </a:r>
            <a:r>
              <a:rPr lang="en-US" baseline="0" dirty="0" smtClean="0"/>
              <a:t> principle is to hide memory access latency.</a:t>
            </a:r>
          </a:p>
          <a:p>
            <a:r>
              <a:rPr lang="en-US" baseline="0" dirty="0" smtClean="0"/>
              <a:t>This is the most important optimization in our system. If you can only remember one optimization technique, out-of-order execution is the take away.</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2820358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Memory dependency</a:t>
            </a:r>
            <a:r>
              <a:rPr lang="en-US" baseline="0" dirty="0" smtClean="0"/>
              <a:t> occur when multiple write operations have the same key. For example, we have two atomic add operation arriving simultaneously from clients.</a:t>
            </a:r>
          </a:p>
          <a:p>
            <a:r>
              <a:rPr lang="en-US" baseline="0" dirty="0" smtClean="0"/>
              <a:t>The second atomic add depends on the result of first operation, so each operation takes a round-trip time between NIC and host memory, which is about one microsecond. This causes the throughput of write operations to be only 1 million operations per second.</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408173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gradFill>
                  <a:gsLst>
                    <a:gs pos="2917">
                      <a:schemeClr val="tx1"/>
                    </a:gs>
                    <a:gs pos="30000">
                      <a:schemeClr val="tx1"/>
                    </a:gs>
                  </a:gsLst>
                  <a:lin ang="5400000" scaled="0"/>
                </a:gradFill>
                <a:latin typeface="Segoe UI Light" pitchFamily="34" charset="0"/>
                <a:ea typeface="+mn-ea"/>
                <a:cs typeface="+mn-cs"/>
              </a:rPr>
              <a:t>To this</a:t>
            </a:r>
            <a:r>
              <a:rPr lang="en-US" sz="900" kern="1200" baseline="0" dirty="0" smtClean="0">
                <a:gradFill>
                  <a:gsLst>
                    <a:gs pos="2917">
                      <a:schemeClr val="tx1"/>
                    </a:gs>
                    <a:gs pos="30000">
                      <a:schemeClr val="tx1"/>
                    </a:gs>
                  </a:gsLst>
                  <a:lin ang="5400000" scaled="0"/>
                </a:gradFill>
                <a:latin typeface="Segoe UI Light" pitchFamily="34" charset="0"/>
                <a:ea typeface="+mn-ea"/>
                <a:cs typeface="+mn-cs"/>
              </a:rPr>
              <a:t> end, we build a reservation station to cache most frequently accessed key-value pairs. After the first atomic operation completes, the second atomic operation can be immediately executed in the on-chip cache.</a:t>
            </a:r>
          </a:p>
          <a:p>
            <a:r>
              <a:rPr lang="en-US" sz="900" kern="1200" baseline="0" dirty="0" smtClean="0">
                <a:gradFill>
                  <a:gsLst>
                    <a:gs pos="2917">
                      <a:schemeClr val="tx1"/>
                    </a:gs>
                    <a:gs pos="30000">
                      <a:schemeClr val="tx1"/>
                    </a:gs>
                  </a:gsLst>
                  <a:lin ang="5400000" scaled="0"/>
                </a:gradFill>
                <a:latin typeface="Segoe UI Light" pitchFamily="34" charset="0"/>
                <a:ea typeface="+mn-ea"/>
                <a:cs typeface="+mn-cs"/>
              </a:rPr>
              <a:t>The </a:t>
            </a:r>
            <a:r>
              <a:rPr lang="en-US" sz="900" kern="1200" baseline="0" dirty="0" err="1" smtClean="0">
                <a:gradFill>
                  <a:gsLst>
                    <a:gs pos="2917">
                      <a:schemeClr val="tx1"/>
                    </a:gs>
                    <a:gs pos="30000">
                      <a:schemeClr val="tx1"/>
                    </a:gs>
                  </a:gsLst>
                  <a:lin ang="5400000" scaled="0"/>
                </a:gradFill>
                <a:latin typeface="Segoe UI Light" pitchFamily="34" charset="0"/>
                <a:ea typeface="+mn-ea"/>
                <a:cs typeface="+mn-cs"/>
              </a:rPr>
              <a:t>NetCache</a:t>
            </a:r>
            <a:r>
              <a:rPr lang="en-US" sz="900" kern="1200" baseline="0" dirty="0" smtClean="0">
                <a:gradFill>
                  <a:gsLst>
                    <a:gs pos="2917">
                      <a:schemeClr val="tx1"/>
                    </a:gs>
                    <a:gs pos="30000">
                      <a:schemeClr val="tx1"/>
                    </a:gs>
                  </a:gsLst>
                  <a:lin ang="5400000" scaled="0"/>
                </a:gradFill>
                <a:latin typeface="Segoe UI Light" pitchFamily="34" charset="0"/>
                <a:ea typeface="+mn-ea"/>
                <a:cs typeface="+mn-cs"/>
              </a:rPr>
              <a:t> paper in this session has shown that, a small number of cache entries is sufficient to cache the most popular key-value pairs.</a:t>
            </a:r>
          </a:p>
          <a:p>
            <a:r>
              <a:rPr lang="en-US" sz="900" kern="1200" baseline="0" dirty="0" smtClean="0">
                <a:gradFill>
                  <a:gsLst>
                    <a:gs pos="2917">
                      <a:schemeClr val="tx1"/>
                    </a:gs>
                    <a:gs pos="30000">
                      <a:schemeClr val="tx1"/>
                    </a:gs>
                  </a:gsLst>
                  <a:lin ang="5400000" scaled="0"/>
                </a:gradFill>
                <a:latin typeface="Segoe UI Light" pitchFamily="34" charset="0"/>
                <a:ea typeface="+mn-ea"/>
                <a:cs typeface="+mn-cs"/>
              </a:rPr>
              <a:t>This is a very </a:t>
            </a:r>
            <a:r>
              <a:rPr lang="en-US" sz="900" kern="1200" baseline="0" smtClean="0">
                <a:gradFill>
                  <a:gsLst>
                    <a:gs pos="2917">
                      <a:schemeClr val="tx1"/>
                    </a:gs>
                    <a:gs pos="30000">
                      <a:schemeClr val="tx1"/>
                    </a:gs>
                  </a:gsLst>
                  <a:lin ang="5400000" scaled="0"/>
                </a:gradFill>
                <a:latin typeface="Segoe UI Light" pitchFamily="34" charset="0"/>
                <a:ea typeface="+mn-ea"/>
                <a:cs typeface="+mn-cs"/>
              </a:rPr>
              <a:t>important property</a:t>
            </a:r>
            <a:endParaRPr lang="en-US" sz="900" kern="1200" dirty="0" smtClean="0">
              <a:gradFill>
                <a:gsLst>
                  <a:gs pos="2917">
                    <a:schemeClr val="tx1"/>
                  </a:gs>
                  <a:gs pos="30000">
                    <a:schemeClr val="tx1"/>
                  </a:gs>
                </a:gsLst>
                <a:lin ang="5400000" scaled="0"/>
              </a:gradFill>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154062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a:t>
            </a:r>
            <a:r>
              <a:rPr lang="en-US" baseline="0" dirty="0" smtClean="0"/>
              <a:t> second case caused by memory dependency is pipeline stall.</a:t>
            </a:r>
          </a:p>
          <a:p>
            <a:r>
              <a:rPr lang="en-US" baseline="0" dirty="0" smtClean="0"/>
              <a:t>For example, after two dependent atomic operations, there is a third atomic operation on a different key.</a:t>
            </a:r>
          </a:p>
          <a:p>
            <a:r>
              <a:rPr lang="en-US" baseline="0" dirty="0" smtClean="0"/>
              <a:t>If we execute the operations one by one, the third operation would be blocked by the second operation.</a:t>
            </a:r>
          </a:p>
          <a:p>
            <a:r>
              <a:rPr lang="en-US" baseline="0" dirty="0" smtClean="0"/>
              <a:t>Actually we know that the operation on K2 can be executed in parallel with K1.</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642378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To</a:t>
            </a:r>
            <a:r>
              <a:rPr lang="en-US" baseline="0" dirty="0" smtClean="0"/>
              <a:t> this end, we design an out-of-order execution engine to issue independent key-value operations to the processing pipeline. When the responses come back, in order to ensure consistency, we reorder the response before sending back to the client.</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2734683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out-of-order execution engine achieves nearly</a:t>
            </a:r>
            <a:r>
              <a:rPr lang="en-US" baseline="0" dirty="0" smtClean="0"/>
              <a:t> 200 times speedup for single-key atomics, which is useful for sequencers, as the Eris paper just said.</a:t>
            </a:r>
          </a:p>
          <a:p>
            <a:r>
              <a:rPr lang="en-US" baseline="0" dirty="0" smtClean="0"/>
              <a:t>For long-tail workload, because there are several extremely popular keys, they are cached by the out-of-order execution engine, so the throughput is only bound by the clock frequency of our FPGA.</a:t>
            </a:r>
          </a:p>
          <a:p>
            <a:r>
              <a:rPr lang="en-US" baseline="0" dirty="0" smtClean="0"/>
              <a:t>Out-of-order execution is a well-known optimization technique in computer architecture literature. We hope future RDMA NICs could adopt this technology for atomic operations.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319371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come to the third principle, leverage throughput of both on-board and host memory.</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2863485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a:t>
            </a:r>
            <a:r>
              <a:rPr lang="en-US" baseline="0" dirty="0" smtClean="0"/>
              <a:t> host memory is large, and the on-board DRAM is small. Both of them have similar throughput. Next we will see why this performance and capacity mismatch is a big challenge.</a:t>
            </a:r>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2902712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First</a:t>
            </a:r>
            <a:r>
              <a:rPr lang="en-US" baseline="0" dirty="0" smtClean="0"/>
              <a:t> we may try to use the on-board DRAM as a cache of host memory. However, the on-board DRAM may be even slower than the host memory, so making it a cache does no good.</a:t>
            </a:r>
          </a:p>
          <a:p>
            <a:r>
              <a:rPr lang="en-US" baseline="0" dirty="0" smtClean="0"/>
              <a:t>(click) Second we may try to load balance the requests to the on-board DRAM and host memory. However, the on-board DRAM is much smaller than the host memory. Because the throughput load per gigabyte of storage is roughly the same, the throughput of on-board DRAM cannot be fully utilized, and the overall throughput is only slightly larger than the host memory.</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2301450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recent years, key-value store goes beyond object caching and becomes an infrastructure service to store shared data structure in a distributed system.</a:t>
            </a:r>
          </a:p>
          <a:p>
            <a:r>
              <a:rPr lang="en-US" baseline="0" dirty="0" smtClean="0"/>
              <a:t>Examples include parameter servers in machine learning, graph computing engine and sequencers for distributed transactions, as the Eris paper in this session just said.</a:t>
            </a:r>
          </a:p>
          <a:p>
            <a:r>
              <a:rPr lang="en-US" baseline="0" dirty="0" smtClean="0"/>
              <a:t>Shared data structure stores demands more performance compared to web cache.</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3663487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Our</a:t>
            </a:r>
            <a:r>
              <a:rPr lang="en-US" baseline="0" dirty="0" smtClean="0"/>
              <a:t> approach is a hybrid approach combining both cache and load balance.</a:t>
            </a:r>
          </a:p>
          <a:p>
            <a:r>
              <a:rPr lang="en-US" baseline="0" dirty="0" smtClean="0"/>
              <a:t>The entire memory space is split to one cache-able portion and one non-cacheable portion according to hash of the memory address.</a:t>
            </a:r>
          </a:p>
          <a:p>
            <a:r>
              <a:rPr lang="en-US" baseline="0" dirty="0" smtClean="0"/>
              <a:t>If the address is cache-able, we first look up the on board DRAM. If cache hit, the result is used.</a:t>
            </a:r>
          </a:p>
          <a:p>
            <a:r>
              <a:rPr lang="en-US" baseline="0" dirty="0" smtClean="0"/>
              <a:t>If cache miss, we need to lookup the host memory.</a:t>
            </a:r>
          </a:p>
          <a:p>
            <a:r>
              <a:rPr lang="en-US" baseline="0" dirty="0" smtClean="0"/>
              <a:t>If the address is not cache-able, we directly look up the host memory.</a:t>
            </a:r>
          </a:p>
          <a:p>
            <a:r>
              <a:rPr lang="en-US" baseline="0" dirty="0" smtClean="0"/>
              <a:t>As we can see from the throughput numbers, both throughput of on-board DRAM and the host memory are nearly fully utilize.</a:t>
            </a:r>
          </a:p>
          <a:p>
            <a:r>
              <a:rPr lang="en-US" baseline="0" dirty="0" smtClean="0"/>
              <a:t>By adjusting the portion of cache-able memory, we can balance the throughput of on-board DRAM and host memory.</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268437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last optimization I will talk about is to offload simple client computation to server.</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10212624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have seen from the parameter server and graph engine scenario, vector-type operations are a common pattern in key-value stores.</a:t>
            </a:r>
          </a:p>
          <a:p>
            <a:r>
              <a:rPr lang="en-US" baseline="0" dirty="0" smtClean="0"/>
              <a:t>Here we see an example two-element vector, and we need to perform an atomic add to each component of the vector.</a:t>
            </a:r>
          </a:p>
          <a:p>
            <a:r>
              <a:rPr lang="en-US" baseline="0" dirty="0" smtClean="0"/>
              <a:t>With a traditional key-value store, we have two approaches to implement vector-type operations.</a:t>
            </a:r>
          </a:p>
          <a:p>
            <a:r>
              <a:rPr lang="en-US" baseline="0" dirty="0" smtClean="0"/>
              <a:t>(click) First is to treat each element as a key.</a:t>
            </a:r>
          </a:p>
          <a:p>
            <a:r>
              <a:rPr lang="en-US" baseline="0" dirty="0" smtClean="0"/>
              <a:t>In this way we need to issue multiple key-value operations.</a:t>
            </a:r>
          </a:p>
          <a:p>
            <a:r>
              <a:rPr lang="en-US" baseline="0" dirty="0" smtClean="0"/>
              <a:t>(click) Second is to treat the entire vector as a big value.</a:t>
            </a:r>
          </a:p>
          <a:p>
            <a:r>
              <a:rPr lang="en-US" baseline="0" dirty="0" smtClean="0"/>
              <a:t>In this way we need to transfer the entire vector over the network twice, which doubles the latency.</a:t>
            </a:r>
          </a:p>
          <a:p>
            <a:r>
              <a:rPr lang="en-US" baseline="0" dirty="0" smtClean="0"/>
              <a:t>Furthermore, both approaches need to lock the entire vector to ensure consistency.</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548025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approach is to support vector-type operations directly on the server side, so the clients do not need to lock the vector and can save a lot of network bandwidth.</a:t>
            </a:r>
          </a:p>
          <a:p>
            <a:r>
              <a:rPr lang="en-US" baseline="0" dirty="0" smtClean="0"/>
              <a:t>Actually the atomic add function can be any user-defined function. Please consult the paper for details.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2909393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reduce</a:t>
            </a:r>
            <a:r>
              <a:rPr lang="en-US" baseline="0" dirty="0" smtClean="0"/>
              <a:t> network overhead, we further leverage client-side network batching to pack multiple key-value operations into one single network packet.</a:t>
            </a:r>
          </a:p>
          <a:p>
            <a:r>
              <a:rPr lang="en-US" baseline="0" dirty="0" smtClean="0"/>
              <a:t>Before network batching, one network packet only carries one key-value operation, so the throughput is only 50 million operations per second.</a:t>
            </a:r>
          </a:p>
          <a:p>
            <a:r>
              <a:rPr lang="en-US" baseline="0" dirty="0" smtClean="0"/>
              <a:t>With network batching, the network throughput is no longer bottleneck for tiny key-value operations.</a:t>
            </a:r>
          </a:p>
          <a:p>
            <a:r>
              <a:rPr lang="en-US" baseline="0" dirty="0" smtClean="0"/>
              <a:t>On the latency part, client-side network batching only adds 1 microsecond delay.</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2353494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With</a:t>
            </a:r>
            <a:r>
              <a:rPr lang="en-US" baseline="0" dirty="0" smtClean="0"/>
              <a:t> all these optimizations we have mentioned, KV-Direct pushes the performance to the limit of underlying hardware.</a:t>
            </a:r>
          </a:p>
          <a:p>
            <a:r>
              <a:rPr lang="en-US" baseline="0" dirty="0" smtClean="0"/>
              <a:t>Under uniform workload, for tiny key-value sizes, the GET throughput is over 120 million operations per second. The PUT throughput is approximately half of the GET throughput. This is because one GET operation needs one memory access, and one PUT operation needs two memory accesses, one for read and the other for write.</a:t>
            </a:r>
          </a:p>
          <a:p>
            <a:r>
              <a:rPr lang="en-US" baseline="0" dirty="0" smtClean="0"/>
              <a:t>For larger key-value sizes, the throughput is bounded by the network throughput.</a:t>
            </a:r>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1335731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aseline="0" dirty="0" smtClean="0"/>
              <a:t>Under long-tail workload, the throughput is higher than uniform workload.</a:t>
            </a:r>
          </a:p>
          <a:p>
            <a:r>
              <a:rPr lang="en-US" baseline="0" dirty="0" smtClean="0"/>
              <a:t>This is because the out-of-order execution engine caches several most popular keys in the on-chip memory, so it does not need to access on-board DRAM or host memory.</a:t>
            </a:r>
          </a:p>
          <a:p>
            <a:r>
              <a:rPr lang="en-US" baseline="0" dirty="0" smtClean="0"/>
              <a:t>For GET operation on tiny KV sizes, the throughput achieves 180 million operations per second. This is the clock frequency of our FPGA.</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2818168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KV-Direct</a:t>
            </a:r>
            <a:r>
              <a:rPr lang="en-US" baseline="0" dirty="0" smtClean="0"/>
              <a:t> is not only high throughput but also low latency.</a:t>
            </a:r>
          </a:p>
          <a:p>
            <a:r>
              <a:rPr lang="en-US" dirty="0" smtClean="0"/>
              <a:t>Latency of KV-Direct is around</a:t>
            </a:r>
            <a:r>
              <a:rPr lang="en-US" baseline="0" dirty="0" smtClean="0"/>
              <a:t> 5 to 10 microseconds.</a:t>
            </a:r>
          </a:p>
          <a:p>
            <a:r>
              <a:rPr lang="en-US" baseline="0" dirty="0" smtClean="0"/>
              <a:t>Without batching, the latency reduces about 1 microsecond.</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2231068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Because </a:t>
            </a:r>
            <a:r>
              <a:rPr lang="en-US" dirty="0" err="1" smtClean="0"/>
              <a:t>PCIe</a:t>
            </a:r>
            <a:r>
              <a:rPr lang="en-US" dirty="0" smtClean="0"/>
              <a:t> throughput is much</a:t>
            </a:r>
            <a:r>
              <a:rPr lang="en-US" baseline="0" dirty="0" smtClean="0"/>
              <a:t> lower than available bandwidth of all channels of host DRAM, we reserve only a part of host DRAM for key-value store, and the remaining part can be used for other workloads running on CPU.</a:t>
            </a:r>
          </a:p>
          <a:p>
            <a:r>
              <a:rPr lang="en-US" dirty="0" smtClean="0"/>
              <a:t>(click) As we see from the CPU</a:t>
            </a:r>
            <a:r>
              <a:rPr lang="en-US" baseline="0" dirty="0" smtClean="0"/>
              <a:t> performance benchmark numbers, w</a:t>
            </a:r>
            <a:r>
              <a:rPr lang="en-US" dirty="0" smtClean="0"/>
              <a:t>hen</a:t>
            </a:r>
            <a:r>
              <a:rPr lang="en-US" baseline="0" dirty="0" smtClean="0"/>
              <a:t> KV-Direct NIC is under peak load, it is little impact on CPU performance and memory access performance. So the server can still run workloads that are not network intensive.</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31225782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a single KV-Direct NIC has not saturated the bandwidth of host DRAM, we can leverage multiple programmable NICs to scale up the KV-Direct system. As we can see in the figure, the throughput increases almost linearly with number of NICs.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1268986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shared data structure stores have enormous throughput requirement, for example a graph computation application may need billions of key-value operations per iteration.</a:t>
            </a:r>
          </a:p>
          <a:p>
            <a:r>
              <a:rPr lang="en-US" baseline="0" dirty="0" smtClean="0"/>
              <a:t>Second, it requires low tail latency because the latency of an application is typically determined by the slowest one.</a:t>
            </a:r>
          </a:p>
          <a:p>
            <a:r>
              <a:rPr lang="en-US" baseline="0" dirty="0" smtClean="0"/>
              <a:t>Third, the workload is no longer read intensive, so both reads and writes need to be efficient.</a:t>
            </a:r>
          </a:p>
          <a:p>
            <a:r>
              <a:rPr lang="en-US" baseline="0" dirty="0" smtClean="0"/>
              <a:t>Finally, we should have built in support for vector operations and atomic operations.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598694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photo is our test server with 10 programmable NICs, two Xeon E5 processors and 128 Gigabytes of memory.</a:t>
            </a:r>
          </a:p>
          <a:p>
            <a:r>
              <a:rPr lang="en-US" baseline="0" dirty="0" smtClean="0"/>
              <a:t>Each programmable NIC is connected to the motherboard via 8 lanes of </a:t>
            </a:r>
            <a:r>
              <a:rPr lang="en-US" baseline="0" dirty="0" err="1" smtClean="0"/>
              <a:t>PCIe</a:t>
            </a:r>
            <a:r>
              <a:rPr lang="en-US" baseline="0" dirty="0" smtClean="0"/>
              <a:t> Gen3, so the 10 NICs saturate the 80 </a:t>
            </a:r>
            <a:r>
              <a:rPr lang="en-US" baseline="0" dirty="0" err="1" smtClean="0"/>
              <a:t>PCIe</a:t>
            </a:r>
            <a:r>
              <a:rPr lang="en-US" baseline="0" dirty="0" smtClean="0"/>
              <a:t> lanes from two Xeon E5 processors.</a:t>
            </a:r>
          </a:p>
          <a:p>
            <a:r>
              <a:rPr lang="en-US" baseline="0" dirty="0" smtClean="0"/>
              <a:t>(click) With 10 programmable NICs, KV-Direct achieves 1.2 billion key-value operations per second with less than 400 watts of power consumption, setting a new milestone for general purpose key-value stores.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36325430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KV-Direct achieves high throughput and power efficiency compared to existing</a:t>
            </a:r>
            <a:r>
              <a:rPr lang="en-US" baseline="0" dirty="0" smtClean="0"/>
              <a:t> work.</a:t>
            </a:r>
          </a:p>
          <a:p>
            <a:r>
              <a:rPr lang="en-US" baseline="0" dirty="0" smtClean="0"/>
              <a:t>In the table we show several existing systems, including traditional TCP IP, kernel-bypass networking, RDMA, FPGA and GPU.</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24094120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throughput of KV-Direct is equivalent to 20 to 30 CPU cores.</a:t>
            </a:r>
          </a:p>
          <a:p>
            <a:r>
              <a:rPr lang="en-US" baseline="0" dirty="0" smtClean="0"/>
              <a:t>The MICA system uses 12 NICs, but we achieve the throughput with only a single NIC.</a:t>
            </a:r>
          </a:p>
          <a:p>
            <a:r>
              <a:rPr lang="en-US" baseline="0" dirty="0" smtClean="0"/>
              <a:t>Although the GET throughput of </a:t>
            </a:r>
            <a:r>
              <a:rPr lang="en-US" baseline="0" dirty="0" err="1" smtClean="0"/>
              <a:t>DrTM</a:t>
            </a:r>
            <a:r>
              <a:rPr lang="en-US" baseline="0" dirty="0" smtClean="0"/>
              <a:t> is high, the PUT throughput is low, this is because it uses one-sided RDMA and the clients need synchronization to keep consistency on write operations.</a:t>
            </a:r>
          </a:p>
          <a:p>
            <a:r>
              <a:rPr lang="en-US" baseline="0" dirty="0" smtClean="0"/>
              <a:t>The Mega-KV system uses GPU, although the throughput of GPU memory is high, its capacity is much smaller than the host memory.</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3751631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the power efficiency part, KV-Direct is 10x power efficient than existing work with pure CPU, one-sided RDMA, two-sided RDMA or GPU.</a:t>
            </a:r>
            <a:r>
              <a:rPr lang="en-US" sz="900" dirty="0" smtClean="0"/>
              <a:t> Number in parenthesis indicates power efficiency based on power consumption of NIC only, for server-bypass systems</a:t>
            </a:r>
            <a:r>
              <a:rPr lang="en-US" baseline="0" dirty="0" smtClean="0"/>
              <a:t>. This methodology is justified because other workload can still run on CPU with little performance impact.</a:t>
            </a:r>
          </a:p>
          <a:p>
            <a:r>
              <a:rPr lang="en-US" baseline="0" dirty="0" smtClean="0"/>
              <a:t>(click) Finally, the latency of KV-Direct is on-par with the best of other systems.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10542186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baseline="0" dirty="0" smtClean="0">
                <a:solidFill>
                  <a:schemeClr val="tx1"/>
                </a:solidFill>
                <a:latin typeface="Segoe UI Light" pitchFamily="34" charset="0"/>
                <a:ea typeface="+mn-ea"/>
                <a:cs typeface="+mn-cs"/>
              </a:rPr>
              <a:t>In conclusion, KV-Direct leverages programmable NICs to accelerate an important workload in data centers, in-memory key value stores. KV-Direct is able to obtain superior performance by carefully co-designing hardware and software in order to remove bottlenecks in the system and achieve performance that is close to the physical limits of the underlying hardware.</a:t>
            </a:r>
          </a:p>
          <a:p>
            <a:r>
              <a:rPr lang="en-US" sz="900" b="0" i="0" u="none" strike="noStrike" kern="1200" baseline="0" dirty="0" smtClean="0">
                <a:solidFill>
                  <a:schemeClr val="tx1"/>
                </a:solidFill>
                <a:latin typeface="Segoe UI Light" pitchFamily="34" charset="0"/>
                <a:ea typeface="+mn-ea"/>
                <a:cs typeface="+mn-cs"/>
              </a:rPr>
              <a:t>After years of broken promises, FPGA-based reconfigurable NIC finally becomes widely available in main stream data centers. Many significant workloads will be scrutinized to see whether they can benefit from reconfigurable hardware, and we expect much more fruitful work in this general direction.</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3049086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a:t>
            </a:r>
            <a:r>
              <a:rPr lang="en-US" baseline="0" dirty="0"/>
              <a:t>you for listening!</a:t>
            </a:r>
            <a:endParaRPr lang="en-US" dirty="0"/>
          </a:p>
        </p:txBody>
      </p:sp>
      <p:sp>
        <p:nvSpPr>
          <p:cNvPr id="4" name="Date Placeholder 3"/>
          <p:cNvSpPr>
            <a:spLocks noGrp="1"/>
          </p:cNvSpPr>
          <p:nvPr>
            <p:ph type="dt" idx="10"/>
          </p:nvPr>
        </p:nvSpPr>
        <p:spPr/>
        <p:txBody>
          <a:bodyPr/>
          <a:lstStyle/>
          <a:p>
            <a:fld id="{927E3E98-01FD-4031-BFC4-A69BD8C06F14}" type="datetime8">
              <a:rPr lang="en-US" altLang="zh-CN" smtClean="0"/>
              <a:t>11/19/2017 10:02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45</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1932514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Key-value</a:t>
            </a:r>
            <a:r>
              <a:rPr lang="en-US" baseline="0" dirty="0" smtClean="0"/>
              <a:t> store is a holistic exercise of systems, including networking, computation and memory accesses.</a:t>
            </a:r>
          </a:p>
          <a:p>
            <a:r>
              <a:rPr lang="en-US" baseline="0" dirty="0" smtClean="0"/>
              <a:t>For traditional key-value stores such as </a:t>
            </a:r>
            <a:r>
              <a:rPr lang="en-US" baseline="0" dirty="0" err="1" smtClean="0"/>
              <a:t>memcached</a:t>
            </a:r>
            <a:r>
              <a:rPr lang="en-US" baseline="0" dirty="0" smtClean="0"/>
              <a:t> and </a:t>
            </a:r>
            <a:r>
              <a:rPr lang="en-US" baseline="0" dirty="0" err="1" smtClean="0"/>
              <a:t>redis</a:t>
            </a:r>
            <a:r>
              <a:rPr lang="en-US" baseline="0" dirty="0" smtClean="0"/>
              <a:t>, the bottleneck is network stack in operating system. We all know that TCP/IP stack are slow.</a:t>
            </a:r>
            <a:endParaRPr lang="en-US" dirty="0" smtClean="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41987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Next,</a:t>
            </a:r>
            <a:r>
              <a:rPr lang="en-US" baseline="0" dirty="0" smtClean="0"/>
              <a:t> researchers use kernel-bypass networking t</a:t>
            </a:r>
            <a:r>
              <a:rPr lang="en-US" dirty="0" smtClean="0"/>
              <a:t>o</a:t>
            </a:r>
            <a:r>
              <a:rPr lang="en-US" baseline="0" dirty="0" smtClean="0"/>
              <a:t> mitigate the network stack overhead. </a:t>
            </a:r>
          </a:p>
          <a:p>
            <a:r>
              <a:rPr lang="en-US" baseline="0" dirty="0" smtClean="0"/>
              <a:t>One way is to build a lightweight network stack in user-mode.</a:t>
            </a:r>
          </a:p>
          <a:p>
            <a:r>
              <a:rPr lang="en-US" baseline="0" dirty="0" smtClean="0"/>
              <a:t>Another way is to leverage two-sided RDMA to offload the networking stack into NIC hardware.</a:t>
            </a:r>
          </a:p>
          <a:p>
            <a:r>
              <a:rPr lang="en-US" baseline="0" dirty="0" smtClean="0"/>
              <a:t>However, the throughput bottleneck is now CPU random access and key-value operation computation.</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55166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Another key-value</a:t>
            </a:r>
            <a:r>
              <a:rPr lang="en-US" altLang="zh-CN" baseline="0" dirty="0" smtClean="0"/>
              <a:t> store architecture is to bypass the server CPU entirely using one-sided RDMA.</a:t>
            </a:r>
            <a:endParaRPr lang="en-US" altLang="zh-CN" dirty="0" smtClean="0"/>
          </a:p>
          <a:p>
            <a:r>
              <a:rPr lang="en-US" altLang="zh-CN" baseline="0" dirty="0" smtClean="0"/>
              <a:t>The KV processing is offloaded to clients, and they access the key-value store via remote memory access.</a:t>
            </a:r>
          </a:p>
          <a:p>
            <a:r>
              <a:rPr lang="en-US" dirty="0" smtClean="0"/>
              <a:t>However</a:t>
            </a:r>
            <a:r>
              <a:rPr lang="en-US" baseline="0" dirty="0" smtClean="0"/>
              <a:t>, in this design, there is significant communication overhead due to multiple round-trips per KV operation.</a:t>
            </a:r>
          </a:p>
          <a:p>
            <a:r>
              <a:rPr lang="en-US" baseline="0" dirty="0" smtClean="0"/>
              <a:t>Furthermore, when clients need to write on a same key-value pair, they need synchronization to ensure consistency.</a:t>
            </a:r>
            <a:endParaRPr lang="en-US" dirty="0" smtClean="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757793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We</a:t>
            </a:r>
            <a:r>
              <a:rPr lang="en-US" baseline="0" dirty="0" smtClean="0"/>
              <a:t> propose </a:t>
            </a:r>
            <a:r>
              <a:rPr lang="en-US" dirty="0" smtClean="0"/>
              <a:t>KV-Direct</a:t>
            </a:r>
            <a:r>
              <a:rPr lang="en-US" baseline="0" dirty="0" smtClean="0"/>
              <a:t> to offload KV processing on CPU to programmable NIC.</a:t>
            </a:r>
          </a:p>
          <a:p>
            <a:r>
              <a:rPr lang="en-US" baseline="0" dirty="0" smtClean="0"/>
              <a:t>The name of KV-Direct means that the NIC</a:t>
            </a:r>
            <a:r>
              <a:rPr lang="en-US" dirty="0" smtClean="0"/>
              <a:t> directly fetches data and applies updates in the host memory to serve KV requests, completely bypassing server CPU.</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738840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slides show the architecture of our server with </a:t>
            </a:r>
            <a:r>
              <a:rPr lang="en-US" baseline="0" dirty="0" err="1" smtClean="0"/>
              <a:t>SmartNIC</a:t>
            </a:r>
            <a:r>
              <a:rPr lang="en-US" baseline="0" dirty="0" smtClean="0"/>
              <a:t>.</a:t>
            </a:r>
          </a:p>
          <a:p>
            <a:r>
              <a:rPr lang="en-US" baseline="0" dirty="0" smtClean="0"/>
              <a:t>Our programmable NIC is composed of two parts, an FPGA and a standard network interface card.</a:t>
            </a:r>
          </a:p>
          <a:p>
            <a:r>
              <a:rPr lang="en-US" baseline="0" dirty="0" smtClean="0"/>
              <a:t>The FPGA has some on-board DRAM, and can access the host DRAM via </a:t>
            </a:r>
            <a:r>
              <a:rPr lang="en-US" baseline="0" dirty="0" err="1" smtClean="0"/>
              <a:t>PCIe</a:t>
            </a:r>
            <a:r>
              <a:rPr lang="en-US" baseline="0" dirty="0" smtClean="0"/>
              <a:t> link.</a:t>
            </a:r>
          </a:p>
          <a:p>
            <a:r>
              <a:rPr lang="en-US" baseline="0" dirty="0" smtClean="0"/>
              <a:t>For the network part, the FPGA stays between the NIC and the top of rack switch.</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11/19/2017 10:02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501840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10151" r="14849"/>
          <a:stretch/>
        </p:blipFill>
        <p:spPr>
          <a:xfrm>
            <a:off x="0" y="648"/>
            <a:ext cx="9327356" cy="6995517"/>
          </a:xfrm>
          <a:prstGeom prst="rect">
            <a:avLst/>
          </a:prstGeom>
        </p:spPr>
      </p:pic>
      <p:sp>
        <p:nvSpPr>
          <p:cNvPr id="2" name="Rectangle 1"/>
          <p:cNvSpPr/>
          <p:nvPr userDrawn="1"/>
        </p:nvSpPr>
        <p:spPr bwMode="auto">
          <a:xfrm>
            <a:off x="274209" y="2399994"/>
            <a:ext cx="5486340" cy="3383282"/>
          </a:xfrm>
          <a:prstGeom prst="rect">
            <a:avLst/>
          </a:prstGeom>
          <a:solidFill>
            <a:srgbClr val="0078D7">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638" y="2399994"/>
            <a:ext cx="5486400" cy="1828800"/>
          </a:xfrm>
          <a:noFill/>
        </p:spPr>
        <p:txBody>
          <a:bodyPr lIns="146304" tIns="91440" rIns="146304" bIns="91440" anchor="t" anchorCtr="0"/>
          <a:lstStyle>
            <a:lvl1pPr>
              <a:defRPr sz="4800" spc="-75" baseline="0">
                <a:gradFill>
                  <a:gsLst>
                    <a:gs pos="25926">
                      <a:srgbClr val="FFFFFF"/>
                    </a:gs>
                    <a:gs pos="53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auto">
          <a:xfrm>
            <a:off x="274638" y="4228773"/>
            <a:ext cx="5486400" cy="1554483"/>
          </a:xfrm>
        </p:spPr>
        <p:txBody>
          <a:bodyPr tIns="109728" bIns="109728">
            <a:noAutofit/>
          </a:bodyPr>
          <a:lstStyle>
            <a:lvl1pPr marL="0" indent="0">
              <a:spcBef>
                <a:spcPts val="0"/>
              </a:spcBef>
              <a:buNone/>
              <a:defRPr sz="2800">
                <a:gradFill>
                  <a:gsLst>
                    <a:gs pos="25926">
                      <a:srgbClr val="FFFFFF"/>
                    </a:gs>
                    <a:gs pos="53000">
                      <a:srgbClr val="FFFFFF"/>
                    </a:gs>
                  </a:gsLst>
                  <a:lin ang="5400000" scaled="0"/>
                </a:gradFill>
              </a:defRPr>
            </a:lvl1pPr>
          </a:lstStyle>
          <a:p>
            <a:pPr lvl="0"/>
            <a:r>
              <a:rPr lang="en-US" dirty="0" smtClean="0"/>
              <a:t>Speaker Name</a:t>
            </a:r>
          </a:p>
        </p:txBody>
      </p:sp>
      <p:grpSp>
        <p:nvGrpSpPr>
          <p:cNvPr id="10" name="Group 9"/>
          <p:cNvGrpSpPr>
            <a:grpSpLocks noChangeAspect="1"/>
          </p:cNvGrpSpPr>
          <p:nvPr userDrawn="1"/>
        </p:nvGrpSpPr>
        <p:grpSpPr bwMode="gray">
          <a:xfrm>
            <a:off x="457200" y="6240432"/>
            <a:ext cx="1280160" cy="274835"/>
            <a:chOff x="457200" y="1643393"/>
            <a:chExt cx="4492753" cy="964540"/>
          </a:xfrm>
        </p:grpSpPr>
        <p:pic>
          <p:nvPicPr>
            <p:cNvPr id="12" name="Picture 11"/>
            <p:cNvPicPr>
              <a:picLocks noChangeAspect="1"/>
            </p:cNvPicPr>
            <p:nvPr/>
          </p:nvPicPr>
          <p:blipFill>
            <a:blip r:embed="rId3"/>
            <a:stretch>
              <a:fillRect/>
            </a:stretch>
          </p:blipFill>
          <p:spPr bwMode="gray">
            <a:xfrm>
              <a:off x="457200" y="1643393"/>
              <a:ext cx="964540" cy="964540"/>
            </a:xfrm>
            <a:prstGeom prst="rect">
              <a:avLst/>
            </a:prstGeom>
          </p:spPr>
        </p:pic>
        <p:sp>
          <p:nvSpPr>
            <p:cNvPr id="13" name="Freeform 12"/>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514" y="1211287"/>
            <a:ext cx="4206240" cy="2357568"/>
          </a:xfrm>
        </p:spPr>
        <p:txBody>
          <a:bodyPr wrap="square">
            <a:spAutoFit/>
          </a:bodyPr>
          <a:lstStyle>
            <a:lvl1pPr marL="215475" indent="-215475">
              <a:spcBef>
                <a:spcPts val="918"/>
              </a:spcBef>
              <a:buClr>
                <a:schemeClr val="tx1"/>
              </a:buClr>
              <a:buFont typeface="Arial" pitchFamily="34" charset="0"/>
              <a:buChar char="•"/>
              <a:defRPr sz="3200"/>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113" y="1211287"/>
            <a:ext cx="4206240" cy="2357568"/>
          </a:xfrm>
        </p:spPr>
        <p:txBody>
          <a:bodyPr wrap="square">
            <a:spAutoFit/>
          </a:bodyPr>
          <a:lstStyle>
            <a:lvl1pPr marL="215475" indent="-215475">
              <a:spcBef>
                <a:spcPts val="918"/>
              </a:spcBef>
              <a:buClr>
                <a:schemeClr val="tx1"/>
              </a:buClr>
              <a:buFont typeface="Arial" pitchFamily="34" charset="0"/>
              <a:buChar char="•"/>
              <a:defRPr sz="3200"/>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7315202" cy="2751698"/>
          </a:xfrm>
          <a:noFill/>
        </p:spPr>
        <p:txBody>
          <a:bodyPr tIns="91440" bIns="91440" anchor="t" anchorCtr="0"/>
          <a:lstStyle>
            <a:lvl1pPr>
              <a:defRPr sz="6000" spc="-75"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6"/>
            <a:ext cx="7315200" cy="1829593"/>
          </a:xfrm>
          <a:noFill/>
        </p:spPr>
        <p:txBody>
          <a:bodyPr lIns="182880" tIns="146304" rIns="182880" bIns="146304">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7" y="1209973"/>
            <a:ext cx="7315201" cy="2751698"/>
          </a:xfrm>
          <a:noFill/>
        </p:spPr>
        <p:txBody>
          <a:bodyPr tIns="91440" bIns="91440" anchor="t" anchorCtr="0"/>
          <a:lstStyle>
            <a:lvl1pPr>
              <a:defRPr lang="en-US" sz="6000" b="0" kern="1200" cap="none" spc="-75"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89431"/>
            <a:ext cx="8777288"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89431"/>
            <a:ext cx="8768201"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89431"/>
            <a:ext cx="8777288"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4638" y="3954457"/>
            <a:ext cx="6400800"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638" y="2117165"/>
            <a:ext cx="7315200" cy="1837298"/>
          </a:xfrm>
          <a:noFill/>
        </p:spPr>
        <p:txBody>
          <a:bodyPr lIns="146304" tIns="91440" rIns="146304" bIns="91440" anchor="t" anchorCtr="0"/>
          <a:lstStyle>
            <a:lvl1pPr>
              <a:defRPr sz="4800" spc="-75" baseline="0">
                <a:gradFill>
                  <a:gsLst>
                    <a:gs pos="3333">
                      <a:schemeClr val="tx2"/>
                    </a:gs>
                    <a:gs pos="39000">
                      <a:schemeClr val="tx2"/>
                    </a:gs>
                  </a:gsLst>
                  <a:lin ang="5400000" scaled="0"/>
                </a:gradFill>
              </a:defRPr>
            </a:lvl1pPr>
          </a:lstStyle>
          <a:p>
            <a:r>
              <a:rPr lang="en-US" dirty="0" smtClean="0"/>
              <a:t>Presentation title</a:t>
            </a:r>
            <a:endParaRPr lang="en-US" dirty="0"/>
          </a:p>
        </p:txBody>
      </p:sp>
      <p:grpSp>
        <p:nvGrpSpPr>
          <p:cNvPr id="6" name="Group 5"/>
          <p:cNvGrpSpPr>
            <a:grpSpLocks noChangeAspect="1"/>
          </p:cNvGrpSpPr>
          <p:nvPr userDrawn="1"/>
        </p:nvGrpSpPr>
        <p:grpSpPr bwMode="gray">
          <a:xfrm>
            <a:off x="457200" y="6239914"/>
            <a:ext cx="1280160" cy="274835"/>
            <a:chOff x="457200" y="1643393"/>
            <a:chExt cx="4492753" cy="964540"/>
          </a:xfrm>
        </p:grpSpPr>
        <p:pic>
          <p:nvPicPr>
            <p:cNvPr id="8" name="Picture 7"/>
            <p:cNvPicPr>
              <a:picLocks noChangeAspect="1"/>
            </p:cNvPicPr>
            <p:nvPr/>
          </p:nvPicPr>
          <p:blipFill>
            <a:blip r:embed="rId2"/>
            <a:stretch>
              <a:fillRect/>
            </a:stretch>
          </p:blipFill>
          <p:spPr bwMode="gray">
            <a:xfrm>
              <a:off x="457200" y="1643393"/>
              <a:ext cx="964540" cy="964540"/>
            </a:xfrm>
            <a:prstGeom prst="rect">
              <a:avLst/>
            </a:prstGeom>
          </p:spPr>
        </p:pic>
        <p:sp>
          <p:nvSpPr>
            <p:cNvPr id="10" name="Freeform 9"/>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9326563"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61" fontAlgn="base">
              <a:spcBef>
                <a:spcPct val="0"/>
              </a:spcBef>
              <a:spcAft>
                <a:spcPct val="0"/>
              </a:spcAft>
            </a:pPr>
            <a:endParaRPr lang="en-US" sz="13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60"/>
            <a:ext cx="8777287" cy="2037481"/>
          </a:xfrm>
        </p:spPr>
        <p:txBody>
          <a:bodyPr/>
          <a:lstStyle>
            <a:lvl1pPr marL="0" indent="0">
              <a:buNone/>
              <a:defRPr sz="3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8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8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14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88702" y="6321406"/>
            <a:ext cx="8777288" cy="37625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699124" eaLnBrk="0" hangingPunct="0"/>
            <a:r>
              <a:rPr lang="en-US" sz="525" dirty="0">
                <a:gradFill>
                  <a:gsLst>
                    <a:gs pos="0">
                      <a:schemeClr val="tx1"/>
                    </a:gs>
                    <a:gs pos="100000">
                      <a:schemeClr val="tx1"/>
                    </a:gs>
                  </a:gsLst>
                  <a:lin ang="5400000" scaled="0"/>
                </a:gradFill>
                <a:cs typeface="Segoe UI" pitchFamily="34" charset="0"/>
              </a:rPr>
              <a:t>© </a:t>
            </a:r>
            <a:r>
              <a:rPr lang="en-US" sz="525" dirty="0" smtClean="0">
                <a:gradFill>
                  <a:gsLst>
                    <a:gs pos="0">
                      <a:schemeClr val="tx1"/>
                    </a:gs>
                    <a:gs pos="100000">
                      <a:schemeClr val="tx1"/>
                    </a:gs>
                  </a:gsLst>
                  <a:lin ang="5400000" scaled="0"/>
                </a:gradFill>
                <a:cs typeface="Segoe UI" pitchFamily="34" charset="0"/>
              </a:rPr>
              <a:t>Copyright </a:t>
            </a:r>
            <a:r>
              <a:rPr lang="en-US" sz="525"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4"/>
          </a:xfrm>
          <a:prstGeom prst="rect">
            <a:avLst/>
          </a:prstGeom>
        </p:spPr>
      </p:pic>
    </p:spTree>
    <p:extLst>
      <p:ext uri="{BB962C8B-B14F-4D97-AF65-F5344CB8AC3E}">
        <p14:creationId xmlns:p14="http://schemas.microsoft.com/office/powerpoint/2010/main" val="392835873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8777288" cy="2443746"/>
          </a:xfrm>
          <a:prstGeom prst="rect">
            <a:avLst/>
          </a:prstGeom>
        </p:spPr>
        <p:txBody>
          <a:bodyPr/>
          <a:lstStyle>
            <a:lvl1pPr marL="217856" indent="-2178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68" indent="-210713">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424" indent="-2178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851" indent="-17142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278" indent="-17142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9326564"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2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602221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10151" r="14849"/>
          <a:stretch/>
        </p:blipFill>
        <p:spPr>
          <a:xfrm>
            <a:off x="0" y="648"/>
            <a:ext cx="9327356" cy="6995517"/>
          </a:xfrm>
          <a:prstGeom prst="rect">
            <a:avLst/>
          </a:prstGeom>
        </p:spPr>
      </p:pic>
      <p:grpSp>
        <p:nvGrpSpPr>
          <p:cNvPr id="11" name="Group 10"/>
          <p:cNvGrpSpPr>
            <a:grpSpLocks noChangeAspect="1"/>
          </p:cNvGrpSpPr>
          <p:nvPr userDrawn="1"/>
        </p:nvGrpSpPr>
        <p:grpSpPr bwMode="gray">
          <a:xfrm>
            <a:off x="457200" y="6240432"/>
            <a:ext cx="1280160" cy="274835"/>
            <a:chOff x="457200" y="1643393"/>
            <a:chExt cx="4492753" cy="964540"/>
          </a:xfrm>
        </p:grpSpPr>
        <p:pic>
          <p:nvPicPr>
            <p:cNvPr id="13" name="Picture 12"/>
            <p:cNvPicPr>
              <a:picLocks noChangeAspect="1"/>
            </p:cNvPicPr>
            <p:nvPr/>
          </p:nvPicPr>
          <p:blipFill>
            <a:blip r:embed="rId3"/>
            <a:stretch>
              <a:fillRect/>
            </a:stretch>
          </p:blipFill>
          <p:spPr bwMode="gray">
            <a:xfrm>
              <a:off x="457200" y="1643393"/>
              <a:ext cx="964540" cy="964540"/>
            </a:xfrm>
            <a:prstGeom prst="rect">
              <a:avLst/>
            </a:prstGeom>
          </p:spPr>
        </p:pic>
        <p:sp>
          <p:nvSpPr>
            <p:cNvPr id="17" name="Freeform 16"/>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 name="Rectangle 6"/>
          <p:cNvSpPr/>
          <p:nvPr userDrawn="1"/>
        </p:nvSpPr>
        <p:spPr bwMode="auto">
          <a:xfrm>
            <a:off x="274209" y="2399994"/>
            <a:ext cx="5486340" cy="3383282"/>
          </a:xfrm>
          <a:prstGeom prst="rect">
            <a:avLst/>
          </a:prstGeom>
          <a:solidFill>
            <a:srgbClr val="0078D7">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638" y="2399994"/>
            <a:ext cx="5486400" cy="1828800"/>
          </a:xfrm>
          <a:noFill/>
        </p:spPr>
        <p:txBody>
          <a:bodyPr lIns="146304" tIns="91440" rIns="146304" bIns="91440" anchor="t" anchorCtr="0"/>
          <a:lstStyle>
            <a:lvl1pPr>
              <a:defRPr sz="4800" spc="-75" baseline="0">
                <a:gradFill>
                  <a:gsLst>
                    <a:gs pos="17593">
                      <a:srgbClr val="FFFFFF"/>
                    </a:gs>
                    <a:gs pos="46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auto">
          <a:xfrm>
            <a:off x="274638" y="4228773"/>
            <a:ext cx="5486400" cy="1554483"/>
          </a:xfrm>
        </p:spPr>
        <p:txBody>
          <a:bodyPr tIns="109728" bIns="109728">
            <a:noAutofit/>
          </a:bodyPr>
          <a:lstStyle>
            <a:lvl1pPr marL="0" indent="0">
              <a:spcBef>
                <a:spcPts val="0"/>
              </a:spcBef>
              <a:buNone/>
              <a:defRPr sz="2800">
                <a:gradFill>
                  <a:gsLst>
                    <a:gs pos="17593">
                      <a:srgbClr val="FFFFFF"/>
                    </a:gs>
                    <a:gs pos="46000">
                      <a:srgbClr val="FFFFFF"/>
                    </a:gs>
                  </a:gsLst>
                  <a:lin ang="5400000" scaled="0"/>
                </a:gradFill>
              </a:defRPr>
            </a:lvl1pPr>
          </a:lstStyle>
          <a:p>
            <a:pPr lvl="0"/>
            <a:r>
              <a:rPr lang="en-US" dirty="0" smtClean="0"/>
              <a:t>Speaker Name</a:t>
            </a:r>
          </a:p>
        </p:txBody>
      </p:sp>
    </p:spTree>
    <p:extLst>
      <p:ext uri="{BB962C8B-B14F-4D97-AF65-F5344CB8AC3E}">
        <p14:creationId xmlns:p14="http://schemas.microsoft.com/office/powerpoint/2010/main" val="151670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4638" y="3954457"/>
            <a:ext cx="6400800"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638" y="2117165"/>
            <a:ext cx="7315200" cy="1837298"/>
          </a:xfrm>
          <a:noFill/>
        </p:spPr>
        <p:txBody>
          <a:bodyPr lIns="146304" tIns="91440" rIns="146304" bIns="91440" anchor="t" anchorCtr="0"/>
          <a:lstStyle>
            <a:lvl1pPr>
              <a:defRPr sz="4800" spc="-75" baseline="0">
                <a:gradFill>
                  <a:gsLst>
                    <a:gs pos="74747">
                      <a:schemeClr val="tx1"/>
                    </a:gs>
                    <a:gs pos="56000">
                      <a:schemeClr val="tx1"/>
                    </a:gs>
                  </a:gsLst>
                  <a:lin ang="5400000" scaled="0"/>
                </a:gradFill>
              </a:defRPr>
            </a:lvl1pPr>
          </a:lstStyle>
          <a:p>
            <a:r>
              <a:rPr lang="en-US" dirty="0" smtClean="0"/>
              <a:t>Presentation title</a:t>
            </a:r>
            <a:endParaRPr lang="en-US" dirty="0"/>
          </a:p>
        </p:txBody>
      </p:sp>
      <p:grpSp>
        <p:nvGrpSpPr>
          <p:cNvPr id="6" name="Group 5"/>
          <p:cNvGrpSpPr>
            <a:grpSpLocks noChangeAspect="1"/>
          </p:cNvGrpSpPr>
          <p:nvPr userDrawn="1"/>
        </p:nvGrpSpPr>
        <p:grpSpPr bwMode="gray">
          <a:xfrm>
            <a:off x="457200" y="6239914"/>
            <a:ext cx="1280160" cy="274835"/>
            <a:chOff x="457200" y="1643393"/>
            <a:chExt cx="4492753" cy="964540"/>
          </a:xfrm>
        </p:grpSpPr>
        <p:pic>
          <p:nvPicPr>
            <p:cNvPr id="8" name="Picture 7"/>
            <p:cNvPicPr>
              <a:picLocks noChangeAspect="1"/>
            </p:cNvPicPr>
            <p:nvPr/>
          </p:nvPicPr>
          <p:blipFill>
            <a:blip r:embed="rId2"/>
            <a:stretch>
              <a:fillRect/>
            </a:stretch>
          </p:blipFill>
          <p:spPr bwMode="gray">
            <a:xfrm>
              <a:off x="457200" y="1643393"/>
              <a:ext cx="964540" cy="964540"/>
            </a:xfrm>
            <a:prstGeom prst="rect">
              <a:avLst/>
            </a:prstGeom>
          </p:spPr>
        </p:pic>
        <p:sp>
          <p:nvSpPr>
            <p:cNvPr id="10" name="Freeform 9"/>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52111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8777288" cy="1969770"/>
          </a:xfrm>
        </p:spPr>
        <p:txBody>
          <a:bodyPr lIns="164592" rIns="164592"/>
          <a:lstStyle>
            <a:lvl1pPr marL="0" indent="0">
              <a:buNone/>
              <a:defRPr>
                <a:gradFill>
                  <a:gsLst>
                    <a:gs pos="1250">
                      <a:schemeClr val="tx1"/>
                    </a:gs>
                    <a:gs pos="99000">
                      <a:schemeClr val="tx1"/>
                    </a:gs>
                  </a:gsLst>
                  <a:lin ang="5400000" scaled="0"/>
                </a:gradFill>
              </a:defRPr>
            </a:lvl1pPr>
            <a:lvl2pPr marL="0" indent="0">
              <a:buFontTx/>
              <a:buNone/>
              <a:defRPr sz="2000"/>
            </a:lvl2pPr>
            <a:lvl3pPr marL="171427" indent="0">
              <a:buNone/>
              <a:defRPr/>
            </a:lvl3pPr>
            <a:lvl4pPr marL="342854" indent="0">
              <a:buNone/>
              <a:defRPr/>
            </a:lvl4pPr>
            <a:lvl5pPr marL="514281"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8133575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8777288" cy="2037481"/>
          </a:xfrm>
        </p:spPr>
        <p:txBody>
          <a:bodyPr wrap="square">
            <a:spAutoFit/>
          </a:bodyPr>
          <a:lstStyle>
            <a:lvl1pPr>
              <a:defRPr sz="3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2566088"/>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8" y="1211287"/>
            <a:ext cx="4206240" cy="2357568"/>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4846113" y="1211287"/>
            <a:ext cx="4206240" cy="2357568"/>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8481976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514" y="1211287"/>
            <a:ext cx="4206240" cy="2357568"/>
          </a:xfrm>
        </p:spPr>
        <p:txBody>
          <a:bodyPr wrap="square">
            <a:spAutoFit/>
          </a:bodyPr>
          <a:lstStyle>
            <a:lvl1pPr marL="215475" indent="-215475">
              <a:spcBef>
                <a:spcPts val="918"/>
              </a:spcBef>
              <a:buClr>
                <a:schemeClr val="tx1"/>
              </a:buClr>
              <a:buFont typeface="Arial" pitchFamily="34" charset="0"/>
              <a:buChar char="•"/>
              <a:defRPr sz="3200"/>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4846113" y="1211287"/>
            <a:ext cx="4206240" cy="2357568"/>
          </a:xfrm>
        </p:spPr>
        <p:txBody>
          <a:bodyPr wrap="square">
            <a:spAutoFit/>
          </a:bodyPr>
          <a:lstStyle>
            <a:lvl1pPr marL="215475" indent="-215475">
              <a:spcBef>
                <a:spcPts val="918"/>
              </a:spcBef>
              <a:buClr>
                <a:schemeClr val="tx1"/>
              </a:buClr>
              <a:buFont typeface="Arial" pitchFamily="34" charset="0"/>
              <a:buChar char="•"/>
              <a:defRPr sz="3200"/>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712589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8777288" cy="1969770"/>
          </a:xfrm>
        </p:spPr>
        <p:txBody>
          <a:bodyPr lIns="164592" rIns="164592"/>
          <a:lstStyle>
            <a:lvl1pPr marL="0" indent="0">
              <a:buNone/>
              <a:defRPr sz="3600">
                <a:gradFill>
                  <a:gsLst>
                    <a:gs pos="1250">
                      <a:schemeClr val="tx2"/>
                    </a:gs>
                    <a:gs pos="99000">
                      <a:schemeClr val="tx2"/>
                    </a:gs>
                  </a:gsLst>
                  <a:lin ang="5400000" scaled="0"/>
                </a:gradFill>
              </a:defRPr>
            </a:lvl1pPr>
            <a:lvl2pPr marL="0" indent="0">
              <a:buFontTx/>
              <a:buNone/>
              <a:defRPr sz="2000"/>
            </a:lvl2pPr>
            <a:lvl3pPr marL="171427" indent="0">
              <a:buNone/>
              <a:defRPr/>
            </a:lvl3pPr>
            <a:lvl4pPr marL="342854" indent="0">
              <a:buNone/>
              <a:defRPr/>
            </a:lvl4pPr>
            <a:lvl5pPr marL="514281"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17291"/>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7315202" cy="2751698"/>
          </a:xfrm>
          <a:noFill/>
        </p:spPr>
        <p:txBody>
          <a:bodyPr tIns="91440" bIns="91440" anchor="t" anchorCtr="0"/>
          <a:lstStyle>
            <a:lvl1pPr>
              <a:defRPr sz="6000" spc="-75"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6"/>
            <a:ext cx="7315200" cy="1829593"/>
          </a:xfrm>
          <a:noFill/>
        </p:spPr>
        <p:txBody>
          <a:bodyPr lIns="182880" tIns="146304" rIns="182880" bIns="146304">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9729089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7" y="1209973"/>
            <a:ext cx="7315201" cy="2751698"/>
          </a:xfrm>
          <a:noFill/>
        </p:spPr>
        <p:txBody>
          <a:bodyPr tIns="91440" bIns="91440" anchor="t" anchorCtr="0"/>
          <a:lstStyle>
            <a:lvl1pPr>
              <a:defRPr lang="en-US" sz="6000" b="0" kern="1200" cap="none" spc="-75"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Tree>
    <p:extLst>
      <p:ext uri="{BB962C8B-B14F-4D97-AF65-F5344CB8AC3E}">
        <p14:creationId xmlns:p14="http://schemas.microsoft.com/office/powerpoint/2010/main" val="16256298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89431"/>
            <a:ext cx="8777288"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0528679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89431"/>
            <a:ext cx="8768201"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61430723"/>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89431"/>
            <a:ext cx="8777288"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4964345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163" y="1241429"/>
            <a:ext cx="4206240" cy="1555554"/>
          </a:xfrm>
        </p:spPr>
        <p:txBody>
          <a:bodyPr wrap="square">
            <a:spAutoFit/>
          </a:bodyPr>
          <a:lstStyle>
            <a:lvl1pPr>
              <a:defRPr sz="494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4" name="Picture Placeholder 3"/>
          <p:cNvSpPr>
            <a:spLocks noGrp="1"/>
          </p:cNvSpPr>
          <p:nvPr>
            <p:ph type="pic" sz="quarter" idx="10" hasCustomPrompt="1"/>
          </p:nvPr>
        </p:nvSpPr>
        <p:spPr>
          <a:xfrm>
            <a:off x="4664075" y="0"/>
            <a:ext cx="4662488" cy="6994525"/>
          </a:xfrm>
          <a:blipFill>
            <a:blip r:embed="rId2"/>
            <a:stretch>
              <a:fillRect/>
            </a:stretch>
          </a:blipFill>
        </p:spPr>
        <p:txBody>
          <a:bodyPr lIns="0" tIns="0" rIns="0" bIns="0" anchor="ctr">
            <a:noAutofit/>
          </a:bodyPr>
          <a:lstStyle>
            <a:lvl1pPr marL="0" indent="0" algn="ctr">
              <a:lnSpc>
                <a:spcPct val="150000"/>
              </a:lnSpc>
              <a:spcBef>
                <a:spcPts val="0"/>
              </a:spcBef>
              <a:buNone/>
              <a:defRPr sz="2800" baseline="0">
                <a:solidFill>
                  <a:srgbClr val="FFFFFF"/>
                </a:solidFill>
              </a:defRPr>
            </a:lvl1pPr>
          </a:lstStyle>
          <a:p>
            <a:r>
              <a:rPr lang="en-US" dirty="0" smtClean="0"/>
              <a:t>Click on icon below</a:t>
            </a:r>
            <a:br>
              <a:rPr lang="en-US" dirty="0" smtClean="0"/>
            </a:br>
            <a:r>
              <a:rPr lang="en-US" dirty="0" smtClean="0"/>
              <a:t>to insert a new photo</a:t>
            </a:r>
            <a:endParaRPr lang="en-US" dirty="0"/>
          </a:p>
        </p:txBody>
      </p:sp>
    </p:spTree>
    <p:extLst>
      <p:ext uri="{BB962C8B-B14F-4D97-AF65-F5344CB8AC3E}">
        <p14:creationId xmlns:p14="http://schemas.microsoft.com/office/powerpoint/2010/main" val="54473798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937"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364981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93899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15217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8777288" cy="1969770"/>
          </a:xfrm>
        </p:spPr>
        <p:txBody>
          <a:bodyPr lIns="164592" rIns="164592"/>
          <a:lstStyle>
            <a:lvl1pPr marL="0" indent="0">
              <a:buNone/>
              <a:defRPr>
                <a:gradFill>
                  <a:gsLst>
                    <a:gs pos="1250">
                      <a:schemeClr val="tx1"/>
                    </a:gs>
                    <a:gs pos="99000">
                      <a:schemeClr val="tx1"/>
                    </a:gs>
                  </a:gsLst>
                  <a:lin ang="5400000" scaled="0"/>
                </a:gradFill>
              </a:defRPr>
            </a:lvl1pPr>
            <a:lvl2pPr marL="0" indent="0">
              <a:buFontTx/>
              <a:buNone/>
              <a:defRPr sz="2000"/>
            </a:lvl2pPr>
            <a:lvl3pPr marL="171427" indent="0">
              <a:buNone/>
              <a:defRPr/>
            </a:lvl3pPr>
            <a:lvl4pPr marL="342854" indent="0">
              <a:buNone/>
              <a:defRPr/>
            </a:lvl4pPr>
            <a:lvl5pPr marL="514281"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868712"/>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9326563"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61" fontAlgn="base">
              <a:spcBef>
                <a:spcPct val="0"/>
              </a:spcBef>
              <a:spcAft>
                <a:spcPct val="0"/>
              </a:spcAft>
            </a:pPr>
            <a:endParaRPr lang="en-US" sz="13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60"/>
            <a:ext cx="8777287" cy="2037481"/>
          </a:xfrm>
        </p:spPr>
        <p:txBody>
          <a:bodyPr/>
          <a:lstStyle>
            <a:lvl1pPr marL="0" indent="0">
              <a:buNone/>
              <a:defRPr sz="3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8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8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14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828739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88702" y="6321406"/>
            <a:ext cx="8777288" cy="37625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699124" eaLnBrk="0" hangingPunct="0"/>
            <a:r>
              <a:rPr lang="en-US" sz="525" dirty="0" smtClean="0">
                <a:gradFill>
                  <a:gsLst>
                    <a:gs pos="0">
                      <a:schemeClr val="tx1"/>
                    </a:gs>
                    <a:gs pos="100000">
                      <a:schemeClr val="tx1"/>
                    </a:gs>
                  </a:gsLst>
                  <a:lin ang="5400000" scaled="0"/>
                </a:gradFill>
                <a:cs typeface="Segoe UI" pitchFamily="34" charset="0"/>
              </a:rPr>
              <a:t>© Copyright Microsoft Corporation. All rights reserved. </a:t>
            </a:r>
            <a:endParaRPr lang="en-US" sz="525" dirty="0">
              <a:gradFill>
                <a:gsLst>
                  <a:gs pos="0">
                    <a:schemeClr val="tx1"/>
                  </a:gs>
                  <a:gs pos="100000">
                    <a:schemeClr val="tx1"/>
                  </a:gs>
                </a:gsLst>
                <a:lin ang="5400000" scaled="0"/>
              </a:gradFill>
              <a:cs typeface="Segoe UI" pitchFamily="34"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2" y="3145040"/>
            <a:ext cx="3288502" cy="704444"/>
          </a:xfrm>
          <a:prstGeom prst="rect">
            <a:avLst/>
          </a:prstGeom>
        </p:spPr>
      </p:pic>
    </p:spTree>
    <p:extLst>
      <p:ext uri="{BB962C8B-B14F-4D97-AF65-F5344CB8AC3E}">
        <p14:creationId xmlns:p14="http://schemas.microsoft.com/office/powerpoint/2010/main" val="88324886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8777288" cy="2443746"/>
          </a:xfrm>
          <a:prstGeom prst="rect">
            <a:avLst/>
          </a:prstGeom>
        </p:spPr>
        <p:txBody>
          <a:bodyPr/>
          <a:lstStyle>
            <a:lvl1pPr marL="217856" indent="-2178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68" indent="-210713">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424" indent="-2178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851" indent="-17142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278" indent="-17142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9326564"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2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4583080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8777288" cy="2037481"/>
          </a:xfrm>
        </p:spPr>
        <p:txBody>
          <a:bodyPr wrap="square">
            <a:spAutoFit/>
          </a:bodyPr>
          <a:lstStyle>
            <a:lvl1pPr>
              <a:defRPr sz="3600">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8777288" cy="2037481"/>
          </a:xfrm>
        </p:spPr>
        <p:txBody>
          <a:bodyPr wrap="square">
            <a:spAutoFit/>
          </a:bodyPr>
          <a:lstStyle>
            <a:lvl1pPr>
              <a:defRPr sz="3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8" y="1212849"/>
            <a:ext cx="4206240" cy="2357568"/>
          </a:xfrm>
        </p:spPr>
        <p:txBody>
          <a:bodyPr wrap="square">
            <a:spAutoFit/>
          </a:bodyPr>
          <a:lstStyle>
            <a:lvl1pPr marL="0" indent="0">
              <a:spcBef>
                <a:spcPts val="918"/>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113" y="1211287"/>
            <a:ext cx="4206240" cy="2357568"/>
          </a:xfrm>
        </p:spPr>
        <p:txBody>
          <a:bodyPr wrap="square">
            <a:spAutoFit/>
          </a:bodyPr>
          <a:lstStyle>
            <a:lvl1pPr marL="0" indent="0">
              <a:spcBef>
                <a:spcPts val="918"/>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8" y="1211287"/>
            <a:ext cx="4206240" cy="2357568"/>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113" y="1211287"/>
            <a:ext cx="4206240" cy="2357568"/>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209" y="1211287"/>
            <a:ext cx="4206240" cy="2357568"/>
          </a:xfrm>
        </p:spPr>
        <p:txBody>
          <a:bodyPr wrap="square">
            <a:spAutoFit/>
          </a:bodyPr>
          <a:lstStyle>
            <a:lvl1pPr marL="215475" indent="-215475">
              <a:spcBef>
                <a:spcPts val="918"/>
              </a:spcBef>
              <a:buClr>
                <a:schemeClr val="tx2"/>
              </a:buClr>
              <a:buFont typeface="Arial" pitchFamily="34" charset="0"/>
              <a:buChar char="•"/>
              <a:defRPr sz="32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113" y="1211287"/>
            <a:ext cx="4206240" cy="2357568"/>
          </a:xfrm>
        </p:spPr>
        <p:txBody>
          <a:bodyPr wrap="square">
            <a:spAutoFit/>
          </a:bodyPr>
          <a:lstStyle>
            <a:lvl1pPr marL="215475" indent="-215475">
              <a:spcBef>
                <a:spcPts val="918"/>
              </a:spcBef>
              <a:buClr>
                <a:schemeClr val="tx2"/>
              </a:buClr>
              <a:buFont typeface="Arial" pitchFamily="34" charset="0"/>
              <a:buChar char="•"/>
              <a:defRPr sz="32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heme" Target="../theme/theme2.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5277"/>
            <a:ext cx="8777287"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38" y="1212854"/>
            <a:ext cx="8777288" cy="20374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5"/>
          <a:stretch>
            <a:fillRect/>
          </a:stretch>
        </p:blipFill>
        <p:spPr>
          <a:xfrm rot="5400000">
            <a:off x="6170207" y="3162308"/>
            <a:ext cx="6995160" cy="670543"/>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70" r:id="rId1"/>
    <p:sldLayoutId id="2147484167" r:id="rId2"/>
    <p:sldLayoutId id="2147484087" r:id="rId3"/>
    <p:sldLayoutId id="2147484098" r:id="rId4"/>
    <p:sldLayoutId id="2147484107" r:id="rId5"/>
    <p:sldLayoutId id="2147484086" r:id="rId6"/>
    <p:sldLayoutId id="2147484099" r:id="rId7"/>
    <p:sldLayoutId id="2147484100" r:id="rId8"/>
    <p:sldLayoutId id="2147484106" r:id="rId9"/>
    <p:sldLayoutId id="2147484089" r:id="rId10"/>
    <p:sldLayoutId id="2147484092" r:id="rId11"/>
    <p:sldLayoutId id="2147484105" r:id="rId12"/>
    <p:sldLayoutId id="2147484182" r:id="rId13"/>
    <p:sldLayoutId id="2147484130" r:id="rId14"/>
    <p:sldLayoutId id="2147484101" r:id="rId15"/>
    <p:sldLayoutId id="2147484102" r:id="rId16"/>
    <p:sldLayoutId id="2147484093" r:id="rId17"/>
    <p:sldLayoutId id="2147484127" r:id="rId18"/>
    <p:sldLayoutId id="2147484128" r:id="rId19"/>
    <p:sldLayoutId id="2147484129" r:id="rId20"/>
    <p:sldLayoutId id="2147484094" r:id="rId21"/>
    <p:sldLayoutId id="2147484195" r:id="rId22"/>
    <p:sldLayoutId id="2147484290" r:id="rId23"/>
  </p:sldLayoutIdLst>
  <p:transition>
    <p:fade/>
  </p:transition>
  <p:timing>
    <p:tnLst>
      <p:par>
        <p:cTn id="1" dur="indefinite" restart="never" nodeType="tmRoot"/>
      </p:par>
    </p:tnLst>
  </p:timing>
  <p:txStyles>
    <p:titleStyle>
      <a:lvl1pPr algn="l" defTabSz="699463" rtl="0" eaLnBrk="1" latinLnBrk="0" hangingPunct="1">
        <a:lnSpc>
          <a:spcPct val="90000"/>
        </a:lnSpc>
        <a:spcBef>
          <a:spcPct val="0"/>
        </a:spcBef>
        <a:buNone/>
        <a:defRPr lang="en-US" sz="4400"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61963" marR="0" indent="-204788"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630238"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98513"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14400"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63" rtl="0" eaLnBrk="1" latinLnBrk="0" hangingPunct="1">
        <a:defRPr sz="1350" kern="1200">
          <a:solidFill>
            <a:schemeClr val="tx1"/>
          </a:solidFill>
          <a:latin typeface="+mn-lt"/>
          <a:ea typeface="+mn-ea"/>
          <a:cs typeface="+mn-cs"/>
        </a:defRPr>
      </a:lvl1pPr>
      <a:lvl2pPr marL="349732" algn="l" defTabSz="699463" rtl="0" eaLnBrk="1" latinLnBrk="0" hangingPunct="1">
        <a:defRPr sz="1350" kern="1200">
          <a:solidFill>
            <a:schemeClr val="tx1"/>
          </a:solidFill>
          <a:latin typeface="+mn-lt"/>
          <a:ea typeface="+mn-ea"/>
          <a:cs typeface="+mn-cs"/>
        </a:defRPr>
      </a:lvl2pPr>
      <a:lvl3pPr marL="699463" algn="l" defTabSz="699463" rtl="0" eaLnBrk="1" latinLnBrk="0" hangingPunct="1">
        <a:defRPr sz="1350" kern="1200">
          <a:solidFill>
            <a:schemeClr val="tx1"/>
          </a:solidFill>
          <a:latin typeface="+mn-lt"/>
          <a:ea typeface="+mn-ea"/>
          <a:cs typeface="+mn-cs"/>
        </a:defRPr>
      </a:lvl3pPr>
      <a:lvl4pPr marL="1049195" algn="l" defTabSz="699463" rtl="0" eaLnBrk="1" latinLnBrk="0" hangingPunct="1">
        <a:defRPr sz="1350" kern="1200">
          <a:solidFill>
            <a:schemeClr val="tx1"/>
          </a:solidFill>
          <a:latin typeface="+mn-lt"/>
          <a:ea typeface="+mn-ea"/>
          <a:cs typeface="+mn-cs"/>
        </a:defRPr>
      </a:lvl4pPr>
      <a:lvl5pPr marL="1398926" algn="l" defTabSz="699463" rtl="0" eaLnBrk="1" latinLnBrk="0" hangingPunct="1">
        <a:defRPr sz="1350" kern="1200">
          <a:solidFill>
            <a:schemeClr val="tx1"/>
          </a:solidFill>
          <a:latin typeface="+mn-lt"/>
          <a:ea typeface="+mn-ea"/>
          <a:cs typeface="+mn-cs"/>
        </a:defRPr>
      </a:lvl5pPr>
      <a:lvl6pPr marL="1748659" algn="l" defTabSz="699463" rtl="0" eaLnBrk="1" latinLnBrk="0" hangingPunct="1">
        <a:defRPr sz="1350" kern="1200">
          <a:solidFill>
            <a:schemeClr val="tx1"/>
          </a:solidFill>
          <a:latin typeface="+mn-lt"/>
          <a:ea typeface="+mn-ea"/>
          <a:cs typeface="+mn-cs"/>
        </a:defRPr>
      </a:lvl6pPr>
      <a:lvl7pPr marL="2098390" algn="l" defTabSz="699463" rtl="0" eaLnBrk="1" latinLnBrk="0" hangingPunct="1">
        <a:defRPr sz="1350" kern="1200">
          <a:solidFill>
            <a:schemeClr val="tx1"/>
          </a:solidFill>
          <a:latin typeface="+mn-lt"/>
          <a:ea typeface="+mn-ea"/>
          <a:cs typeface="+mn-cs"/>
        </a:defRPr>
      </a:lvl7pPr>
      <a:lvl8pPr marL="2448121" algn="l" defTabSz="699463" rtl="0" eaLnBrk="1" latinLnBrk="0" hangingPunct="1">
        <a:defRPr sz="1350" kern="1200">
          <a:solidFill>
            <a:schemeClr val="tx1"/>
          </a:solidFill>
          <a:latin typeface="+mn-lt"/>
          <a:ea typeface="+mn-ea"/>
          <a:cs typeface="+mn-cs"/>
        </a:defRPr>
      </a:lvl8pPr>
      <a:lvl9pPr marL="2797854" algn="l" defTabSz="69946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8" pos="3053" userDrawn="1">
          <p15:clr>
            <a:srgbClr val="5ACBF0"/>
          </p15:clr>
        </p15:guide>
        <p15:guide id="9" pos="3629" userDrawn="1">
          <p15:clr>
            <a:srgbClr val="5ACBF0"/>
          </p15:clr>
        </p15:guide>
        <p15:guide id="11" pos="4205" userDrawn="1">
          <p15:clr>
            <a:srgbClr val="5ACBF0"/>
          </p15:clr>
        </p15:guide>
        <p15:guide id="12" pos="4781" userDrawn="1">
          <p15:clr>
            <a:srgbClr val="5ACBF0"/>
          </p15:clr>
        </p15:guide>
        <p15:guide id="14" pos="5357" userDrawn="1">
          <p15:clr>
            <a:srgbClr val="5ACBF0"/>
          </p15:clr>
        </p15:guide>
        <p15:guide id="15" pos="5702" userDrawn="1">
          <p15:clr>
            <a:srgbClr val="5ACBF0"/>
          </p15:clr>
        </p15:guide>
        <p15:guide id="16" pos="288" userDrawn="1">
          <p15:clr>
            <a:srgbClr val="C35EA4"/>
          </p15:clr>
        </p15:guide>
        <p15:guide id="17" pos="5587"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5277"/>
            <a:ext cx="8777287"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38" y="1212854"/>
            <a:ext cx="8777288" cy="20374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2"/>
          <a:stretch>
            <a:fillRect/>
          </a:stretch>
        </p:blipFill>
        <p:spPr>
          <a:xfrm rot="5400000">
            <a:off x="6170207" y="3162308"/>
            <a:ext cx="6995160" cy="670543"/>
          </a:xfrm>
          <a:prstGeom prst="rect">
            <a:avLst/>
          </a:prstGeom>
        </p:spPr>
      </p:pic>
    </p:spTree>
    <p:extLst>
      <p:ext uri="{BB962C8B-B14F-4D97-AF65-F5344CB8AC3E}">
        <p14:creationId xmlns:p14="http://schemas.microsoft.com/office/powerpoint/2010/main" val="1972537229"/>
      </p:ext>
    </p:extLst>
  </p:cSld>
  <p:clrMap bg1="dk1" tx1="lt1" bg2="dk2" tx2="lt2" accent1="accent1" accent2="accent2" accent3="accent3" accent4="accent4" accent5="accent5" accent6="accent6" hlink="hlink" folHlink="folHlink"/>
  <p:sldLayoutIdLst>
    <p:sldLayoutId id="2147484291" r:id="rId1"/>
    <p:sldLayoutId id="2147484267" r:id="rId2"/>
    <p:sldLayoutId id="2147484269" r:id="rId3"/>
    <p:sldLayoutId id="2147484271" r:id="rId4"/>
    <p:sldLayoutId id="2147484273" r:id="rId5"/>
    <p:sldLayoutId id="2147484275" r:id="rId6"/>
    <p:sldLayoutId id="2147484276" r:id="rId7"/>
    <p:sldLayoutId id="2147484277" r:id="rId8"/>
    <p:sldLayoutId id="2147484278" r:id="rId9"/>
    <p:sldLayoutId id="2147484279" r:id="rId10"/>
    <p:sldLayoutId id="2147484280" r:id="rId11"/>
    <p:sldLayoutId id="2147484281" r:id="rId12"/>
    <p:sldLayoutId id="2147484282" r:id="rId13"/>
    <p:sldLayoutId id="2147484283" r:id="rId14"/>
    <p:sldLayoutId id="2147484284" r:id="rId15"/>
    <p:sldLayoutId id="2147484285" r:id="rId16"/>
    <p:sldLayoutId id="2147484286" r:id="rId17"/>
    <p:sldLayoutId id="2147484287" r:id="rId18"/>
    <p:sldLayoutId id="2147484288" r:id="rId19"/>
    <p:sldLayoutId id="2147484289" r:id="rId20"/>
  </p:sldLayoutIdLst>
  <p:transition>
    <p:fade/>
  </p:transition>
  <p:timing>
    <p:tnLst>
      <p:par>
        <p:cTn id="1" dur="indefinite" restart="never" nodeType="tmRoot"/>
      </p:par>
    </p:tnLst>
  </p:timing>
  <p:txStyles>
    <p:titleStyle>
      <a:lvl1pPr algn="l" defTabSz="699463" rtl="0" eaLnBrk="1" latinLnBrk="0" hangingPunct="1">
        <a:lnSpc>
          <a:spcPct val="90000"/>
        </a:lnSpc>
        <a:spcBef>
          <a:spcPct val="0"/>
        </a:spcBef>
        <a:buNone/>
        <a:defRPr lang="en-US" sz="4400"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61963" marR="0" indent="-204788"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630238"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98513"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14400"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63" rtl="0" eaLnBrk="1" latinLnBrk="0" hangingPunct="1">
        <a:defRPr sz="1350" kern="1200">
          <a:solidFill>
            <a:schemeClr val="tx1"/>
          </a:solidFill>
          <a:latin typeface="+mn-lt"/>
          <a:ea typeface="+mn-ea"/>
          <a:cs typeface="+mn-cs"/>
        </a:defRPr>
      </a:lvl1pPr>
      <a:lvl2pPr marL="349732" algn="l" defTabSz="699463" rtl="0" eaLnBrk="1" latinLnBrk="0" hangingPunct="1">
        <a:defRPr sz="1350" kern="1200">
          <a:solidFill>
            <a:schemeClr val="tx1"/>
          </a:solidFill>
          <a:latin typeface="+mn-lt"/>
          <a:ea typeface="+mn-ea"/>
          <a:cs typeface="+mn-cs"/>
        </a:defRPr>
      </a:lvl2pPr>
      <a:lvl3pPr marL="699463" algn="l" defTabSz="699463" rtl="0" eaLnBrk="1" latinLnBrk="0" hangingPunct="1">
        <a:defRPr sz="1350" kern="1200">
          <a:solidFill>
            <a:schemeClr val="tx1"/>
          </a:solidFill>
          <a:latin typeface="+mn-lt"/>
          <a:ea typeface="+mn-ea"/>
          <a:cs typeface="+mn-cs"/>
        </a:defRPr>
      </a:lvl3pPr>
      <a:lvl4pPr marL="1049195" algn="l" defTabSz="699463" rtl="0" eaLnBrk="1" latinLnBrk="0" hangingPunct="1">
        <a:defRPr sz="1350" kern="1200">
          <a:solidFill>
            <a:schemeClr val="tx1"/>
          </a:solidFill>
          <a:latin typeface="+mn-lt"/>
          <a:ea typeface="+mn-ea"/>
          <a:cs typeface="+mn-cs"/>
        </a:defRPr>
      </a:lvl4pPr>
      <a:lvl5pPr marL="1398926" algn="l" defTabSz="699463" rtl="0" eaLnBrk="1" latinLnBrk="0" hangingPunct="1">
        <a:defRPr sz="1350" kern="1200">
          <a:solidFill>
            <a:schemeClr val="tx1"/>
          </a:solidFill>
          <a:latin typeface="+mn-lt"/>
          <a:ea typeface="+mn-ea"/>
          <a:cs typeface="+mn-cs"/>
        </a:defRPr>
      </a:lvl5pPr>
      <a:lvl6pPr marL="1748659" algn="l" defTabSz="699463" rtl="0" eaLnBrk="1" latinLnBrk="0" hangingPunct="1">
        <a:defRPr sz="1350" kern="1200">
          <a:solidFill>
            <a:schemeClr val="tx1"/>
          </a:solidFill>
          <a:latin typeface="+mn-lt"/>
          <a:ea typeface="+mn-ea"/>
          <a:cs typeface="+mn-cs"/>
        </a:defRPr>
      </a:lvl6pPr>
      <a:lvl7pPr marL="2098390" algn="l" defTabSz="699463" rtl="0" eaLnBrk="1" latinLnBrk="0" hangingPunct="1">
        <a:defRPr sz="1350" kern="1200">
          <a:solidFill>
            <a:schemeClr val="tx1"/>
          </a:solidFill>
          <a:latin typeface="+mn-lt"/>
          <a:ea typeface="+mn-ea"/>
          <a:cs typeface="+mn-cs"/>
        </a:defRPr>
      </a:lvl7pPr>
      <a:lvl8pPr marL="2448121" algn="l" defTabSz="699463" rtl="0" eaLnBrk="1" latinLnBrk="0" hangingPunct="1">
        <a:defRPr sz="1350" kern="1200">
          <a:solidFill>
            <a:schemeClr val="tx1"/>
          </a:solidFill>
          <a:latin typeface="+mn-lt"/>
          <a:ea typeface="+mn-ea"/>
          <a:cs typeface="+mn-cs"/>
        </a:defRPr>
      </a:lvl8pPr>
      <a:lvl9pPr marL="2797854" algn="l" defTabSz="69946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userDrawn="1">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702">
          <p15:clr>
            <a:srgbClr val="5ACBF0"/>
          </p15:clr>
        </p15:guide>
        <p15:guide id="13" pos="288">
          <p15:clr>
            <a:srgbClr val="C35EA4"/>
          </p15:clr>
        </p15:guide>
        <p15:guide id="14" pos="5587">
          <p15:clr>
            <a:srgbClr val="C35EA4"/>
          </p15:clr>
        </p15:guide>
        <p15:guide id="15" orient="horz" pos="763">
          <p15:clr>
            <a:srgbClr val="5ACBF0"/>
          </p15:clr>
        </p15:guide>
        <p15:guide id="16" orient="horz" pos="1339">
          <p15:clr>
            <a:srgbClr val="5ACBF0"/>
          </p15:clr>
        </p15:guide>
        <p15:guide id="17" orient="horz" pos="1915">
          <p15:clr>
            <a:srgbClr val="5ACBF0"/>
          </p15:clr>
        </p15:guide>
        <p15:guide id="18" orient="horz" pos="2491">
          <p15:clr>
            <a:srgbClr val="5ACBF0"/>
          </p15:clr>
        </p15:guide>
        <p15:guide id="19" orient="horz" pos="3067">
          <p15:clr>
            <a:srgbClr val="5ACBF0"/>
          </p15:clr>
        </p15:guide>
        <p15:guide id="20" orient="horz" pos="3643">
          <p15:clr>
            <a:srgbClr val="5ACBF0"/>
          </p15:clr>
        </p15:guide>
        <p15:guide id="21" orient="horz" pos="4219">
          <p15:clr>
            <a:srgbClr val="5ACBF0"/>
          </p15:clr>
        </p15:guide>
        <p15:guide id="22" orient="horz" pos="302">
          <p15:clr>
            <a:srgbClr val="C35EA4"/>
          </p15:clr>
        </p15:guide>
        <p15:guide id="23"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74637" y="4335462"/>
            <a:ext cx="8960644" cy="1830388"/>
          </a:xfrm>
        </p:spPr>
        <p:txBody>
          <a:bodyPr/>
          <a:lstStyle/>
          <a:p>
            <a:r>
              <a:rPr lang="en-US" altLang="zh-CN" sz="2400" b="1" dirty="0" smtClean="0">
                <a:latin typeface="+mn-lt"/>
              </a:rPr>
              <a:t>Bojie Li</a:t>
            </a:r>
            <a:r>
              <a:rPr lang="en-US" altLang="zh-CN" sz="2400" baseline="30000" dirty="0" smtClean="0">
                <a:latin typeface="+mn-lt"/>
              </a:rPr>
              <a:t>1,2</a:t>
            </a:r>
            <a:r>
              <a:rPr lang="en-US" altLang="zh-CN" sz="2400" dirty="0" smtClean="0">
                <a:latin typeface="+mn-lt"/>
              </a:rPr>
              <a:t>   Zhenyuan Ruan</a:t>
            </a:r>
            <a:r>
              <a:rPr lang="en-US" altLang="zh-CN" sz="2400" baseline="30000" dirty="0">
                <a:latin typeface="+mn-lt"/>
              </a:rPr>
              <a:t>1,3</a:t>
            </a:r>
            <a:r>
              <a:rPr lang="en-US" altLang="zh-CN" sz="2400" dirty="0" smtClean="0">
                <a:latin typeface="+mn-lt"/>
              </a:rPr>
              <a:t>   Wencong Xiao</a:t>
            </a:r>
            <a:r>
              <a:rPr lang="en-US" altLang="zh-CN" sz="2400" baseline="30000" dirty="0">
                <a:latin typeface="+mn-lt"/>
              </a:rPr>
              <a:t>1,4</a:t>
            </a:r>
            <a:r>
              <a:rPr lang="en-US" altLang="zh-CN" sz="2400" dirty="0" smtClean="0">
                <a:latin typeface="+mn-lt"/>
              </a:rPr>
              <a:t>   </a:t>
            </a:r>
            <a:r>
              <a:rPr lang="en-US" sz="2400" dirty="0" smtClean="0">
                <a:latin typeface="+mn-lt"/>
              </a:rPr>
              <a:t>Yuanwei Lu</a:t>
            </a:r>
            <a:r>
              <a:rPr lang="en-US" sz="2400" baseline="30000" dirty="0">
                <a:latin typeface="+mn-lt"/>
              </a:rPr>
              <a:t>1,2</a:t>
            </a:r>
            <a:r>
              <a:rPr lang="en-US" sz="2400" dirty="0" smtClean="0">
                <a:latin typeface="+mn-lt"/>
              </a:rPr>
              <a:t>    Yongqiang Xiong</a:t>
            </a:r>
            <a:r>
              <a:rPr lang="en-US" sz="2400" baseline="30000" dirty="0">
                <a:latin typeface="+mn-lt"/>
              </a:rPr>
              <a:t>1</a:t>
            </a:r>
            <a:r>
              <a:rPr lang="en-US" sz="2400" dirty="0" smtClean="0">
                <a:latin typeface="+mn-lt"/>
              </a:rPr>
              <a:t>      Andrew Putnam</a:t>
            </a:r>
            <a:r>
              <a:rPr lang="en-US" sz="2400" baseline="30000" dirty="0">
                <a:latin typeface="+mn-lt"/>
              </a:rPr>
              <a:t>1</a:t>
            </a:r>
            <a:r>
              <a:rPr lang="en-US" sz="2400" dirty="0" smtClean="0">
                <a:latin typeface="+mn-lt"/>
              </a:rPr>
              <a:t>        </a:t>
            </a:r>
            <a:r>
              <a:rPr lang="en-US" sz="2400" dirty="0" err="1" smtClean="0">
                <a:latin typeface="+mn-lt"/>
              </a:rPr>
              <a:t>Enhong</a:t>
            </a:r>
            <a:r>
              <a:rPr lang="en-US" sz="2400" dirty="0" smtClean="0">
                <a:latin typeface="+mn-lt"/>
              </a:rPr>
              <a:t> Chen</a:t>
            </a:r>
            <a:r>
              <a:rPr lang="en-US" sz="2400" baseline="30000" dirty="0">
                <a:latin typeface="+mn-lt"/>
              </a:rPr>
              <a:t>2</a:t>
            </a:r>
          </a:p>
          <a:p>
            <a:r>
              <a:rPr lang="en-US" sz="2400" dirty="0" smtClean="0">
                <a:latin typeface="+mn-lt"/>
              </a:rPr>
              <a:t>Lintao Zhang</a:t>
            </a:r>
            <a:r>
              <a:rPr lang="en-US" sz="2400" baseline="30000" dirty="0">
                <a:latin typeface="+mn-lt"/>
              </a:rPr>
              <a:t>1</a:t>
            </a:r>
          </a:p>
          <a:p>
            <a:endParaRPr lang="en-US" sz="2400" dirty="0">
              <a:latin typeface="+mn-lt"/>
            </a:endParaRPr>
          </a:p>
          <a:p>
            <a:r>
              <a:rPr lang="en-US" sz="2400" baseline="30000" dirty="0">
                <a:latin typeface="+mn-lt"/>
              </a:rPr>
              <a:t>1</a:t>
            </a:r>
            <a:r>
              <a:rPr lang="en-US" sz="2400" dirty="0" smtClean="0">
                <a:latin typeface="+mn-lt"/>
              </a:rPr>
              <a:t>Microsoft Research    </a:t>
            </a:r>
            <a:r>
              <a:rPr lang="en-US" sz="2400" baseline="30000" dirty="0">
                <a:latin typeface="+mn-lt"/>
              </a:rPr>
              <a:t>2</a:t>
            </a:r>
            <a:r>
              <a:rPr lang="en-US" sz="2400" dirty="0" smtClean="0">
                <a:latin typeface="+mn-lt"/>
              </a:rPr>
              <a:t>USTC      </a:t>
            </a:r>
            <a:r>
              <a:rPr lang="en-US" sz="2400" baseline="30000" dirty="0">
                <a:latin typeface="+mn-lt"/>
              </a:rPr>
              <a:t>3</a:t>
            </a:r>
            <a:r>
              <a:rPr lang="en-US" sz="2400" dirty="0" smtClean="0">
                <a:latin typeface="+mn-lt"/>
              </a:rPr>
              <a:t>UCLA      </a:t>
            </a:r>
            <a:r>
              <a:rPr lang="en-US" sz="2400" baseline="30000" dirty="0">
                <a:latin typeface="+mn-lt"/>
              </a:rPr>
              <a:t>4</a:t>
            </a:r>
            <a:r>
              <a:rPr lang="en-US" sz="2400" dirty="0" smtClean="0">
                <a:latin typeface="+mn-lt"/>
              </a:rPr>
              <a:t>Beihang University</a:t>
            </a:r>
            <a:endParaRPr lang="en-US" sz="2400" dirty="0">
              <a:latin typeface="+mn-lt"/>
            </a:endParaRPr>
          </a:p>
        </p:txBody>
      </p:sp>
      <p:sp>
        <p:nvSpPr>
          <p:cNvPr id="2" name="Title 1"/>
          <p:cNvSpPr>
            <a:spLocks noGrp="1"/>
          </p:cNvSpPr>
          <p:nvPr>
            <p:ph type="title"/>
          </p:nvPr>
        </p:nvSpPr>
        <p:spPr>
          <a:xfrm>
            <a:off x="274637" y="1287462"/>
            <a:ext cx="8198644" cy="1837298"/>
          </a:xfrm>
        </p:spPr>
        <p:txBody>
          <a:bodyPr/>
          <a:lstStyle/>
          <a:p>
            <a:r>
              <a:rPr lang="en-US" dirty="0"/>
              <a:t>KV-Direct: High-Performance </a:t>
            </a:r>
            <a:r>
              <a:rPr lang="en-US" dirty="0" smtClean="0"/>
              <a:t>In-Memory Key-Value </a:t>
            </a:r>
            <a:r>
              <a:rPr lang="en-US" dirty="0"/>
              <a:t>Store with Programmable NIC</a:t>
            </a:r>
          </a:p>
        </p:txBody>
      </p:sp>
    </p:spTree>
    <p:extLst>
      <p:ext uri="{BB962C8B-B14F-4D97-AF65-F5344CB8AC3E}">
        <p14:creationId xmlns:p14="http://schemas.microsoft.com/office/powerpoint/2010/main" val="1849958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KV-Direct Architecture</a:t>
            </a:r>
            <a:endParaRPr lang="en-US" dirty="0"/>
          </a:p>
        </p:txBody>
      </p:sp>
      <p:sp>
        <p:nvSpPr>
          <p:cNvPr id="4" name="矩形 4"/>
          <p:cNvSpPr/>
          <p:nvPr/>
        </p:nvSpPr>
        <p:spPr bwMode="auto">
          <a:xfrm>
            <a:off x="866588" y="1706562"/>
            <a:ext cx="990600" cy="1447800"/>
          </a:xfrm>
          <a:prstGeom prst="rect">
            <a:avLst/>
          </a:prstGeom>
          <a:ln w="28575">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NIC</a:t>
            </a:r>
          </a:p>
        </p:txBody>
      </p:sp>
      <p:sp>
        <p:nvSpPr>
          <p:cNvPr id="5" name="矩形 5"/>
          <p:cNvSpPr/>
          <p:nvPr/>
        </p:nvSpPr>
        <p:spPr bwMode="auto">
          <a:xfrm>
            <a:off x="2279139" y="1211262"/>
            <a:ext cx="1524000" cy="838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Network Decoder</a:t>
            </a:r>
          </a:p>
        </p:txBody>
      </p:sp>
      <p:sp>
        <p:nvSpPr>
          <p:cNvPr id="7" name="矩形 8"/>
          <p:cNvSpPr/>
          <p:nvPr/>
        </p:nvSpPr>
        <p:spPr bwMode="auto">
          <a:xfrm>
            <a:off x="4723425" y="1211262"/>
            <a:ext cx="1844856" cy="838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Request Scheduler</a:t>
            </a:r>
          </a:p>
        </p:txBody>
      </p:sp>
      <p:sp>
        <p:nvSpPr>
          <p:cNvPr id="8" name="矩形 9"/>
          <p:cNvSpPr/>
          <p:nvPr/>
        </p:nvSpPr>
        <p:spPr bwMode="auto">
          <a:xfrm>
            <a:off x="4723425" y="2675433"/>
            <a:ext cx="1844856" cy="838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Hash Table</a:t>
            </a:r>
          </a:p>
        </p:txBody>
      </p:sp>
      <p:sp>
        <p:nvSpPr>
          <p:cNvPr id="10" name="矩形 11"/>
          <p:cNvSpPr/>
          <p:nvPr/>
        </p:nvSpPr>
        <p:spPr bwMode="auto">
          <a:xfrm>
            <a:off x="2279139" y="2675433"/>
            <a:ext cx="1524000" cy="838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Network Encoder</a:t>
            </a:r>
          </a:p>
        </p:txBody>
      </p:sp>
      <p:sp>
        <p:nvSpPr>
          <p:cNvPr id="12" name="矩形 13"/>
          <p:cNvSpPr/>
          <p:nvPr/>
        </p:nvSpPr>
        <p:spPr bwMode="auto">
          <a:xfrm>
            <a:off x="4723425" y="4259262"/>
            <a:ext cx="4057973" cy="838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Load Dispatch</a:t>
            </a:r>
          </a:p>
        </p:txBody>
      </p:sp>
      <p:cxnSp>
        <p:nvCxnSpPr>
          <p:cNvPr id="13" name="直接箭头连接符 15"/>
          <p:cNvCxnSpPr>
            <a:stCxn id="4" idx="3"/>
            <a:endCxn id="5" idx="1"/>
          </p:cNvCxnSpPr>
          <p:nvPr/>
        </p:nvCxnSpPr>
        <p:spPr>
          <a:xfrm flipV="1">
            <a:off x="1857188" y="1630362"/>
            <a:ext cx="421951" cy="80010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7"/>
          <p:cNvCxnSpPr>
            <a:stCxn id="5" idx="3"/>
            <a:endCxn id="7" idx="1"/>
          </p:cNvCxnSpPr>
          <p:nvPr/>
        </p:nvCxnSpPr>
        <p:spPr>
          <a:xfrm>
            <a:off x="3803139" y="1630362"/>
            <a:ext cx="920286"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21"/>
          <p:cNvCxnSpPr>
            <a:stCxn id="7" idx="2"/>
            <a:endCxn id="8" idx="0"/>
          </p:cNvCxnSpPr>
          <p:nvPr/>
        </p:nvCxnSpPr>
        <p:spPr>
          <a:xfrm>
            <a:off x="5645853" y="2049462"/>
            <a:ext cx="0" cy="62597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23"/>
          <p:cNvCxnSpPr>
            <a:stCxn id="8" idx="1"/>
            <a:endCxn id="10" idx="3"/>
          </p:cNvCxnSpPr>
          <p:nvPr/>
        </p:nvCxnSpPr>
        <p:spPr>
          <a:xfrm flipH="1">
            <a:off x="3803139" y="3094533"/>
            <a:ext cx="920286"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25"/>
          <p:cNvCxnSpPr>
            <a:stCxn id="10" idx="1"/>
            <a:endCxn id="4" idx="3"/>
          </p:cNvCxnSpPr>
          <p:nvPr/>
        </p:nvCxnSpPr>
        <p:spPr>
          <a:xfrm flipH="1" flipV="1">
            <a:off x="1857188" y="2430462"/>
            <a:ext cx="421951" cy="66407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29"/>
          <p:cNvCxnSpPr>
            <a:stCxn id="8" idx="2"/>
            <a:endCxn id="12" idx="0"/>
          </p:cNvCxnSpPr>
          <p:nvPr/>
        </p:nvCxnSpPr>
        <p:spPr>
          <a:xfrm>
            <a:off x="5645853" y="3513633"/>
            <a:ext cx="1106559" cy="74562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35"/>
          <p:cNvCxnSpPr>
            <a:stCxn id="46" idx="2"/>
            <a:endCxn id="12" idx="0"/>
          </p:cNvCxnSpPr>
          <p:nvPr/>
        </p:nvCxnSpPr>
        <p:spPr>
          <a:xfrm flipH="1">
            <a:off x="6752412" y="3513633"/>
            <a:ext cx="1180494" cy="74562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矩形 44"/>
          <p:cNvSpPr/>
          <p:nvPr/>
        </p:nvSpPr>
        <p:spPr bwMode="auto">
          <a:xfrm>
            <a:off x="6796881" y="5783262"/>
            <a:ext cx="1981200" cy="762000"/>
          </a:xfrm>
          <a:prstGeom prst="rect">
            <a:avLst/>
          </a:prstGeom>
          <a:ln w="28575">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solidFill>
                  <a:schemeClr val="tx1"/>
                </a:solidFill>
                <a:ea typeface="Segoe UI" pitchFamily="34" charset="0"/>
                <a:cs typeface="Segoe UI" pitchFamily="34" charset="0"/>
              </a:rPr>
              <a:t>PCIe</a:t>
            </a:r>
            <a:r>
              <a:rPr lang="en-US" sz="2400" dirty="0" smtClean="0">
                <a:solidFill>
                  <a:schemeClr val="tx1"/>
                </a:solidFill>
                <a:ea typeface="Segoe UI" pitchFamily="34" charset="0"/>
                <a:cs typeface="Segoe UI" pitchFamily="34" charset="0"/>
              </a:rPr>
              <a:t> </a:t>
            </a:r>
            <a:br>
              <a:rPr lang="en-US" sz="2400" dirty="0" smtClean="0">
                <a:solidFill>
                  <a:schemeClr val="tx1"/>
                </a:solidFill>
                <a:ea typeface="Segoe UI" pitchFamily="34" charset="0"/>
                <a:cs typeface="Segoe UI" pitchFamily="34" charset="0"/>
              </a:rPr>
            </a:br>
            <a:r>
              <a:rPr lang="en-US" sz="2400" dirty="0" smtClean="0">
                <a:solidFill>
                  <a:schemeClr val="tx1"/>
                </a:solidFill>
                <a:ea typeface="Segoe UI" pitchFamily="34" charset="0"/>
                <a:cs typeface="Segoe UI" pitchFamily="34" charset="0"/>
              </a:rPr>
              <a:t>(host mem)</a:t>
            </a:r>
          </a:p>
        </p:txBody>
      </p:sp>
      <p:sp>
        <p:nvSpPr>
          <p:cNvPr id="25" name="矩形 45"/>
          <p:cNvSpPr/>
          <p:nvPr/>
        </p:nvSpPr>
        <p:spPr bwMode="auto">
          <a:xfrm>
            <a:off x="4723425" y="5783262"/>
            <a:ext cx="1692456" cy="762000"/>
          </a:xfrm>
          <a:prstGeom prst="rect">
            <a:avLst/>
          </a:prstGeom>
          <a:ln w="28575">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On-board DRAM</a:t>
            </a:r>
          </a:p>
        </p:txBody>
      </p:sp>
      <p:cxnSp>
        <p:nvCxnSpPr>
          <p:cNvPr id="43" name="Straight Arrow Connector 42"/>
          <p:cNvCxnSpPr>
            <a:stCxn id="12" idx="2"/>
            <a:endCxn id="25" idx="0"/>
          </p:cNvCxnSpPr>
          <p:nvPr/>
        </p:nvCxnSpPr>
        <p:spPr>
          <a:xfrm flipH="1">
            <a:off x="5569653" y="5097462"/>
            <a:ext cx="1182759" cy="68580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2" idx="2"/>
            <a:endCxn id="24" idx="0"/>
          </p:cNvCxnSpPr>
          <p:nvPr/>
        </p:nvCxnSpPr>
        <p:spPr>
          <a:xfrm>
            <a:off x="6752412" y="5097462"/>
            <a:ext cx="1035069" cy="68580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矩形 10"/>
          <p:cNvSpPr/>
          <p:nvPr/>
        </p:nvSpPr>
        <p:spPr bwMode="auto">
          <a:xfrm>
            <a:off x="7084414" y="2675433"/>
            <a:ext cx="1696984" cy="838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Slab Allocator</a:t>
            </a:r>
          </a:p>
        </p:txBody>
      </p:sp>
      <p:cxnSp>
        <p:nvCxnSpPr>
          <p:cNvPr id="55" name="直接箭头连接符 21"/>
          <p:cNvCxnSpPr>
            <a:stCxn id="8" idx="3"/>
            <a:endCxn id="46" idx="1"/>
          </p:cNvCxnSpPr>
          <p:nvPr/>
        </p:nvCxnSpPr>
        <p:spPr>
          <a:xfrm>
            <a:off x="6568281" y="3094533"/>
            <a:ext cx="516133"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598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2" grpId="0" animBg="1"/>
      <p:bldP spid="24" grpId="0" animBg="1"/>
      <p:bldP spid="25" grpId="0" animBg="1"/>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Performance Challenges</a:t>
            </a:r>
            <a:endParaRPr lang="en-US" dirty="0"/>
          </a:p>
        </p:txBody>
      </p:sp>
      <p:sp>
        <p:nvSpPr>
          <p:cNvPr id="7" name="Rectangle 6"/>
          <p:cNvSpPr/>
          <p:nvPr/>
        </p:nvSpPr>
        <p:spPr bwMode="auto">
          <a:xfrm>
            <a:off x="3881966" y="3104626"/>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8" name="Rectangle 7"/>
          <p:cNvSpPr/>
          <p:nvPr/>
        </p:nvSpPr>
        <p:spPr bwMode="auto">
          <a:xfrm>
            <a:off x="6795822" y="1836870"/>
            <a:ext cx="2000505" cy="606558"/>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solidFill>
                  <a:srgbClr val="000000"/>
                </a:solidFill>
                <a:ea typeface="Segoe UI" pitchFamily="34" charset="0"/>
                <a:cs typeface="Segoe UI" pitchFamily="34" charset="0"/>
              </a:rPr>
              <a:t>ToR</a:t>
            </a:r>
            <a:r>
              <a:rPr lang="en-US" sz="2400" dirty="0" smtClean="0">
                <a:solidFill>
                  <a:srgbClr val="000000"/>
                </a:solidFill>
                <a:ea typeface="Segoe UI" pitchFamily="34" charset="0"/>
                <a:cs typeface="Segoe UI" pitchFamily="34" charset="0"/>
              </a:rPr>
              <a:t> switch</a:t>
            </a:r>
          </a:p>
        </p:txBody>
      </p:sp>
      <p:sp>
        <p:nvSpPr>
          <p:cNvPr id="9" name="Rectangle 8"/>
          <p:cNvSpPr/>
          <p:nvPr/>
        </p:nvSpPr>
        <p:spPr bwMode="auto">
          <a:xfrm>
            <a:off x="3881967" y="5410122"/>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000000"/>
                </a:solidFill>
                <a:ea typeface="Segoe UI" pitchFamily="34" charset="0"/>
                <a:cs typeface="Segoe UI" pitchFamily="34" charset="0"/>
              </a:rPr>
              <a:t>Host DRAM (256 GB)</a:t>
            </a:r>
          </a:p>
        </p:txBody>
      </p:sp>
      <p:cxnSp>
        <p:nvCxnSpPr>
          <p:cNvPr id="10" name="Straight Connector 9"/>
          <p:cNvCxnSpPr/>
          <p:nvPr/>
        </p:nvCxnSpPr>
        <p:spPr>
          <a:xfrm>
            <a:off x="775933" y="5106912"/>
            <a:ext cx="800327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708912" y="5410122"/>
            <a:ext cx="2000505" cy="914400"/>
          </a:xfrm>
          <a:prstGeom prst="rect">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cxnSp>
        <p:nvCxnSpPr>
          <p:cNvPr id="12" name="Straight Arrow Connector 11"/>
          <p:cNvCxnSpPr>
            <a:endCxn id="9" idx="0"/>
          </p:cNvCxnSpPr>
          <p:nvPr/>
        </p:nvCxnSpPr>
        <p:spPr>
          <a:xfrm>
            <a:off x="4882220" y="4019026"/>
            <a:ext cx="0" cy="139109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032489" y="4234442"/>
            <a:ext cx="1773562" cy="960263"/>
          </a:xfrm>
          <a:prstGeom prst="rect">
            <a:avLst/>
          </a:prstGeom>
          <a:noFill/>
        </p:spPr>
        <p:txBody>
          <a:bodyPr wrap="none" lIns="182880" tIns="146304" rIns="182880" bIns="146304" rtlCol="0">
            <a:spAutoFit/>
          </a:bodyPr>
          <a:lstStyle/>
          <a:p>
            <a:pPr algn="r">
              <a:lnSpc>
                <a:spcPct val="90000"/>
              </a:lnSpc>
              <a:spcAft>
                <a:spcPts val="600"/>
              </a:spcAft>
            </a:pPr>
            <a:r>
              <a:rPr lang="en-US" sz="2400" dirty="0" err="1" smtClean="0">
                <a:solidFill>
                  <a:srgbClr val="000000"/>
                </a:solidFill>
              </a:rPr>
              <a:t>PCIe</a:t>
            </a:r>
            <a:r>
              <a:rPr lang="en-US" sz="2400" dirty="0" smtClean="0">
                <a:solidFill>
                  <a:srgbClr val="000000"/>
                </a:solidFill>
              </a:rPr>
              <a:t> Gen3</a:t>
            </a:r>
            <a:br>
              <a:rPr lang="en-US" sz="2400" dirty="0" smtClean="0">
                <a:solidFill>
                  <a:srgbClr val="000000"/>
                </a:solidFill>
              </a:rPr>
            </a:br>
            <a:r>
              <a:rPr lang="en-US" sz="2400" dirty="0" smtClean="0">
                <a:solidFill>
                  <a:srgbClr val="000000"/>
                </a:solidFill>
              </a:rPr>
              <a:t>x16 DMA</a:t>
            </a:r>
          </a:p>
        </p:txBody>
      </p:sp>
      <p:cxnSp>
        <p:nvCxnSpPr>
          <p:cNvPr id="16" name="Straight Arrow Connector 15"/>
          <p:cNvCxnSpPr>
            <a:stCxn id="11" idx="1"/>
          </p:cNvCxnSpPr>
          <p:nvPr/>
        </p:nvCxnSpPr>
        <p:spPr>
          <a:xfrm flipH="1">
            <a:off x="5882473" y="5867322"/>
            <a:ext cx="826439" cy="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21" idx="2"/>
          </p:cNvCxnSpPr>
          <p:nvPr/>
        </p:nvCxnSpPr>
        <p:spPr>
          <a:xfrm flipV="1">
            <a:off x="4882219" y="2595013"/>
            <a:ext cx="0" cy="509613"/>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7128102" y="1364972"/>
            <a:ext cx="13359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0000"/>
                </a:solidFill>
              </a:rPr>
              <a:t>40 </a:t>
            </a:r>
            <a:r>
              <a:rPr lang="en-US" sz="2400" dirty="0" err="1" smtClean="0">
                <a:solidFill>
                  <a:srgbClr val="000000"/>
                </a:solidFill>
              </a:rPr>
              <a:t>GbE</a:t>
            </a:r>
            <a:endParaRPr lang="en-US" sz="2400" dirty="0" smtClean="0">
              <a:solidFill>
                <a:srgbClr val="000000"/>
              </a:solidFill>
            </a:endParaRPr>
          </a:p>
        </p:txBody>
      </p:sp>
      <p:sp>
        <p:nvSpPr>
          <p:cNvPr id="19" name="TextBox 18"/>
          <p:cNvSpPr txBox="1"/>
          <p:nvPr/>
        </p:nvSpPr>
        <p:spPr>
          <a:xfrm>
            <a:off x="4158327" y="3257199"/>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000000"/>
                </a:solidFill>
              </a:rPr>
              <a:t>FPGA</a:t>
            </a:r>
          </a:p>
        </p:txBody>
      </p:sp>
      <p:sp>
        <p:nvSpPr>
          <p:cNvPr id="20" name="TextBox 19"/>
          <p:cNvSpPr txBox="1"/>
          <p:nvPr/>
        </p:nvSpPr>
        <p:spPr>
          <a:xfrm>
            <a:off x="6985264" y="5571200"/>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CPU</a:t>
            </a:r>
            <a:endParaRPr lang="en-US" sz="2400" dirty="0" smtClean="0">
              <a:solidFill>
                <a:srgbClr val="000000"/>
              </a:solidFill>
            </a:endParaRPr>
          </a:p>
        </p:txBody>
      </p:sp>
      <p:sp>
        <p:nvSpPr>
          <p:cNvPr id="21" name="Rectangle 20"/>
          <p:cNvSpPr/>
          <p:nvPr/>
        </p:nvSpPr>
        <p:spPr bwMode="auto">
          <a:xfrm>
            <a:off x="3881966" y="1680613"/>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22" name="TextBox 21"/>
          <p:cNvSpPr txBox="1"/>
          <p:nvPr/>
        </p:nvSpPr>
        <p:spPr>
          <a:xfrm>
            <a:off x="4163489" y="1820092"/>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NIC</a:t>
            </a:r>
            <a:endParaRPr lang="en-US" sz="2400" dirty="0" smtClean="0">
              <a:solidFill>
                <a:srgbClr val="000000"/>
              </a:solidFill>
            </a:endParaRPr>
          </a:p>
        </p:txBody>
      </p:sp>
      <p:cxnSp>
        <p:nvCxnSpPr>
          <p:cNvPr id="23" name="Straight Arrow Connector 22"/>
          <p:cNvCxnSpPr>
            <a:stCxn id="21" idx="3"/>
            <a:endCxn id="8" idx="1"/>
          </p:cNvCxnSpPr>
          <p:nvPr/>
        </p:nvCxnSpPr>
        <p:spPr>
          <a:xfrm>
            <a:off x="5882471" y="2137813"/>
            <a:ext cx="913351" cy="233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705678" y="1452013"/>
            <a:ext cx="5337313" cy="2782429"/>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31065" y="1744662"/>
            <a:ext cx="3272074" cy="683264"/>
          </a:xfrm>
          <a:prstGeom prst="rect">
            <a:avLst/>
          </a:prstGeom>
          <a:noFill/>
        </p:spPr>
        <p:txBody>
          <a:bodyPr wrap="square" lIns="182880" tIns="146304" rIns="182880" bIns="146304" rtlCol="0">
            <a:spAutoFit/>
          </a:bodyPr>
          <a:lstStyle/>
          <a:p>
            <a:pPr algn="ctr">
              <a:lnSpc>
                <a:spcPct val="90000"/>
              </a:lnSpc>
              <a:spcAft>
                <a:spcPts val="600"/>
              </a:spcAft>
            </a:pPr>
            <a:r>
              <a:rPr lang="en-US" altLang="zh-CN" sz="2800" dirty="0" smtClean="0">
                <a:gradFill>
                  <a:gsLst>
                    <a:gs pos="2917">
                      <a:schemeClr val="tx1"/>
                    </a:gs>
                    <a:gs pos="30000">
                      <a:schemeClr val="tx1"/>
                    </a:gs>
                  </a:gsLst>
                  <a:lin ang="5400000" scaled="0"/>
                </a:gradFill>
              </a:rPr>
              <a:t> Reconfigurable </a:t>
            </a:r>
            <a:r>
              <a:rPr lang="en-US" sz="2800" dirty="0" smtClean="0">
                <a:gradFill>
                  <a:gsLst>
                    <a:gs pos="2917">
                      <a:schemeClr val="tx1"/>
                    </a:gs>
                    <a:gs pos="30000">
                      <a:schemeClr val="tx1"/>
                    </a:gs>
                  </a:gsLst>
                  <a:lin ang="5400000" scaled="0"/>
                </a:gradFill>
              </a:rPr>
              <a:t>NIC</a:t>
            </a:r>
            <a:endParaRPr lang="en-US" sz="2800" dirty="0" smtClean="0">
              <a:solidFill>
                <a:srgbClr val="000000"/>
              </a:solidFill>
            </a:endParaRPr>
          </a:p>
        </p:txBody>
      </p:sp>
      <p:sp>
        <p:nvSpPr>
          <p:cNvPr id="26" name="Rectangle 25"/>
          <p:cNvSpPr/>
          <p:nvPr/>
        </p:nvSpPr>
        <p:spPr bwMode="auto">
          <a:xfrm>
            <a:off x="1087766" y="3104625"/>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rgbClr val="000000"/>
                </a:solidFill>
                <a:ea typeface="Segoe UI" pitchFamily="34" charset="0"/>
                <a:cs typeface="Segoe UI" pitchFamily="34" charset="0"/>
              </a:rPr>
              <a:t>On-board DRAM (4 GB)</a:t>
            </a:r>
          </a:p>
        </p:txBody>
      </p:sp>
      <p:cxnSp>
        <p:nvCxnSpPr>
          <p:cNvPr id="27" name="Straight Arrow Connector 26"/>
          <p:cNvCxnSpPr>
            <a:stCxn id="7" idx="1"/>
            <a:endCxn id="26" idx="3"/>
          </p:cNvCxnSpPr>
          <p:nvPr/>
        </p:nvCxnSpPr>
        <p:spPr>
          <a:xfrm flipH="1" flipV="1">
            <a:off x="3088280" y="3561825"/>
            <a:ext cx="793686" cy="1"/>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6639111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Performance Challenges</a:t>
            </a:r>
            <a:endParaRPr lang="en-US" dirty="0"/>
          </a:p>
        </p:txBody>
      </p:sp>
      <p:sp>
        <p:nvSpPr>
          <p:cNvPr id="7" name="Rectangle 6"/>
          <p:cNvSpPr/>
          <p:nvPr/>
        </p:nvSpPr>
        <p:spPr bwMode="auto">
          <a:xfrm>
            <a:off x="3881966" y="3104626"/>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8" name="Rectangle 7"/>
          <p:cNvSpPr/>
          <p:nvPr/>
        </p:nvSpPr>
        <p:spPr bwMode="auto">
          <a:xfrm>
            <a:off x="6795822" y="1836870"/>
            <a:ext cx="2000505" cy="606558"/>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solidFill>
                  <a:srgbClr val="000000"/>
                </a:solidFill>
                <a:ea typeface="Segoe UI" pitchFamily="34" charset="0"/>
                <a:cs typeface="Segoe UI" pitchFamily="34" charset="0"/>
              </a:rPr>
              <a:t>ToR</a:t>
            </a:r>
            <a:r>
              <a:rPr lang="en-US" sz="2400" dirty="0" smtClean="0">
                <a:solidFill>
                  <a:srgbClr val="000000"/>
                </a:solidFill>
                <a:ea typeface="Segoe UI" pitchFamily="34" charset="0"/>
                <a:cs typeface="Segoe UI" pitchFamily="34" charset="0"/>
              </a:rPr>
              <a:t> switch</a:t>
            </a:r>
          </a:p>
        </p:txBody>
      </p:sp>
      <p:sp>
        <p:nvSpPr>
          <p:cNvPr id="9" name="Rectangle 8"/>
          <p:cNvSpPr/>
          <p:nvPr/>
        </p:nvSpPr>
        <p:spPr bwMode="auto">
          <a:xfrm>
            <a:off x="3881967" y="5410122"/>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000000"/>
                </a:solidFill>
                <a:ea typeface="Segoe UI" pitchFamily="34" charset="0"/>
                <a:cs typeface="Segoe UI" pitchFamily="34" charset="0"/>
              </a:rPr>
              <a:t>Host DRAM (256 GB)</a:t>
            </a:r>
          </a:p>
        </p:txBody>
      </p:sp>
      <p:cxnSp>
        <p:nvCxnSpPr>
          <p:cNvPr id="10" name="Straight Connector 9"/>
          <p:cNvCxnSpPr/>
          <p:nvPr/>
        </p:nvCxnSpPr>
        <p:spPr>
          <a:xfrm>
            <a:off x="775933" y="5106912"/>
            <a:ext cx="800327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708912" y="5410122"/>
            <a:ext cx="2000505" cy="914400"/>
          </a:xfrm>
          <a:prstGeom prst="rect">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cxnSp>
        <p:nvCxnSpPr>
          <p:cNvPr id="12" name="Straight Arrow Connector 11"/>
          <p:cNvCxnSpPr>
            <a:endCxn id="9" idx="0"/>
          </p:cNvCxnSpPr>
          <p:nvPr/>
        </p:nvCxnSpPr>
        <p:spPr>
          <a:xfrm>
            <a:off x="4882220" y="4019026"/>
            <a:ext cx="0" cy="139109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032489" y="4234442"/>
            <a:ext cx="1773562" cy="960263"/>
          </a:xfrm>
          <a:prstGeom prst="rect">
            <a:avLst/>
          </a:prstGeom>
          <a:noFill/>
        </p:spPr>
        <p:txBody>
          <a:bodyPr wrap="none" lIns="182880" tIns="146304" rIns="182880" bIns="146304" rtlCol="0">
            <a:spAutoFit/>
          </a:bodyPr>
          <a:lstStyle/>
          <a:p>
            <a:pPr algn="r">
              <a:lnSpc>
                <a:spcPct val="90000"/>
              </a:lnSpc>
              <a:spcAft>
                <a:spcPts val="600"/>
              </a:spcAft>
            </a:pPr>
            <a:r>
              <a:rPr lang="en-US" sz="2400" dirty="0" err="1" smtClean="0">
                <a:solidFill>
                  <a:srgbClr val="000000"/>
                </a:solidFill>
              </a:rPr>
              <a:t>PCIe</a:t>
            </a:r>
            <a:r>
              <a:rPr lang="en-US" sz="2400" dirty="0" smtClean="0">
                <a:solidFill>
                  <a:srgbClr val="000000"/>
                </a:solidFill>
              </a:rPr>
              <a:t> Gen3</a:t>
            </a:r>
            <a:br>
              <a:rPr lang="en-US" sz="2400" dirty="0" smtClean="0">
                <a:solidFill>
                  <a:srgbClr val="000000"/>
                </a:solidFill>
              </a:rPr>
            </a:br>
            <a:r>
              <a:rPr lang="en-US" sz="2400" dirty="0" smtClean="0">
                <a:solidFill>
                  <a:srgbClr val="000000"/>
                </a:solidFill>
              </a:rPr>
              <a:t>x16 DMA</a:t>
            </a:r>
          </a:p>
        </p:txBody>
      </p:sp>
      <p:cxnSp>
        <p:nvCxnSpPr>
          <p:cNvPr id="16" name="Straight Arrow Connector 15"/>
          <p:cNvCxnSpPr>
            <a:stCxn id="11" idx="1"/>
          </p:cNvCxnSpPr>
          <p:nvPr/>
        </p:nvCxnSpPr>
        <p:spPr>
          <a:xfrm flipH="1">
            <a:off x="5882473" y="5867322"/>
            <a:ext cx="826439" cy="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21" idx="2"/>
          </p:cNvCxnSpPr>
          <p:nvPr/>
        </p:nvCxnSpPr>
        <p:spPr>
          <a:xfrm flipV="1">
            <a:off x="4882219" y="2595013"/>
            <a:ext cx="0" cy="509613"/>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7128102" y="1364972"/>
            <a:ext cx="13359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0000"/>
                </a:solidFill>
              </a:rPr>
              <a:t>40 </a:t>
            </a:r>
            <a:r>
              <a:rPr lang="en-US" sz="2400" dirty="0" err="1" smtClean="0">
                <a:solidFill>
                  <a:srgbClr val="000000"/>
                </a:solidFill>
              </a:rPr>
              <a:t>GbE</a:t>
            </a:r>
            <a:endParaRPr lang="en-US" sz="2400" dirty="0" smtClean="0">
              <a:solidFill>
                <a:srgbClr val="000000"/>
              </a:solidFill>
            </a:endParaRPr>
          </a:p>
        </p:txBody>
      </p:sp>
      <p:sp>
        <p:nvSpPr>
          <p:cNvPr id="19" name="TextBox 18"/>
          <p:cNvSpPr txBox="1"/>
          <p:nvPr/>
        </p:nvSpPr>
        <p:spPr>
          <a:xfrm>
            <a:off x="4158327" y="3257199"/>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000000"/>
                </a:solidFill>
              </a:rPr>
              <a:t>FPGA</a:t>
            </a:r>
          </a:p>
        </p:txBody>
      </p:sp>
      <p:sp>
        <p:nvSpPr>
          <p:cNvPr id="20" name="TextBox 19"/>
          <p:cNvSpPr txBox="1"/>
          <p:nvPr/>
        </p:nvSpPr>
        <p:spPr>
          <a:xfrm>
            <a:off x="6985264" y="5571200"/>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CPU</a:t>
            </a:r>
            <a:endParaRPr lang="en-US" sz="2400" dirty="0" smtClean="0">
              <a:solidFill>
                <a:srgbClr val="000000"/>
              </a:solidFill>
            </a:endParaRPr>
          </a:p>
        </p:txBody>
      </p:sp>
      <p:sp>
        <p:nvSpPr>
          <p:cNvPr id="21" name="Rectangle 20"/>
          <p:cNvSpPr/>
          <p:nvPr/>
        </p:nvSpPr>
        <p:spPr bwMode="auto">
          <a:xfrm>
            <a:off x="3881966" y="1680613"/>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22" name="TextBox 21"/>
          <p:cNvSpPr txBox="1"/>
          <p:nvPr/>
        </p:nvSpPr>
        <p:spPr>
          <a:xfrm>
            <a:off x="4163489" y="1820092"/>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NIC</a:t>
            </a:r>
            <a:endParaRPr lang="en-US" sz="2400" dirty="0" smtClean="0">
              <a:solidFill>
                <a:srgbClr val="000000"/>
              </a:solidFill>
            </a:endParaRPr>
          </a:p>
        </p:txBody>
      </p:sp>
      <p:cxnSp>
        <p:nvCxnSpPr>
          <p:cNvPr id="23" name="Straight Arrow Connector 22"/>
          <p:cNvCxnSpPr>
            <a:stCxn id="21" idx="3"/>
            <a:endCxn id="8" idx="1"/>
          </p:cNvCxnSpPr>
          <p:nvPr/>
        </p:nvCxnSpPr>
        <p:spPr>
          <a:xfrm>
            <a:off x="5882471" y="2137813"/>
            <a:ext cx="913351" cy="233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705678" y="1452013"/>
            <a:ext cx="5337313" cy="2782429"/>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31065" y="1744662"/>
            <a:ext cx="3272074" cy="683264"/>
          </a:xfrm>
          <a:prstGeom prst="rect">
            <a:avLst/>
          </a:prstGeom>
          <a:noFill/>
        </p:spPr>
        <p:txBody>
          <a:bodyPr wrap="square" lIns="182880" tIns="146304" rIns="182880" bIns="146304" rtlCol="0">
            <a:spAutoFit/>
          </a:bodyPr>
          <a:lstStyle/>
          <a:p>
            <a:pPr algn="ctr">
              <a:lnSpc>
                <a:spcPct val="90000"/>
              </a:lnSpc>
              <a:spcAft>
                <a:spcPts val="600"/>
              </a:spcAft>
            </a:pPr>
            <a:r>
              <a:rPr lang="en-US" altLang="zh-CN" sz="2800" dirty="0" smtClean="0">
                <a:gradFill>
                  <a:gsLst>
                    <a:gs pos="2917">
                      <a:schemeClr val="tx1"/>
                    </a:gs>
                    <a:gs pos="30000">
                      <a:schemeClr val="tx1"/>
                    </a:gs>
                  </a:gsLst>
                  <a:lin ang="5400000" scaled="0"/>
                </a:gradFill>
              </a:rPr>
              <a:t> Reconfigurable </a:t>
            </a:r>
            <a:r>
              <a:rPr lang="en-US" sz="2800" dirty="0" smtClean="0">
                <a:gradFill>
                  <a:gsLst>
                    <a:gs pos="2917">
                      <a:schemeClr val="tx1"/>
                    </a:gs>
                    <a:gs pos="30000">
                      <a:schemeClr val="tx1"/>
                    </a:gs>
                  </a:gsLst>
                  <a:lin ang="5400000" scaled="0"/>
                </a:gradFill>
              </a:rPr>
              <a:t>NIC</a:t>
            </a:r>
            <a:endParaRPr lang="en-US" sz="2800" dirty="0" smtClean="0">
              <a:solidFill>
                <a:srgbClr val="000000"/>
              </a:solidFill>
            </a:endParaRPr>
          </a:p>
        </p:txBody>
      </p:sp>
      <p:sp>
        <p:nvSpPr>
          <p:cNvPr id="26" name="Rectangle 25"/>
          <p:cNvSpPr/>
          <p:nvPr/>
        </p:nvSpPr>
        <p:spPr bwMode="auto">
          <a:xfrm>
            <a:off x="1087766" y="3104625"/>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rgbClr val="000000"/>
                </a:solidFill>
                <a:ea typeface="Segoe UI" pitchFamily="34" charset="0"/>
                <a:cs typeface="Segoe UI" pitchFamily="34" charset="0"/>
              </a:rPr>
              <a:t>On-board DRAM (4 GB)</a:t>
            </a:r>
          </a:p>
        </p:txBody>
      </p:sp>
      <p:cxnSp>
        <p:nvCxnSpPr>
          <p:cNvPr id="27" name="Straight Arrow Connector 26"/>
          <p:cNvCxnSpPr>
            <a:stCxn id="7" idx="1"/>
            <a:endCxn id="26" idx="3"/>
          </p:cNvCxnSpPr>
          <p:nvPr/>
        </p:nvCxnSpPr>
        <p:spPr>
          <a:xfrm flipH="1" flipV="1">
            <a:off x="3088280" y="3561825"/>
            <a:ext cx="793686" cy="1"/>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882218" y="4241157"/>
            <a:ext cx="1494640" cy="926407"/>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C00000"/>
                </a:solidFill>
              </a:rPr>
              <a:t>13 GB/s</a:t>
            </a:r>
          </a:p>
          <a:p>
            <a:pPr>
              <a:lnSpc>
                <a:spcPct val="90000"/>
              </a:lnSpc>
              <a:spcAft>
                <a:spcPts val="600"/>
              </a:spcAft>
            </a:pPr>
            <a:r>
              <a:rPr lang="en-US" sz="2000" dirty="0" smtClean="0">
                <a:solidFill>
                  <a:srgbClr val="C00000"/>
                </a:solidFill>
              </a:rPr>
              <a:t>120 Mops</a:t>
            </a:r>
          </a:p>
        </p:txBody>
      </p:sp>
      <p:sp>
        <p:nvSpPr>
          <p:cNvPr id="2" name="TextBox 1"/>
          <p:cNvSpPr txBox="1"/>
          <p:nvPr/>
        </p:nvSpPr>
        <p:spPr>
          <a:xfrm>
            <a:off x="6119192" y="3522508"/>
            <a:ext cx="3420889" cy="162506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t>Header overhead and limited parallelism:</a:t>
            </a:r>
            <a:r>
              <a:rPr lang="en-US" sz="2400" dirty="0" smtClean="0">
                <a:solidFill>
                  <a:srgbClr val="0078D7"/>
                </a:solidFill>
              </a:rPr>
              <a:t/>
            </a:r>
            <a:br>
              <a:rPr lang="en-US" sz="2400" dirty="0" smtClean="0">
                <a:solidFill>
                  <a:srgbClr val="0078D7"/>
                </a:solidFill>
              </a:rPr>
            </a:br>
            <a:r>
              <a:rPr lang="en-US" sz="2400" dirty="0" smtClean="0">
                <a:solidFill>
                  <a:srgbClr val="0078D7"/>
                </a:solidFill>
              </a:rPr>
              <a:t>Be frugal on </a:t>
            </a:r>
            <a:br>
              <a:rPr lang="en-US" sz="2400" dirty="0" smtClean="0">
                <a:solidFill>
                  <a:srgbClr val="0078D7"/>
                </a:solidFill>
              </a:rPr>
            </a:br>
            <a:r>
              <a:rPr lang="en-US" sz="2400" dirty="0" smtClean="0">
                <a:solidFill>
                  <a:srgbClr val="0078D7"/>
                </a:solidFill>
              </a:rPr>
              <a:t>memory accesses</a:t>
            </a:r>
          </a:p>
        </p:txBody>
      </p:sp>
    </p:spTree>
    <p:extLst>
      <p:ext uri="{BB962C8B-B14F-4D97-AF65-F5344CB8AC3E}">
        <p14:creationId xmlns:p14="http://schemas.microsoft.com/office/powerpoint/2010/main" val="24909791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Performance Challenges</a:t>
            </a:r>
            <a:endParaRPr lang="en-US" dirty="0"/>
          </a:p>
        </p:txBody>
      </p:sp>
      <p:sp>
        <p:nvSpPr>
          <p:cNvPr id="7" name="Rectangle 6"/>
          <p:cNvSpPr/>
          <p:nvPr/>
        </p:nvSpPr>
        <p:spPr bwMode="auto">
          <a:xfrm>
            <a:off x="3881966" y="3104626"/>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8" name="Rectangle 7"/>
          <p:cNvSpPr/>
          <p:nvPr/>
        </p:nvSpPr>
        <p:spPr bwMode="auto">
          <a:xfrm>
            <a:off x="6795822" y="1836870"/>
            <a:ext cx="2000505" cy="606558"/>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solidFill>
                  <a:srgbClr val="000000"/>
                </a:solidFill>
                <a:ea typeface="Segoe UI" pitchFamily="34" charset="0"/>
                <a:cs typeface="Segoe UI" pitchFamily="34" charset="0"/>
              </a:rPr>
              <a:t>ToR</a:t>
            </a:r>
            <a:r>
              <a:rPr lang="en-US" sz="2400" dirty="0" smtClean="0">
                <a:solidFill>
                  <a:srgbClr val="000000"/>
                </a:solidFill>
                <a:ea typeface="Segoe UI" pitchFamily="34" charset="0"/>
                <a:cs typeface="Segoe UI" pitchFamily="34" charset="0"/>
              </a:rPr>
              <a:t> switch</a:t>
            </a:r>
          </a:p>
        </p:txBody>
      </p:sp>
      <p:sp>
        <p:nvSpPr>
          <p:cNvPr id="9" name="Rectangle 8"/>
          <p:cNvSpPr/>
          <p:nvPr/>
        </p:nvSpPr>
        <p:spPr bwMode="auto">
          <a:xfrm>
            <a:off x="3881967" y="5410122"/>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000000"/>
                </a:solidFill>
                <a:ea typeface="Segoe UI" pitchFamily="34" charset="0"/>
                <a:cs typeface="Segoe UI" pitchFamily="34" charset="0"/>
              </a:rPr>
              <a:t>Host DRAM (256 GB)</a:t>
            </a:r>
          </a:p>
        </p:txBody>
      </p:sp>
      <p:cxnSp>
        <p:nvCxnSpPr>
          <p:cNvPr id="10" name="Straight Connector 9"/>
          <p:cNvCxnSpPr/>
          <p:nvPr/>
        </p:nvCxnSpPr>
        <p:spPr>
          <a:xfrm>
            <a:off x="775933" y="5106912"/>
            <a:ext cx="800327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708912" y="5410122"/>
            <a:ext cx="2000505" cy="914400"/>
          </a:xfrm>
          <a:prstGeom prst="rect">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cxnSp>
        <p:nvCxnSpPr>
          <p:cNvPr id="12" name="Straight Arrow Connector 11"/>
          <p:cNvCxnSpPr>
            <a:endCxn id="9" idx="0"/>
          </p:cNvCxnSpPr>
          <p:nvPr/>
        </p:nvCxnSpPr>
        <p:spPr>
          <a:xfrm>
            <a:off x="4882220" y="4019026"/>
            <a:ext cx="0" cy="139109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032489" y="4234442"/>
            <a:ext cx="1773562" cy="960263"/>
          </a:xfrm>
          <a:prstGeom prst="rect">
            <a:avLst/>
          </a:prstGeom>
          <a:noFill/>
        </p:spPr>
        <p:txBody>
          <a:bodyPr wrap="none" lIns="182880" tIns="146304" rIns="182880" bIns="146304" rtlCol="0">
            <a:spAutoFit/>
          </a:bodyPr>
          <a:lstStyle/>
          <a:p>
            <a:pPr algn="r">
              <a:lnSpc>
                <a:spcPct val="90000"/>
              </a:lnSpc>
              <a:spcAft>
                <a:spcPts val="600"/>
              </a:spcAft>
            </a:pPr>
            <a:r>
              <a:rPr lang="en-US" sz="2400" dirty="0" err="1" smtClean="0">
                <a:solidFill>
                  <a:srgbClr val="000000"/>
                </a:solidFill>
              </a:rPr>
              <a:t>PCIe</a:t>
            </a:r>
            <a:r>
              <a:rPr lang="en-US" sz="2400" dirty="0" smtClean="0">
                <a:solidFill>
                  <a:srgbClr val="000000"/>
                </a:solidFill>
              </a:rPr>
              <a:t> Gen3</a:t>
            </a:r>
            <a:br>
              <a:rPr lang="en-US" sz="2400" dirty="0" smtClean="0">
                <a:solidFill>
                  <a:srgbClr val="000000"/>
                </a:solidFill>
              </a:rPr>
            </a:br>
            <a:r>
              <a:rPr lang="en-US" sz="2400" dirty="0" smtClean="0">
                <a:solidFill>
                  <a:srgbClr val="000000"/>
                </a:solidFill>
              </a:rPr>
              <a:t>x16 DMA</a:t>
            </a:r>
          </a:p>
        </p:txBody>
      </p:sp>
      <p:cxnSp>
        <p:nvCxnSpPr>
          <p:cNvPr id="16" name="Straight Arrow Connector 15"/>
          <p:cNvCxnSpPr>
            <a:stCxn id="11" idx="1"/>
          </p:cNvCxnSpPr>
          <p:nvPr/>
        </p:nvCxnSpPr>
        <p:spPr>
          <a:xfrm flipH="1">
            <a:off x="5882473" y="5867322"/>
            <a:ext cx="826439" cy="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21" idx="2"/>
          </p:cNvCxnSpPr>
          <p:nvPr/>
        </p:nvCxnSpPr>
        <p:spPr>
          <a:xfrm flipV="1">
            <a:off x="4882219" y="2595013"/>
            <a:ext cx="0" cy="509613"/>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7128102" y="1364972"/>
            <a:ext cx="13359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0000"/>
                </a:solidFill>
              </a:rPr>
              <a:t>40 </a:t>
            </a:r>
            <a:r>
              <a:rPr lang="en-US" sz="2400" dirty="0" err="1" smtClean="0">
                <a:solidFill>
                  <a:srgbClr val="000000"/>
                </a:solidFill>
              </a:rPr>
              <a:t>GbE</a:t>
            </a:r>
            <a:endParaRPr lang="en-US" sz="2400" dirty="0" smtClean="0">
              <a:solidFill>
                <a:srgbClr val="000000"/>
              </a:solidFill>
            </a:endParaRPr>
          </a:p>
        </p:txBody>
      </p:sp>
      <p:sp>
        <p:nvSpPr>
          <p:cNvPr id="19" name="TextBox 18"/>
          <p:cNvSpPr txBox="1"/>
          <p:nvPr/>
        </p:nvSpPr>
        <p:spPr>
          <a:xfrm>
            <a:off x="4158327" y="3257199"/>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000000"/>
                </a:solidFill>
              </a:rPr>
              <a:t>FPGA</a:t>
            </a:r>
          </a:p>
        </p:txBody>
      </p:sp>
      <p:sp>
        <p:nvSpPr>
          <p:cNvPr id="20" name="TextBox 19"/>
          <p:cNvSpPr txBox="1"/>
          <p:nvPr/>
        </p:nvSpPr>
        <p:spPr>
          <a:xfrm>
            <a:off x="6985264" y="5571200"/>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CPU</a:t>
            </a:r>
            <a:endParaRPr lang="en-US" sz="2400" dirty="0" smtClean="0">
              <a:solidFill>
                <a:srgbClr val="000000"/>
              </a:solidFill>
            </a:endParaRPr>
          </a:p>
        </p:txBody>
      </p:sp>
      <p:sp>
        <p:nvSpPr>
          <p:cNvPr id="21" name="Rectangle 20"/>
          <p:cNvSpPr/>
          <p:nvPr/>
        </p:nvSpPr>
        <p:spPr bwMode="auto">
          <a:xfrm>
            <a:off x="3881966" y="1680613"/>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22" name="TextBox 21"/>
          <p:cNvSpPr txBox="1"/>
          <p:nvPr/>
        </p:nvSpPr>
        <p:spPr>
          <a:xfrm>
            <a:off x="4163489" y="1820092"/>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NIC</a:t>
            </a:r>
            <a:endParaRPr lang="en-US" sz="2400" dirty="0" smtClean="0">
              <a:solidFill>
                <a:srgbClr val="000000"/>
              </a:solidFill>
            </a:endParaRPr>
          </a:p>
        </p:txBody>
      </p:sp>
      <p:cxnSp>
        <p:nvCxnSpPr>
          <p:cNvPr id="23" name="Straight Arrow Connector 22"/>
          <p:cNvCxnSpPr>
            <a:stCxn id="21" idx="3"/>
            <a:endCxn id="8" idx="1"/>
          </p:cNvCxnSpPr>
          <p:nvPr/>
        </p:nvCxnSpPr>
        <p:spPr>
          <a:xfrm>
            <a:off x="5882471" y="2137813"/>
            <a:ext cx="913351" cy="233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705678" y="1452013"/>
            <a:ext cx="5337313" cy="2782429"/>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31065" y="1744662"/>
            <a:ext cx="3272074" cy="683264"/>
          </a:xfrm>
          <a:prstGeom prst="rect">
            <a:avLst/>
          </a:prstGeom>
          <a:noFill/>
        </p:spPr>
        <p:txBody>
          <a:bodyPr wrap="square" lIns="182880" tIns="146304" rIns="182880" bIns="146304" rtlCol="0">
            <a:spAutoFit/>
          </a:bodyPr>
          <a:lstStyle/>
          <a:p>
            <a:pPr algn="ctr">
              <a:lnSpc>
                <a:spcPct val="90000"/>
              </a:lnSpc>
              <a:spcAft>
                <a:spcPts val="600"/>
              </a:spcAft>
            </a:pPr>
            <a:r>
              <a:rPr lang="en-US" altLang="zh-CN" sz="2800" dirty="0" smtClean="0">
                <a:gradFill>
                  <a:gsLst>
                    <a:gs pos="2917">
                      <a:schemeClr val="tx1"/>
                    </a:gs>
                    <a:gs pos="30000">
                      <a:schemeClr val="tx1"/>
                    </a:gs>
                  </a:gsLst>
                  <a:lin ang="5400000" scaled="0"/>
                </a:gradFill>
              </a:rPr>
              <a:t> Reconfigurable </a:t>
            </a:r>
            <a:r>
              <a:rPr lang="en-US" sz="2800" dirty="0" smtClean="0">
                <a:gradFill>
                  <a:gsLst>
                    <a:gs pos="2917">
                      <a:schemeClr val="tx1"/>
                    </a:gs>
                    <a:gs pos="30000">
                      <a:schemeClr val="tx1"/>
                    </a:gs>
                  </a:gsLst>
                  <a:lin ang="5400000" scaled="0"/>
                </a:gradFill>
              </a:rPr>
              <a:t>NIC</a:t>
            </a:r>
            <a:endParaRPr lang="en-US" sz="2800" dirty="0" smtClean="0">
              <a:solidFill>
                <a:srgbClr val="000000"/>
              </a:solidFill>
            </a:endParaRPr>
          </a:p>
        </p:txBody>
      </p:sp>
      <p:sp>
        <p:nvSpPr>
          <p:cNvPr id="26" name="Rectangle 25"/>
          <p:cNvSpPr/>
          <p:nvPr/>
        </p:nvSpPr>
        <p:spPr bwMode="auto">
          <a:xfrm>
            <a:off x="1087766" y="3104625"/>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rgbClr val="000000"/>
                </a:solidFill>
                <a:ea typeface="Segoe UI" pitchFamily="34" charset="0"/>
                <a:cs typeface="Segoe UI" pitchFamily="34" charset="0"/>
              </a:rPr>
              <a:t>On-board DRAM (4 GB)</a:t>
            </a:r>
          </a:p>
        </p:txBody>
      </p:sp>
      <p:cxnSp>
        <p:nvCxnSpPr>
          <p:cNvPr id="27" name="Straight Arrow Connector 26"/>
          <p:cNvCxnSpPr>
            <a:stCxn id="7" idx="1"/>
            <a:endCxn id="26" idx="3"/>
          </p:cNvCxnSpPr>
          <p:nvPr/>
        </p:nvCxnSpPr>
        <p:spPr>
          <a:xfrm flipH="1" flipV="1">
            <a:off x="3088280" y="3561825"/>
            <a:ext cx="793686" cy="1"/>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882218" y="4241157"/>
            <a:ext cx="1494640" cy="926407"/>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C00000"/>
                </a:solidFill>
              </a:rPr>
              <a:t>1us delay</a:t>
            </a:r>
          </a:p>
          <a:p>
            <a:pPr>
              <a:lnSpc>
                <a:spcPct val="90000"/>
              </a:lnSpc>
              <a:spcAft>
                <a:spcPts val="600"/>
              </a:spcAft>
            </a:pPr>
            <a:r>
              <a:rPr lang="en-US" sz="2000" dirty="0" smtClean="0">
                <a:solidFill>
                  <a:srgbClr val="C00000"/>
                </a:solidFill>
              </a:rPr>
              <a:t>120 Mops</a:t>
            </a:r>
          </a:p>
        </p:txBody>
      </p:sp>
      <p:sp>
        <p:nvSpPr>
          <p:cNvPr id="2" name="TextBox 1"/>
          <p:cNvSpPr txBox="1"/>
          <p:nvPr/>
        </p:nvSpPr>
        <p:spPr>
          <a:xfrm>
            <a:off x="6158841" y="3733949"/>
            <a:ext cx="3139282" cy="1369606"/>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t>Atomic operations have dependency:</a:t>
            </a:r>
          </a:p>
          <a:p>
            <a:pPr>
              <a:lnSpc>
                <a:spcPct val="90000"/>
              </a:lnSpc>
              <a:spcAft>
                <a:spcPts val="600"/>
              </a:spcAft>
            </a:pPr>
            <a:r>
              <a:rPr lang="en-US" sz="2400" dirty="0" err="1" smtClean="0">
                <a:solidFill>
                  <a:srgbClr val="0078D7"/>
                </a:solidFill>
              </a:rPr>
              <a:t>PCIe</a:t>
            </a:r>
            <a:r>
              <a:rPr lang="en-US" sz="2400" dirty="0" smtClean="0">
                <a:solidFill>
                  <a:srgbClr val="0078D7"/>
                </a:solidFill>
              </a:rPr>
              <a:t> latency hiding</a:t>
            </a:r>
          </a:p>
        </p:txBody>
      </p:sp>
    </p:spTree>
    <p:extLst>
      <p:ext uri="{BB962C8B-B14F-4D97-AF65-F5344CB8AC3E}">
        <p14:creationId xmlns:p14="http://schemas.microsoft.com/office/powerpoint/2010/main" val="365614274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Performance Challenges</a:t>
            </a:r>
            <a:endParaRPr lang="en-US" dirty="0"/>
          </a:p>
        </p:txBody>
      </p:sp>
      <p:sp>
        <p:nvSpPr>
          <p:cNvPr id="7" name="Rectangle 6"/>
          <p:cNvSpPr/>
          <p:nvPr/>
        </p:nvSpPr>
        <p:spPr bwMode="auto">
          <a:xfrm>
            <a:off x="3881966" y="3104626"/>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8" name="Rectangle 7"/>
          <p:cNvSpPr/>
          <p:nvPr/>
        </p:nvSpPr>
        <p:spPr bwMode="auto">
          <a:xfrm>
            <a:off x="6795822" y="1836870"/>
            <a:ext cx="2000505" cy="606558"/>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solidFill>
                  <a:srgbClr val="000000"/>
                </a:solidFill>
                <a:ea typeface="Segoe UI" pitchFamily="34" charset="0"/>
                <a:cs typeface="Segoe UI" pitchFamily="34" charset="0"/>
              </a:rPr>
              <a:t>ToR</a:t>
            </a:r>
            <a:r>
              <a:rPr lang="en-US" sz="2400" dirty="0" smtClean="0">
                <a:solidFill>
                  <a:srgbClr val="000000"/>
                </a:solidFill>
                <a:ea typeface="Segoe UI" pitchFamily="34" charset="0"/>
                <a:cs typeface="Segoe UI" pitchFamily="34" charset="0"/>
              </a:rPr>
              <a:t> switch</a:t>
            </a:r>
          </a:p>
        </p:txBody>
      </p:sp>
      <p:sp>
        <p:nvSpPr>
          <p:cNvPr id="9" name="Rectangle 8"/>
          <p:cNvSpPr/>
          <p:nvPr/>
        </p:nvSpPr>
        <p:spPr bwMode="auto">
          <a:xfrm>
            <a:off x="3881967" y="5410122"/>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000000"/>
                </a:solidFill>
                <a:ea typeface="Segoe UI" pitchFamily="34" charset="0"/>
                <a:cs typeface="Segoe UI" pitchFamily="34" charset="0"/>
              </a:rPr>
              <a:t>Host DRAM (</a:t>
            </a:r>
            <a:r>
              <a:rPr lang="en-US" sz="2400" dirty="0" smtClean="0">
                <a:solidFill>
                  <a:srgbClr val="C00000"/>
                </a:solidFill>
                <a:ea typeface="Segoe UI" pitchFamily="34" charset="0"/>
                <a:cs typeface="Segoe UI" pitchFamily="34" charset="0"/>
              </a:rPr>
              <a:t>256 GB</a:t>
            </a:r>
            <a:r>
              <a:rPr lang="en-US" sz="2400" dirty="0" smtClean="0">
                <a:solidFill>
                  <a:srgbClr val="000000"/>
                </a:solidFill>
                <a:ea typeface="Segoe UI" pitchFamily="34" charset="0"/>
                <a:cs typeface="Segoe UI" pitchFamily="34" charset="0"/>
              </a:rPr>
              <a:t>)</a:t>
            </a:r>
          </a:p>
        </p:txBody>
      </p:sp>
      <p:cxnSp>
        <p:nvCxnSpPr>
          <p:cNvPr id="10" name="Straight Connector 9"/>
          <p:cNvCxnSpPr/>
          <p:nvPr/>
        </p:nvCxnSpPr>
        <p:spPr>
          <a:xfrm>
            <a:off x="775933" y="5106912"/>
            <a:ext cx="800327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708912" y="5410122"/>
            <a:ext cx="2000505" cy="914400"/>
          </a:xfrm>
          <a:prstGeom prst="rect">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cxnSp>
        <p:nvCxnSpPr>
          <p:cNvPr id="12" name="Straight Arrow Connector 11"/>
          <p:cNvCxnSpPr>
            <a:endCxn id="9" idx="0"/>
          </p:cNvCxnSpPr>
          <p:nvPr/>
        </p:nvCxnSpPr>
        <p:spPr>
          <a:xfrm>
            <a:off x="4882220" y="4019026"/>
            <a:ext cx="0" cy="139109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032489" y="4234442"/>
            <a:ext cx="1773562" cy="960263"/>
          </a:xfrm>
          <a:prstGeom prst="rect">
            <a:avLst/>
          </a:prstGeom>
          <a:noFill/>
        </p:spPr>
        <p:txBody>
          <a:bodyPr wrap="none" lIns="182880" tIns="146304" rIns="182880" bIns="146304" rtlCol="0">
            <a:spAutoFit/>
          </a:bodyPr>
          <a:lstStyle/>
          <a:p>
            <a:pPr algn="r">
              <a:lnSpc>
                <a:spcPct val="90000"/>
              </a:lnSpc>
              <a:spcAft>
                <a:spcPts val="600"/>
              </a:spcAft>
            </a:pPr>
            <a:r>
              <a:rPr lang="en-US" sz="2400" dirty="0" err="1" smtClean="0">
                <a:solidFill>
                  <a:srgbClr val="000000"/>
                </a:solidFill>
              </a:rPr>
              <a:t>PCIe</a:t>
            </a:r>
            <a:r>
              <a:rPr lang="en-US" sz="2400" dirty="0" smtClean="0">
                <a:solidFill>
                  <a:srgbClr val="000000"/>
                </a:solidFill>
              </a:rPr>
              <a:t> Gen3</a:t>
            </a:r>
            <a:br>
              <a:rPr lang="en-US" sz="2400" dirty="0" smtClean="0">
                <a:solidFill>
                  <a:srgbClr val="000000"/>
                </a:solidFill>
              </a:rPr>
            </a:br>
            <a:r>
              <a:rPr lang="en-US" sz="2400" dirty="0" smtClean="0">
                <a:solidFill>
                  <a:srgbClr val="000000"/>
                </a:solidFill>
              </a:rPr>
              <a:t>x16 DMA</a:t>
            </a:r>
          </a:p>
        </p:txBody>
      </p:sp>
      <p:cxnSp>
        <p:nvCxnSpPr>
          <p:cNvPr id="16" name="Straight Arrow Connector 15"/>
          <p:cNvCxnSpPr>
            <a:stCxn id="11" idx="1"/>
          </p:cNvCxnSpPr>
          <p:nvPr/>
        </p:nvCxnSpPr>
        <p:spPr>
          <a:xfrm flipH="1">
            <a:off x="5882473" y="5867322"/>
            <a:ext cx="826439" cy="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21" idx="2"/>
          </p:cNvCxnSpPr>
          <p:nvPr/>
        </p:nvCxnSpPr>
        <p:spPr>
          <a:xfrm flipV="1">
            <a:off x="4882219" y="2595013"/>
            <a:ext cx="0" cy="509613"/>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7128102" y="1364972"/>
            <a:ext cx="13359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0000"/>
                </a:solidFill>
              </a:rPr>
              <a:t>40 </a:t>
            </a:r>
            <a:r>
              <a:rPr lang="en-US" sz="2400" dirty="0" err="1" smtClean="0">
                <a:solidFill>
                  <a:srgbClr val="000000"/>
                </a:solidFill>
              </a:rPr>
              <a:t>GbE</a:t>
            </a:r>
            <a:endParaRPr lang="en-US" sz="2400" dirty="0" smtClean="0">
              <a:solidFill>
                <a:srgbClr val="000000"/>
              </a:solidFill>
            </a:endParaRPr>
          </a:p>
        </p:txBody>
      </p:sp>
      <p:sp>
        <p:nvSpPr>
          <p:cNvPr id="19" name="TextBox 18"/>
          <p:cNvSpPr txBox="1"/>
          <p:nvPr/>
        </p:nvSpPr>
        <p:spPr>
          <a:xfrm>
            <a:off x="4158327" y="3257199"/>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000000"/>
                </a:solidFill>
              </a:rPr>
              <a:t>FPGA</a:t>
            </a:r>
          </a:p>
        </p:txBody>
      </p:sp>
      <p:sp>
        <p:nvSpPr>
          <p:cNvPr id="20" name="TextBox 19"/>
          <p:cNvSpPr txBox="1"/>
          <p:nvPr/>
        </p:nvSpPr>
        <p:spPr>
          <a:xfrm>
            <a:off x="6985264" y="5571200"/>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CPU</a:t>
            </a:r>
            <a:endParaRPr lang="en-US" sz="2400" dirty="0" smtClean="0">
              <a:solidFill>
                <a:srgbClr val="000000"/>
              </a:solidFill>
            </a:endParaRPr>
          </a:p>
        </p:txBody>
      </p:sp>
      <p:sp>
        <p:nvSpPr>
          <p:cNvPr id="21" name="Rectangle 20"/>
          <p:cNvSpPr/>
          <p:nvPr/>
        </p:nvSpPr>
        <p:spPr bwMode="auto">
          <a:xfrm>
            <a:off x="3881966" y="1680613"/>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22" name="TextBox 21"/>
          <p:cNvSpPr txBox="1"/>
          <p:nvPr/>
        </p:nvSpPr>
        <p:spPr>
          <a:xfrm>
            <a:off x="4163489" y="1820092"/>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NIC</a:t>
            </a:r>
            <a:endParaRPr lang="en-US" sz="2400" dirty="0" smtClean="0">
              <a:solidFill>
                <a:srgbClr val="000000"/>
              </a:solidFill>
            </a:endParaRPr>
          </a:p>
        </p:txBody>
      </p:sp>
      <p:cxnSp>
        <p:nvCxnSpPr>
          <p:cNvPr id="23" name="Straight Arrow Connector 22"/>
          <p:cNvCxnSpPr>
            <a:stCxn id="21" idx="3"/>
            <a:endCxn id="8" idx="1"/>
          </p:cNvCxnSpPr>
          <p:nvPr/>
        </p:nvCxnSpPr>
        <p:spPr>
          <a:xfrm>
            <a:off x="5882471" y="2137813"/>
            <a:ext cx="913351" cy="233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705678" y="1452013"/>
            <a:ext cx="5337313" cy="2782429"/>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31065" y="1744662"/>
            <a:ext cx="3272074" cy="683264"/>
          </a:xfrm>
          <a:prstGeom prst="rect">
            <a:avLst/>
          </a:prstGeom>
          <a:noFill/>
        </p:spPr>
        <p:txBody>
          <a:bodyPr wrap="square" lIns="182880" tIns="146304" rIns="182880" bIns="146304" rtlCol="0">
            <a:spAutoFit/>
          </a:bodyPr>
          <a:lstStyle/>
          <a:p>
            <a:pPr algn="ctr">
              <a:lnSpc>
                <a:spcPct val="90000"/>
              </a:lnSpc>
              <a:spcAft>
                <a:spcPts val="600"/>
              </a:spcAft>
            </a:pPr>
            <a:r>
              <a:rPr lang="en-US" altLang="zh-CN" sz="2800" dirty="0" smtClean="0">
                <a:gradFill>
                  <a:gsLst>
                    <a:gs pos="2917">
                      <a:schemeClr val="tx1"/>
                    </a:gs>
                    <a:gs pos="30000">
                      <a:schemeClr val="tx1"/>
                    </a:gs>
                  </a:gsLst>
                  <a:lin ang="5400000" scaled="0"/>
                </a:gradFill>
              </a:rPr>
              <a:t> Reconfigurable </a:t>
            </a:r>
            <a:r>
              <a:rPr lang="en-US" sz="2800" dirty="0" smtClean="0">
                <a:gradFill>
                  <a:gsLst>
                    <a:gs pos="2917">
                      <a:schemeClr val="tx1"/>
                    </a:gs>
                    <a:gs pos="30000">
                      <a:schemeClr val="tx1"/>
                    </a:gs>
                  </a:gsLst>
                  <a:lin ang="5400000" scaled="0"/>
                </a:gradFill>
              </a:rPr>
              <a:t>NIC</a:t>
            </a:r>
            <a:endParaRPr lang="en-US" sz="2800" dirty="0" smtClean="0">
              <a:solidFill>
                <a:srgbClr val="000000"/>
              </a:solidFill>
            </a:endParaRPr>
          </a:p>
        </p:txBody>
      </p:sp>
      <p:sp>
        <p:nvSpPr>
          <p:cNvPr id="26" name="Rectangle 25"/>
          <p:cNvSpPr/>
          <p:nvPr/>
        </p:nvSpPr>
        <p:spPr bwMode="auto">
          <a:xfrm>
            <a:off x="1087766" y="3104625"/>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rgbClr val="000000"/>
                </a:solidFill>
                <a:ea typeface="Segoe UI" pitchFamily="34" charset="0"/>
                <a:cs typeface="Segoe UI" pitchFamily="34" charset="0"/>
              </a:rPr>
              <a:t>On-board DRAM (</a:t>
            </a:r>
            <a:r>
              <a:rPr lang="en-US" sz="2000" dirty="0">
                <a:solidFill>
                  <a:srgbClr val="C00000"/>
                </a:solidFill>
                <a:ea typeface="Segoe UI" pitchFamily="34" charset="0"/>
                <a:cs typeface="Segoe UI" pitchFamily="34" charset="0"/>
              </a:rPr>
              <a:t>4 GB</a:t>
            </a:r>
            <a:r>
              <a:rPr lang="en-US" sz="2000" dirty="0">
                <a:solidFill>
                  <a:srgbClr val="000000"/>
                </a:solidFill>
                <a:ea typeface="Segoe UI" pitchFamily="34" charset="0"/>
                <a:cs typeface="Segoe UI" pitchFamily="34" charset="0"/>
              </a:rPr>
              <a:t>)</a:t>
            </a:r>
          </a:p>
        </p:txBody>
      </p:sp>
      <p:cxnSp>
        <p:nvCxnSpPr>
          <p:cNvPr id="27" name="Straight Arrow Connector 26"/>
          <p:cNvCxnSpPr>
            <a:stCxn id="7" idx="1"/>
            <a:endCxn id="26" idx="3"/>
          </p:cNvCxnSpPr>
          <p:nvPr/>
        </p:nvCxnSpPr>
        <p:spPr>
          <a:xfrm flipH="1" flipV="1">
            <a:off x="3088280" y="3561825"/>
            <a:ext cx="793686" cy="1"/>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882218" y="4241157"/>
            <a:ext cx="1494640" cy="926407"/>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C00000"/>
                </a:solidFill>
              </a:rPr>
              <a:t>1us delay</a:t>
            </a:r>
          </a:p>
          <a:p>
            <a:pPr>
              <a:lnSpc>
                <a:spcPct val="90000"/>
              </a:lnSpc>
              <a:spcAft>
                <a:spcPts val="600"/>
              </a:spcAft>
            </a:pPr>
            <a:r>
              <a:rPr lang="en-US" sz="2000" dirty="0" smtClean="0">
                <a:solidFill>
                  <a:srgbClr val="C00000"/>
                </a:solidFill>
              </a:rPr>
              <a:t>120 Mops</a:t>
            </a:r>
          </a:p>
        </p:txBody>
      </p:sp>
      <p:sp>
        <p:nvSpPr>
          <p:cNvPr id="30" name="TextBox 29"/>
          <p:cNvSpPr txBox="1"/>
          <p:nvPr/>
        </p:nvSpPr>
        <p:spPr>
          <a:xfrm>
            <a:off x="2493331" y="2347225"/>
            <a:ext cx="1627690" cy="926407"/>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C00000"/>
                </a:solidFill>
              </a:rPr>
              <a:t>0.2us delay</a:t>
            </a:r>
          </a:p>
          <a:p>
            <a:pPr>
              <a:lnSpc>
                <a:spcPct val="90000"/>
              </a:lnSpc>
              <a:spcAft>
                <a:spcPts val="600"/>
              </a:spcAft>
            </a:pPr>
            <a:r>
              <a:rPr lang="en-US" sz="2000" dirty="0" smtClean="0">
                <a:solidFill>
                  <a:srgbClr val="C00000"/>
                </a:solidFill>
              </a:rPr>
              <a:t>100 Mops</a:t>
            </a:r>
          </a:p>
        </p:txBody>
      </p:sp>
      <p:sp>
        <p:nvSpPr>
          <p:cNvPr id="31" name="TextBox 30"/>
          <p:cNvSpPr txBox="1"/>
          <p:nvPr/>
        </p:nvSpPr>
        <p:spPr>
          <a:xfrm>
            <a:off x="732689" y="4241157"/>
            <a:ext cx="225196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78D7"/>
                </a:solidFill>
              </a:rPr>
              <a:t>Load dispatch</a:t>
            </a:r>
          </a:p>
        </p:txBody>
      </p:sp>
    </p:spTree>
    <p:extLst>
      <p:ext uri="{BB962C8B-B14F-4D97-AF65-F5344CB8AC3E}">
        <p14:creationId xmlns:p14="http://schemas.microsoft.com/office/powerpoint/2010/main" val="119684973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Performance Challenges</a:t>
            </a:r>
            <a:endParaRPr lang="en-US" dirty="0"/>
          </a:p>
        </p:txBody>
      </p:sp>
      <p:sp>
        <p:nvSpPr>
          <p:cNvPr id="7" name="Rectangle 6"/>
          <p:cNvSpPr/>
          <p:nvPr/>
        </p:nvSpPr>
        <p:spPr bwMode="auto">
          <a:xfrm>
            <a:off x="3881966" y="3104626"/>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8" name="Rectangle 7"/>
          <p:cNvSpPr/>
          <p:nvPr/>
        </p:nvSpPr>
        <p:spPr bwMode="auto">
          <a:xfrm>
            <a:off x="6795822" y="1836870"/>
            <a:ext cx="2000505" cy="606558"/>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solidFill>
                  <a:srgbClr val="000000"/>
                </a:solidFill>
                <a:ea typeface="Segoe UI" pitchFamily="34" charset="0"/>
                <a:cs typeface="Segoe UI" pitchFamily="34" charset="0"/>
              </a:rPr>
              <a:t>ToR</a:t>
            </a:r>
            <a:r>
              <a:rPr lang="en-US" sz="2400" dirty="0" smtClean="0">
                <a:solidFill>
                  <a:srgbClr val="000000"/>
                </a:solidFill>
                <a:ea typeface="Segoe UI" pitchFamily="34" charset="0"/>
                <a:cs typeface="Segoe UI" pitchFamily="34" charset="0"/>
              </a:rPr>
              <a:t> switch</a:t>
            </a:r>
          </a:p>
        </p:txBody>
      </p:sp>
      <p:sp>
        <p:nvSpPr>
          <p:cNvPr id="9" name="Rectangle 8"/>
          <p:cNvSpPr/>
          <p:nvPr/>
        </p:nvSpPr>
        <p:spPr bwMode="auto">
          <a:xfrm>
            <a:off x="3881967" y="5410122"/>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000000"/>
                </a:solidFill>
                <a:ea typeface="Segoe UI" pitchFamily="34" charset="0"/>
                <a:cs typeface="Segoe UI" pitchFamily="34" charset="0"/>
              </a:rPr>
              <a:t>Host DRAM </a:t>
            </a:r>
            <a:r>
              <a:rPr lang="en-US" sz="2400" dirty="0">
                <a:solidFill>
                  <a:srgbClr val="000000"/>
                </a:solidFill>
                <a:ea typeface="Segoe UI" pitchFamily="34" charset="0"/>
                <a:cs typeface="Segoe UI" pitchFamily="34" charset="0"/>
              </a:rPr>
              <a:t>(256 GB)</a:t>
            </a:r>
          </a:p>
        </p:txBody>
      </p:sp>
      <p:cxnSp>
        <p:nvCxnSpPr>
          <p:cNvPr id="10" name="Straight Connector 9"/>
          <p:cNvCxnSpPr/>
          <p:nvPr/>
        </p:nvCxnSpPr>
        <p:spPr>
          <a:xfrm>
            <a:off x="775933" y="5106912"/>
            <a:ext cx="800327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708912" y="5410122"/>
            <a:ext cx="2000505" cy="914400"/>
          </a:xfrm>
          <a:prstGeom prst="rect">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cxnSp>
        <p:nvCxnSpPr>
          <p:cNvPr id="12" name="Straight Arrow Connector 11"/>
          <p:cNvCxnSpPr>
            <a:endCxn id="9" idx="0"/>
          </p:cNvCxnSpPr>
          <p:nvPr/>
        </p:nvCxnSpPr>
        <p:spPr>
          <a:xfrm>
            <a:off x="4882220" y="4019026"/>
            <a:ext cx="0" cy="139109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032489" y="4234442"/>
            <a:ext cx="1773562" cy="960263"/>
          </a:xfrm>
          <a:prstGeom prst="rect">
            <a:avLst/>
          </a:prstGeom>
          <a:noFill/>
        </p:spPr>
        <p:txBody>
          <a:bodyPr wrap="none" lIns="182880" tIns="146304" rIns="182880" bIns="146304" rtlCol="0">
            <a:spAutoFit/>
          </a:bodyPr>
          <a:lstStyle/>
          <a:p>
            <a:pPr algn="r">
              <a:lnSpc>
                <a:spcPct val="90000"/>
              </a:lnSpc>
              <a:spcAft>
                <a:spcPts val="600"/>
              </a:spcAft>
            </a:pPr>
            <a:r>
              <a:rPr lang="en-US" sz="2400" dirty="0" err="1" smtClean="0">
                <a:solidFill>
                  <a:srgbClr val="000000"/>
                </a:solidFill>
              </a:rPr>
              <a:t>PCIe</a:t>
            </a:r>
            <a:r>
              <a:rPr lang="en-US" sz="2400" dirty="0" smtClean="0">
                <a:solidFill>
                  <a:srgbClr val="000000"/>
                </a:solidFill>
              </a:rPr>
              <a:t> Gen3</a:t>
            </a:r>
            <a:br>
              <a:rPr lang="en-US" sz="2400" dirty="0" smtClean="0">
                <a:solidFill>
                  <a:srgbClr val="000000"/>
                </a:solidFill>
              </a:rPr>
            </a:br>
            <a:r>
              <a:rPr lang="en-US" sz="2400" dirty="0" smtClean="0">
                <a:solidFill>
                  <a:srgbClr val="000000"/>
                </a:solidFill>
              </a:rPr>
              <a:t>x16 DMA</a:t>
            </a:r>
          </a:p>
        </p:txBody>
      </p:sp>
      <p:cxnSp>
        <p:nvCxnSpPr>
          <p:cNvPr id="16" name="Straight Arrow Connector 15"/>
          <p:cNvCxnSpPr>
            <a:stCxn id="11" idx="1"/>
          </p:cNvCxnSpPr>
          <p:nvPr/>
        </p:nvCxnSpPr>
        <p:spPr>
          <a:xfrm flipH="1">
            <a:off x="5882473" y="5867322"/>
            <a:ext cx="826439" cy="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21" idx="2"/>
          </p:cNvCxnSpPr>
          <p:nvPr/>
        </p:nvCxnSpPr>
        <p:spPr>
          <a:xfrm flipV="1">
            <a:off x="4882219" y="2595013"/>
            <a:ext cx="0" cy="509613"/>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7128102" y="1364972"/>
            <a:ext cx="13359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0000"/>
                </a:solidFill>
              </a:rPr>
              <a:t>40 </a:t>
            </a:r>
            <a:r>
              <a:rPr lang="en-US" sz="2400" dirty="0" err="1" smtClean="0">
                <a:solidFill>
                  <a:srgbClr val="000000"/>
                </a:solidFill>
              </a:rPr>
              <a:t>GbE</a:t>
            </a:r>
            <a:endParaRPr lang="en-US" sz="2400" dirty="0" smtClean="0">
              <a:solidFill>
                <a:srgbClr val="000000"/>
              </a:solidFill>
            </a:endParaRPr>
          </a:p>
        </p:txBody>
      </p:sp>
      <p:sp>
        <p:nvSpPr>
          <p:cNvPr id="19" name="TextBox 18"/>
          <p:cNvSpPr txBox="1"/>
          <p:nvPr/>
        </p:nvSpPr>
        <p:spPr>
          <a:xfrm>
            <a:off x="4158327" y="3257199"/>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000000"/>
                </a:solidFill>
              </a:rPr>
              <a:t>FPGA</a:t>
            </a:r>
          </a:p>
        </p:txBody>
      </p:sp>
      <p:sp>
        <p:nvSpPr>
          <p:cNvPr id="20" name="TextBox 19"/>
          <p:cNvSpPr txBox="1"/>
          <p:nvPr/>
        </p:nvSpPr>
        <p:spPr>
          <a:xfrm>
            <a:off x="6985264" y="5571200"/>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CPU</a:t>
            </a:r>
            <a:endParaRPr lang="en-US" sz="2400" dirty="0" smtClean="0">
              <a:solidFill>
                <a:srgbClr val="000000"/>
              </a:solidFill>
            </a:endParaRPr>
          </a:p>
        </p:txBody>
      </p:sp>
      <p:sp>
        <p:nvSpPr>
          <p:cNvPr id="21" name="Rectangle 20"/>
          <p:cNvSpPr/>
          <p:nvPr/>
        </p:nvSpPr>
        <p:spPr bwMode="auto">
          <a:xfrm>
            <a:off x="3881966" y="1680613"/>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22" name="TextBox 21"/>
          <p:cNvSpPr txBox="1"/>
          <p:nvPr/>
        </p:nvSpPr>
        <p:spPr>
          <a:xfrm>
            <a:off x="4163489" y="1820092"/>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NIC</a:t>
            </a:r>
            <a:endParaRPr lang="en-US" sz="2400" dirty="0" smtClean="0">
              <a:solidFill>
                <a:srgbClr val="000000"/>
              </a:solidFill>
            </a:endParaRPr>
          </a:p>
        </p:txBody>
      </p:sp>
      <p:cxnSp>
        <p:nvCxnSpPr>
          <p:cNvPr id="23" name="Straight Arrow Connector 22"/>
          <p:cNvCxnSpPr>
            <a:stCxn id="21" idx="3"/>
            <a:endCxn id="8" idx="1"/>
          </p:cNvCxnSpPr>
          <p:nvPr/>
        </p:nvCxnSpPr>
        <p:spPr>
          <a:xfrm>
            <a:off x="5882471" y="2137813"/>
            <a:ext cx="913351" cy="233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705678" y="1452013"/>
            <a:ext cx="5337313" cy="2782429"/>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31065" y="1744662"/>
            <a:ext cx="3272074" cy="683264"/>
          </a:xfrm>
          <a:prstGeom prst="rect">
            <a:avLst/>
          </a:prstGeom>
          <a:noFill/>
        </p:spPr>
        <p:txBody>
          <a:bodyPr wrap="square" lIns="182880" tIns="146304" rIns="182880" bIns="146304" rtlCol="0">
            <a:spAutoFit/>
          </a:bodyPr>
          <a:lstStyle/>
          <a:p>
            <a:pPr algn="ctr">
              <a:lnSpc>
                <a:spcPct val="90000"/>
              </a:lnSpc>
              <a:spcAft>
                <a:spcPts val="600"/>
              </a:spcAft>
            </a:pPr>
            <a:r>
              <a:rPr lang="en-US" altLang="zh-CN" sz="2800" dirty="0" smtClean="0">
                <a:gradFill>
                  <a:gsLst>
                    <a:gs pos="2917">
                      <a:schemeClr val="tx1"/>
                    </a:gs>
                    <a:gs pos="30000">
                      <a:schemeClr val="tx1"/>
                    </a:gs>
                  </a:gsLst>
                  <a:lin ang="5400000" scaled="0"/>
                </a:gradFill>
              </a:rPr>
              <a:t> Reconfigurable </a:t>
            </a:r>
            <a:r>
              <a:rPr lang="en-US" sz="2800" dirty="0" smtClean="0">
                <a:gradFill>
                  <a:gsLst>
                    <a:gs pos="2917">
                      <a:schemeClr val="tx1"/>
                    </a:gs>
                    <a:gs pos="30000">
                      <a:schemeClr val="tx1"/>
                    </a:gs>
                  </a:gsLst>
                  <a:lin ang="5400000" scaled="0"/>
                </a:gradFill>
              </a:rPr>
              <a:t>NIC</a:t>
            </a:r>
            <a:endParaRPr lang="en-US" sz="2800" dirty="0" smtClean="0">
              <a:solidFill>
                <a:srgbClr val="000000"/>
              </a:solidFill>
            </a:endParaRPr>
          </a:p>
        </p:txBody>
      </p:sp>
      <p:sp>
        <p:nvSpPr>
          <p:cNvPr id="26" name="Rectangle 25"/>
          <p:cNvSpPr/>
          <p:nvPr/>
        </p:nvSpPr>
        <p:spPr bwMode="auto">
          <a:xfrm>
            <a:off x="1087766" y="3104625"/>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rgbClr val="000000"/>
                </a:solidFill>
                <a:ea typeface="Segoe UI" pitchFamily="34" charset="0"/>
                <a:cs typeface="Segoe UI" pitchFamily="34" charset="0"/>
              </a:rPr>
              <a:t>On-board DRAM (4 GB)</a:t>
            </a:r>
          </a:p>
        </p:txBody>
      </p:sp>
      <p:cxnSp>
        <p:nvCxnSpPr>
          <p:cNvPr id="27" name="Straight Arrow Connector 26"/>
          <p:cNvCxnSpPr>
            <a:stCxn id="7" idx="1"/>
            <a:endCxn id="26" idx="3"/>
          </p:cNvCxnSpPr>
          <p:nvPr/>
        </p:nvCxnSpPr>
        <p:spPr>
          <a:xfrm flipH="1" flipV="1">
            <a:off x="3088280" y="3561825"/>
            <a:ext cx="793686" cy="1"/>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882218" y="4241157"/>
            <a:ext cx="1494640" cy="926407"/>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C00000"/>
                </a:solidFill>
              </a:rPr>
              <a:t>1us delay</a:t>
            </a:r>
          </a:p>
          <a:p>
            <a:pPr>
              <a:lnSpc>
                <a:spcPct val="90000"/>
              </a:lnSpc>
              <a:spcAft>
                <a:spcPts val="600"/>
              </a:spcAft>
            </a:pPr>
            <a:r>
              <a:rPr lang="en-US" sz="2000" dirty="0" smtClean="0">
                <a:solidFill>
                  <a:srgbClr val="C00000"/>
                </a:solidFill>
              </a:rPr>
              <a:t>120 Mops</a:t>
            </a:r>
          </a:p>
        </p:txBody>
      </p:sp>
      <p:sp>
        <p:nvSpPr>
          <p:cNvPr id="29" name="TextBox 28"/>
          <p:cNvSpPr txBox="1"/>
          <p:nvPr/>
        </p:nvSpPr>
        <p:spPr>
          <a:xfrm>
            <a:off x="5918439" y="1324598"/>
            <a:ext cx="1356782"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C00000"/>
                </a:solidFill>
              </a:rPr>
              <a:t>60 </a:t>
            </a:r>
            <a:r>
              <a:rPr lang="en-US" sz="2000" dirty="0" err="1" smtClean="0">
                <a:solidFill>
                  <a:srgbClr val="C00000"/>
                </a:solidFill>
              </a:rPr>
              <a:t>Mpps</a:t>
            </a:r>
            <a:endParaRPr lang="en-US" sz="2000" dirty="0" smtClean="0">
              <a:solidFill>
                <a:srgbClr val="C00000"/>
              </a:solidFill>
            </a:endParaRPr>
          </a:p>
        </p:txBody>
      </p:sp>
      <p:sp>
        <p:nvSpPr>
          <p:cNvPr id="32" name="TextBox 31"/>
          <p:cNvSpPr txBox="1"/>
          <p:nvPr/>
        </p:nvSpPr>
        <p:spPr>
          <a:xfrm>
            <a:off x="5958681" y="2384755"/>
            <a:ext cx="3489417"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78D7"/>
                </a:solidFill>
              </a:rPr>
              <a:t>Client-side batching</a:t>
            </a:r>
          </a:p>
          <a:p>
            <a:pPr>
              <a:lnSpc>
                <a:spcPct val="90000"/>
              </a:lnSpc>
              <a:spcAft>
                <a:spcPts val="600"/>
              </a:spcAft>
            </a:pPr>
            <a:r>
              <a:rPr lang="en-US" sz="2400" dirty="0" smtClean="0">
                <a:solidFill>
                  <a:srgbClr val="0078D7"/>
                </a:solidFill>
              </a:rPr>
              <a:t>Vector-type operations</a:t>
            </a:r>
          </a:p>
        </p:txBody>
      </p:sp>
      <p:sp>
        <p:nvSpPr>
          <p:cNvPr id="31" name="TextBox 30"/>
          <p:cNvSpPr txBox="1"/>
          <p:nvPr/>
        </p:nvSpPr>
        <p:spPr>
          <a:xfrm>
            <a:off x="2493331" y="2347225"/>
            <a:ext cx="1627690" cy="926407"/>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C00000"/>
                </a:solidFill>
              </a:rPr>
              <a:t>0.2us delay</a:t>
            </a:r>
          </a:p>
          <a:p>
            <a:pPr>
              <a:lnSpc>
                <a:spcPct val="90000"/>
              </a:lnSpc>
              <a:spcAft>
                <a:spcPts val="600"/>
              </a:spcAft>
            </a:pPr>
            <a:r>
              <a:rPr lang="en-US" sz="2000" dirty="0" smtClean="0">
                <a:solidFill>
                  <a:srgbClr val="C00000"/>
                </a:solidFill>
              </a:rPr>
              <a:t>100 Mops</a:t>
            </a:r>
          </a:p>
        </p:txBody>
      </p:sp>
    </p:spTree>
    <p:extLst>
      <p:ext uri="{BB962C8B-B14F-4D97-AF65-F5344CB8AC3E}">
        <p14:creationId xmlns:p14="http://schemas.microsoft.com/office/powerpoint/2010/main" val="2666952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8777288" cy="4007251"/>
          </a:xfrm>
        </p:spPr>
        <p:txBody>
          <a:bodyPr/>
          <a:lstStyle/>
          <a:p>
            <a:pPr marL="742950" indent="-742950">
              <a:buFont typeface="+mj-lt"/>
              <a:buAutoNum type="arabicPeriod"/>
            </a:pPr>
            <a:r>
              <a:rPr lang="en-US" dirty="0" smtClean="0"/>
              <a:t>Be frugal on memory accesses for both GET and PUT</a:t>
            </a:r>
          </a:p>
          <a:p>
            <a:pPr marL="742950" indent="-742950">
              <a:buFont typeface="+mj-lt"/>
              <a:buAutoNum type="arabicPeriod"/>
            </a:pPr>
            <a:r>
              <a:rPr lang="en-US" dirty="0" smtClean="0">
                <a:solidFill>
                  <a:schemeClr val="tx2">
                    <a:lumMod val="40000"/>
                    <a:lumOff val="60000"/>
                  </a:schemeClr>
                </a:solidFill>
              </a:rPr>
              <a:t>Hide memory access latency</a:t>
            </a:r>
          </a:p>
          <a:p>
            <a:pPr marL="742950" indent="-742950">
              <a:buFont typeface="+mj-lt"/>
              <a:buAutoNum type="arabicPeriod"/>
            </a:pPr>
            <a:r>
              <a:rPr lang="en-US" dirty="0" smtClean="0">
                <a:solidFill>
                  <a:schemeClr val="tx2">
                    <a:lumMod val="40000"/>
                    <a:lumOff val="60000"/>
                  </a:schemeClr>
                </a:solidFill>
              </a:rPr>
              <a:t>Leverage throughput of both on-board and host memory</a:t>
            </a:r>
            <a:endParaRPr lang="en-US" dirty="0">
              <a:solidFill>
                <a:schemeClr val="tx2">
                  <a:lumMod val="40000"/>
                  <a:lumOff val="60000"/>
                </a:schemeClr>
              </a:solidFill>
            </a:endParaRPr>
          </a:p>
          <a:p>
            <a:pPr marL="742950" indent="-742950">
              <a:buFont typeface="+mj-lt"/>
              <a:buAutoNum type="arabicPeriod"/>
            </a:pPr>
            <a:r>
              <a:rPr lang="en-US" dirty="0" smtClean="0">
                <a:solidFill>
                  <a:schemeClr val="tx2">
                    <a:lumMod val="40000"/>
                    <a:lumOff val="60000"/>
                  </a:schemeClr>
                </a:solidFill>
              </a:rPr>
              <a:t>Offload simple client computation to server</a:t>
            </a:r>
          </a:p>
        </p:txBody>
      </p:sp>
      <p:sp>
        <p:nvSpPr>
          <p:cNvPr id="3" name="Title 2"/>
          <p:cNvSpPr>
            <a:spLocks noGrp="1"/>
          </p:cNvSpPr>
          <p:nvPr>
            <p:ph type="title"/>
          </p:nvPr>
        </p:nvSpPr>
        <p:spPr/>
        <p:txBody>
          <a:bodyPr/>
          <a:lstStyle/>
          <a:p>
            <a:r>
              <a:rPr lang="en-US" dirty="0" smtClean="0"/>
              <a:t>Design Principles</a:t>
            </a:r>
            <a:endParaRPr lang="en-US" dirty="0"/>
          </a:p>
        </p:txBody>
      </p:sp>
    </p:spTree>
    <p:extLst>
      <p:ext uri="{BB962C8B-B14F-4D97-AF65-F5344CB8AC3E}">
        <p14:creationId xmlns:p14="http://schemas.microsoft.com/office/powerpoint/2010/main" val="129660616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4638" y="1212850"/>
            <a:ext cx="8777288" cy="4136517"/>
          </a:xfrm>
        </p:spPr>
        <p:txBody>
          <a:bodyPr/>
          <a:lstStyle/>
          <a:p>
            <a:r>
              <a:rPr lang="en-US" dirty="0" smtClean="0"/>
              <a:t>Hash </a:t>
            </a:r>
            <a:r>
              <a:rPr lang="en-US" dirty="0"/>
              <a:t>t</a:t>
            </a:r>
            <a:r>
              <a:rPr lang="en-US" dirty="0" smtClean="0"/>
              <a:t>able: minimal access per GET &amp; PUT</a:t>
            </a:r>
          </a:p>
          <a:p>
            <a:r>
              <a:rPr lang="en-US" sz="2400" dirty="0" smtClean="0">
                <a:gradFill>
                  <a:gsLst>
                    <a:gs pos="2917">
                      <a:schemeClr val="tx1"/>
                    </a:gs>
                    <a:gs pos="30000">
                      <a:schemeClr val="tx1"/>
                    </a:gs>
                  </a:gsLst>
                  <a:lin ang="5400000" scaled="0"/>
                </a:gradFill>
                <a:latin typeface="+mn-lt"/>
              </a:rPr>
              <a:t>Cuckoo hashing: constant GET, sacrifice PUT.</a:t>
            </a:r>
          </a:p>
          <a:p>
            <a:r>
              <a:rPr lang="en-US" sz="2400" dirty="0" smtClean="0">
                <a:gradFill>
                  <a:gsLst>
                    <a:gs pos="2917">
                      <a:schemeClr val="tx1"/>
                    </a:gs>
                    <a:gs pos="30000">
                      <a:schemeClr val="tx1"/>
                    </a:gs>
                  </a:gsLst>
                  <a:lin ang="5400000" scaled="0"/>
                </a:gradFill>
                <a:latin typeface="+mn-lt"/>
              </a:rPr>
              <a:t>Log-structured memory: fast PUT, sacrifice GET.</a:t>
            </a:r>
          </a:p>
          <a:p>
            <a:r>
              <a:rPr lang="en-US" sz="2400" dirty="0" smtClean="0">
                <a:gradFill>
                  <a:gsLst>
                    <a:gs pos="2917">
                      <a:schemeClr val="tx1"/>
                    </a:gs>
                    <a:gs pos="30000">
                      <a:schemeClr val="tx1"/>
                    </a:gs>
                  </a:gsLst>
                  <a:lin ang="5400000" scaled="0"/>
                </a:gradFill>
                <a:latin typeface="+mn-lt"/>
              </a:rPr>
              <a:t>Our choice: </a:t>
            </a:r>
            <a:r>
              <a:rPr lang="en-US" sz="2400" dirty="0" err="1" smtClean="0">
                <a:gradFill>
                  <a:gsLst>
                    <a:gs pos="2917">
                      <a:schemeClr val="tx1"/>
                    </a:gs>
                    <a:gs pos="30000">
                      <a:schemeClr val="tx1"/>
                    </a:gs>
                  </a:gsLst>
                  <a:lin ang="5400000" scaled="0"/>
                </a:gradFill>
                <a:latin typeface="+mn-lt"/>
              </a:rPr>
              <a:t>Bucketized</a:t>
            </a:r>
            <a:r>
              <a:rPr lang="en-US" sz="2400" dirty="0" smtClean="0">
                <a:gradFill>
                  <a:gsLst>
                    <a:gs pos="2917">
                      <a:schemeClr val="tx1"/>
                    </a:gs>
                    <a:gs pos="30000">
                      <a:schemeClr val="tx1"/>
                    </a:gs>
                  </a:gsLst>
                  <a:lin ang="5400000" scaled="0"/>
                </a:gradFill>
                <a:latin typeface="+mn-lt"/>
              </a:rPr>
              <a:t> chaining: </a:t>
            </a:r>
            <a:r>
              <a:rPr lang="en-US" sz="2400" dirty="0">
                <a:gradFill>
                  <a:gsLst>
                    <a:gs pos="2917">
                      <a:schemeClr val="tx1"/>
                    </a:gs>
                    <a:gs pos="30000">
                      <a:schemeClr val="tx1"/>
                    </a:gs>
                  </a:gsLst>
                  <a:lin ang="5400000" scaled="0"/>
                </a:gradFill>
                <a:latin typeface="+mn-lt"/>
              </a:rPr>
              <a:t>Close to 1 per GET, 2 per PUT</a:t>
            </a:r>
          </a:p>
          <a:p>
            <a:endParaRPr lang="en-US" sz="2400" dirty="0">
              <a:gradFill>
                <a:gsLst>
                  <a:gs pos="2917">
                    <a:schemeClr val="tx1"/>
                  </a:gs>
                  <a:gs pos="30000">
                    <a:schemeClr val="tx1"/>
                  </a:gs>
                </a:gsLst>
                <a:lin ang="5400000" scaled="0"/>
              </a:gradFill>
              <a:latin typeface="+mn-lt"/>
            </a:endParaRPr>
          </a:p>
          <a:p>
            <a:endParaRPr lang="en-US" dirty="0"/>
          </a:p>
          <a:p>
            <a:endParaRPr lang="en-US" dirty="0" smtClean="0"/>
          </a:p>
          <a:p>
            <a:endParaRPr lang="en-US" dirty="0"/>
          </a:p>
        </p:txBody>
      </p:sp>
      <p:sp>
        <p:nvSpPr>
          <p:cNvPr id="3" name="标题 2"/>
          <p:cNvSpPr>
            <a:spLocks noGrp="1"/>
          </p:cNvSpPr>
          <p:nvPr>
            <p:ph type="title"/>
          </p:nvPr>
        </p:nvSpPr>
        <p:spPr/>
        <p:txBody>
          <a:bodyPr/>
          <a:lstStyle/>
          <a:p>
            <a:r>
              <a:rPr lang="en-US" dirty="0" smtClean="0"/>
              <a:t>Be Frugal on Memory Accesses</a:t>
            </a:r>
            <a:endParaRPr lang="en-US" dirty="0"/>
          </a:p>
        </p:txBody>
      </p:sp>
      <p:pic>
        <p:nvPicPr>
          <p:cNvPr id="5" name="图片 4"/>
          <p:cNvPicPr>
            <a:picLocks noChangeAspect="1"/>
          </p:cNvPicPr>
          <p:nvPr/>
        </p:nvPicPr>
        <p:blipFill>
          <a:blip r:embed="rId3"/>
          <a:stretch>
            <a:fillRect/>
          </a:stretch>
        </p:blipFill>
        <p:spPr>
          <a:xfrm>
            <a:off x="319881" y="3421062"/>
            <a:ext cx="8689717" cy="3124200"/>
          </a:xfrm>
          <a:prstGeom prst="rect">
            <a:avLst/>
          </a:prstGeom>
        </p:spPr>
      </p:pic>
    </p:spTree>
    <p:extLst>
      <p:ext uri="{BB962C8B-B14F-4D97-AF65-F5344CB8AC3E}">
        <p14:creationId xmlns:p14="http://schemas.microsoft.com/office/powerpoint/2010/main" val="302191261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4638" y="1212850"/>
            <a:ext cx="8777288" cy="683264"/>
          </a:xfrm>
        </p:spPr>
        <p:txBody>
          <a:bodyPr/>
          <a:lstStyle/>
          <a:p>
            <a:r>
              <a:rPr lang="en-US" dirty="0" smtClean="0"/>
              <a:t>Slab allocator for variable-sized KVs</a:t>
            </a:r>
            <a:endParaRPr lang="en-US" dirty="0"/>
          </a:p>
        </p:txBody>
      </p:sp>
      <p:sp>
        <p:nvSpPr>
          <p:cNvPr id="3" name="标题 2"/>
          <p:cNvSpPr>
            <a:spLocks noGrp="1"/>
          </p:cNvSpPr>
          <p:nvPr>
            <p:ph type="title"/>
          </p:nvPr>
        </p:nvSpPr>
        <p:spPr/>
        <p:txBody>
          <a:bodyPr/>
          <a:lstStyle/>
          <a:p>
            <a:r>
              <a:rPr lang="en-US" dirty="0" smtClean="0"/>
              <a:t>Be frugal on memory accesses</a:t>
            </a:r>
            <a:endParaRPr lang="en-US" dirty="0"/>
          </a:p>
        </p:txBody>
      </p:sp>
      <p:sp>
        <p:nvSpPr>
          <p:cNvPr id="4" name="矩形 3"/>
          <p:cNvSpPr/>
          <p:nvPr/>
        </p:nvSpPr>
        <p:spPr bwMode="auto">
          <a:xfrm>
            <a:off x="2986881" y="2049462"/>
            <a:ext cx="47625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文本框 4"/>
          <p:cNvSpPr txBox="1"/>
          <p:nvPr/>
        </p:nvSpPr>
        <p:spPr>
          <a:xfrm>
            <a:off x="1539081" y="2049462"/>
            <a:ext cx="104579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512B</a:t>
            </a:r>
          </a:p>
        </p:txBody>
      </p:sp>
      <p:sp>
        <p:nvSpPr>
          <p:cNvPr id="6" name="文本框 5"/>
          <p:cNvSpPr txBox="1"/>
          <p:nvPr/>
        </p:nvSpPr>
        <p:spPr>
          <a:xfrm>
            <a:off x="1539081" y="2904935"/>
            <a:ext cx="104579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256B</a:t>
            </a:r>
          </a:p>
        </p:txBody>
      </p:sp>
      <p:sp>
        <p:nvSpPr>
          <p:cNvPr id="7" name="矩形 6"/>
          <p:cNvSpPr/>
          <p:nvPr/>
        </p:nvSpPr>
        <p:spPr bwMode="auto">
          <a:xfrm>
            <a:off x="2986881" y="2913826"/>
            <a:ext cx="23622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矩形 7"/>
          <p:cNvSpPr/>
          <p:nvPr/>
        </p:nvSpPr>
        <p:spPr bwMode="auto">
          <a:xfrm>
            <a:off x="5425281" y="2913826"/>
            <a:ext cx="23241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文本框 8"/>
          <p:cNvSpPr txBox="1"/>
          <p:nvPr/>
        </p:nvSpPr>
        <p:spPr>
          <a:xfrm>
            <a:off x="1691481" y="4695397"/>
            <a:ext cx="87908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64B</a:t>
            </a:r>
          </a:p>
        </p:txBody>
      </p:sp>
      <p:sp>
        <p:nvSpPr>
          <p:cNvPr id="11" name="矩形 10"/>
          <p:cNvSpPr/>
          <p:nvPr/>
        </p:nvSpPr>
        <p:spPr bwMode="auto">
          <a:xfrm>
            <a:off x="2986881" y="4713661"/>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文本框 26"/>
          <p:cNvSpPr txBox="1"/>
          <p:nvPr/>
        </p:nvSpPr>
        <p:spPr>
          <a:xfrm>
            <a:off x="1691481" y="5611154"/>
            <a:ext cx="87908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32B</a:t>
            </a:r>
          </a:p>
        </p:txBody>
      </p:sp>
      <p:sp>
        <p:nvSpPr>
          <p:cNvPr id="28" name="矩形 27"/>
          <p:cNvSpPr/>
          <p:nvPr/>
        </p:nvSpPr>
        <p:spPr bwMode="auto">
          <a:xfrm>
            <a:off x="2986881" y="5629418"/>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矩形 28"/>
          <p:cNvSpPr/>
          <p:nvPr/>
        </p:nvSpPr>
        <p:spPr bwMode="auto">
          <a:xfrm>
            <a:off x="3291681" y="5629418"/>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矩形 29"/>
          <p:cNvSpPr/>
          <p:nvPr/>
        </p:nvSpPr>
        <p:spPr bwMode="auto">
          <a:xfrm>
            <a:off x="3596481" y="5629418"/>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矩形 30"/>
          <p:cNvSpPr/>
          <p:nvPr/>
        </p:nvSpPr>
        <p:spPr bwMode="auto">
          <a:xfrm>
            <a:off x="39012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矩形 31"/>
          <p:cNvSpPr/>
          <p:nvPr/>
        </p:nvSpPr>
        <p:spPr bwMode="auto">
          <a:xfrm>
            <a:off x="42060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矩形 32"/>
          <p:cNvSpPr/>
          <p:nvPr/>
        </p:nvSpPr>
        <p:spPr bwMode="auto">
          <a:xfrm>
            <a:off x="45108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矩形 33"/>
          <p:cNvSpPr/>
          <p:nvPr/>
        </p:nvSpPr>
        <p:spPr bwMode="auto">
          <a:xfrm>
            <a:off x="4815681" y="5629418"/>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矩形 34"/>
          <p:cNvSpPr/>
          <p:nvPr/>
        </p:nvSpPr>
        <p:spPr bwMode="auto">
          <a:xfrm>
            <a:off x="5120481" y="5629418"/>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矩形 35"/>
          <p:cNvSpPr/>
          <p:nvPr/>
        </p:nvSpPr>
        <p:spPr bwMode="auto">
          <a:xfrm>
            <a:off x="5425281" y="5629418"/>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矩形 36"/>
          <p:cNvSpPr/>
          <p:nvPr/>
        </p:nvSpPr>
        <p:spPr bwMode="auto">
          <a:xfrm>
            <a:off x="57300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矩形 37"/>
          <p:cNvSpPr/>
          <p:nvPr/>
        </p:nvSpPr>
        <p:spPr bwMode="auto">
          <a:xfrm>
            <a:off x="60348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矩形 38"/>
          <p:cNvSpPr/>
          <p:nvPr/>
        </p:nvSpPr>
        <p:spPr bwMode="auto">
          <a:xfrm>
            <a:off x="63396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矩形 39"/>
          <p:cNvSpPr/>
          <p:nvPr/>
        </p:nvSpPr>
        <p:spPr bwMode="auto">
          <a:xfrm>
            <a:off x="6644481" y="5629418"/>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矩形 40"/>
          <p:cNvSpPr/>
          <p:nvPr/>
        </p:nvSpPr>
        <p:spPr bwMode="auto">
          <a:xfrm>
            <a:off x="69492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矩形 41"/>
          <p:cNvSpPr/>
          <p:nvPr/>
        </p:nvSpPr>
        <p:spPr bwMode="auto">
          <a:xfrm>
            <a:off x="72540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矩形 42"/>
          <p:cNvSpPr/>
          <p:nvPr/>
        </p:nvSpPr>
        <p:spPr bwMode="auto">
          <a:xfrm>
            <a:off x="75588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矩形 43"/>
          <p:cNvSpPr/>
          <p:nvPr/>
        </p:nvSpPr>
        <p:spPr bwMode="auto">
          <a:xfrm>
            <a:off x="3596481" y="4715073"/>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矩形 44"/>
          <p:cNvSpPr/>
          <p:nvPr/>
        </p:nvSpPr>
        <p:spPr bwMode="auto">
          <a:xfrm>
            <a:off x="4206081" y="4712249"/>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矩形 45"/>
          <p:cNvSpPr/>
          <p:nvPr/>
        </p:nvSpPr>
        <p:spPr bwMode="auto">
          <a:xfrm>
            <a:off x="4815681" y="4713661"/>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矩形 46"/>
          <p:cNvSpPr/>
          <p:nvPr/>
        </p:nvSpPr>
        <p:spPr bwMode="auto">
          <a:xfrm>
            <a:off x="5425281" y="4715050"/>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矩形 47"/>
          <p:cNvSpPr/>
          <p:nvPr/>
        </p:nvSpPr>
        <p:spPr bwMode="auto">
          <a:xfrm>
            <a:off x="6034881" y="4716462"/>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矩形 48"/>
          <p:cNvSpPr/>
          <p:nvPr/>
        </p:nvSpPr>
        <p:spPr bwMode="auto">
          <a:xfrm>
            <a:off x="6644481" y="4713638"/>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矩形 49"/>
          <p:cNvSpPr/>
          <p:nvPr/>
        </p:nvSpPr>
        <p:spPr bwMode="auto">
          <a:xfrm>
            <a:off x="7254081" y="4715050"/>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 name="文本框 50"/>
          <p:cNvSpPr txBox="1"/>
          <p:nvPr/>
        </p:nvSpPr>
        <p:spPr>
          <a:xfrm>
            <a:off x="1539081" y="3781957"/>
            <a:ext cx="104579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128B</a:t>
            </a:r>
          </a:p>
        </p:txBody>
      </p:sp>
      <p:sp>
        <p:nvSpPr>
          <p:cNvPr id="52" name="矩形 51"/>
          <p:cNvSpPr/>
          <p:nvPr/>
        </p:nvSpPr>
        <p:spPr bwMode="auto">
          <a:xfrm>
            <a:off x="2986881" y="3802062"/>
            <a:ext cx="11430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4" name="矩形 53"/>
          <p:cNvSpPr/>
          <p:nvPr/>
        </p:nvSpPr>
        <p:spPr bwMode="auto">
          <a:xfrm>
            <a:off x="4202813" y="3802062"/>
            <a:ext cx="11430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矩形 54"/>
          <p:cNvSpPr/>
          <p:nvPr/>
        </p:nvSpPr>
        <p:spPr bwMode="auto">
          <a:xfrm>
            <a:off x="5418745" y="3796171"/>
            <a:ext cx="11430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矩形 55"/>
          <p:cNvSpPr/>
          <p:nvPr/>
        </p:nvSpPr>
        <p:spPr bwMode="auto">
          <a:xfrm>
            <a:off x="6634677" y="3796171"/>
            <a:ext cx="11430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842630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4637" y="1212850"/>
            <a:ext cx="8884443" cy="1181862"/>
          </a:xfrm>
        </p:spPr>
        <p:txBody>
          <a:bodyPr/>
          <a:lstStyle/>
          <a:p>
            <a:r>
              <a:rPr lang="en-US" dirty="0" smtClean="0"/>
              <a:t>Random memory access to merge free slabs</a:t>
            </a:r>
            <a:endParaRPr lang="en-US" dirty="0"/>
          </a:p>
        </p:txBody>
      </p:sp>
      <p:sp>
        <p:nvSpPr>
          <p:cNvPr id="3" name="标题 2"/>
          <p:cNvSpPr>
            <a:spLocks noGrp="1"/>
          </p:cNvSpPr>
          <p:nvPr>
            <p:ph type="title"/>
          </p:nvPr>
        </p:nvSpPr>
        <p:spPr/>
        <p:txBody>
          <a:bodyPr/>
          <a:lstStyle/>
          <a:p>
            <a:r>
              <a:rPr lang="en-US" dirty="0" smtClean="0"/>
              <a:t>Be frugal on memory accesses</a:t>
            </a:r>
            <a:endParaRPr lang="en-US" dirty="0"/>
          </a:p>
        </p:txBody>
      </p:sp>
      <p:sp>
        <p:nvSpPr>
          <p:cNvPr id="4" name="矩形 3"/>
          <p:cNvSpPr/>
          <p:nvPr/>
        </p:nvSpPr>
        <p:spPr bwMode="auto">
          <a:xfrm>
            <a:off x="2986881" y="2049462"/>
            <a:ext cx="47625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文本框 4"/>
          <p:cNvSpPr txBox="1"/>
          <p:nvPr/>
        </p:nvSpPr>
        <p:spPr>
          <a:xfrm>
            <a:off x="1539081" y="2049462"/>
            <a:ext cx="104579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512B</a:t>
            </a:r>
          </a:p>
        </p:txBody>
      </p:sp>
      <p:sp>
        <p:nvSpPr>
          <p:cNvPr id="6" name="文本框 5"/>
          <p:cNvSpPr txBox="1"/>
          <p:nvPr/>
        </p:nvSpPr>
        <p:spPr>
          <a:xfrm>
            <a:off x="1539081" y="2904935"/>
            <a:ext cx="104579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256B</a:t>
            </a:r>
          </a:p>
        </p:txBody>
      </p:sp>
      <p:sp>
        <p:nvSpPr>
          <p:cNvPr id="7" name="矩形 6"/>
          <p:cNvSpPr/>
          <p:nvPr/>
        </p:nvSpPr>
        <p:spPr bwMode="auto">
          <a:xfrm>
            <a:off x="2986881" y="2913826"/>
            <a:ext cx="23622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矩形 7"/>
          <p:cNvSpPr/>
          <p:nvPr/>
        </p:nvSpPr>
        <p:spPr bwMode="auto">
          <a:xfrm>
            <a:off x="5425281" y="2913826"/>
            <a:ext cx="23241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文本框 8"/>
          <p:cNvSpPr txBox="1"/>
          <p:nvPr/>
        </p:nvSpPr>
        <p:spPr>
          <a:xfrm>
            <a:off x="1691481" y="4695397"/>
            <a:ext cx="87908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64B</a:t>
            </a:r>
          </a:p>
        </p:txBody>
      </p:sp>
      <p:sp>
        <p:nvSpPr>
          <p:cNvPr id="11" name="矩形 10"/>
          <p:cNvSpPr/>
          <p:nvPr/>
        </p:nvSpPr>
        <p:spPr bwMode="auto">
          <a:xfrm>
            <a:off x="2986881" y="4713661"/>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文本框 26"/>
          <p:cNvSpPr txBox="1"/>
          <p:nvPr/>
        </p:nvSpPr>
        <p:spPr>
          <a:xfrm>
            <a:off x="1691481" y="5611154"/>
            <a:ext cx="87908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32B</a:t>
            </a:r>
          </a:p>
        </p:txBody>
      </p:sp>
      <p:sp>
        <p:nvSpPr>
          <p:cNvPr id="28" name="矩形 27"/>
          <p:cNvSpPr/>
          <p:nvPr/>
        </p:nvSpPr>
        <p:spPr bwMode="auto">
          <a:xfrm>
            <a:off x="2986881" y="5629418"/>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矩形 28"/>
          <p:cNvSpPr/>
          <p:nvPr/>
        </p:nvSpPr>
        <p:spPr bwMode="auto">
          <a:xfrm>
            <a:off x="3291681" y="5629418"/>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矩形 29"/>
          <p:cNvSpPr/>
          <p:nvPr/>
        </p:nvSpPr>
        <p:spPr bwMode="auto">
          <a:xfrm>
            <a:off x="3596481" y="5629418"/>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矩形 30"/>
          <p:cNvSpPr/>
          <p:nvPr/>
        </p:nvSpPr>
        <p:spPr bwMode="auto">
          <a:xfrm>
            <a:off x="39012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矩形 31"/>
          <p:cNvSpPr/>
          <p:nvPr/>
        </p:nvSpPr>
        <p:spPr bwMode="auto">
          <a:xfrm>
            <a:off x="42060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矩形 32"/>
          <p:cNvSpPr/>
          <p:nvPr/>
        </p:nvSpPr>
        <p:spPr bwMode="auto">
          <a:xfrm>
            <a:off x="45108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矩形 33"/>
          <p:cNvSpPr/>
          <p:nvPr/>
        </p:nvSpPr>
        <p:spPr bwMode="auto">
          <a:xfrm>
            <a:off x="4815681" y="5629418"/>
            <a:ext cx="228600" cy="609600"/>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矩形 34"/>
          <p:cNvSpPr/>
          <p:nvPr/>
        </p:nvSpPr>
        <p:spPr bwMode="auto">
          <a:xfrm>
            <a:off x="5120481" y="5629418"/>
            <a:ext cx="228600" cy="609600"/>
          </a:xfrm>
          <a:prstGeom prst="rect">
            <a:avLst/>
          </a:prstGeom>
          <a:solidFill>
            <a:srgbClr val="00B050"/>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chemeClr val="tx1"/>
              </a:solidFill>
              <a:ea typeface="Segoe UI" pitchFamily="34" charset="0"/>
              <a:cs typeface="Segoe UI" pitchFamily="34" charset="0"/>
            </a:endParaRPr>
          </a:p>
        </p:txBody>
      </p:sp>
      <p:sp>
        <p:nvSpPr>
          <p:cNvPr id="36" name="矩形 35"/>
          <p:cNvSpPr/>
          <p:nvPr/>
        </p:nvSpPr>
        <p:spPr bwMode="auto">
          <a:xfrm>
            <a:off x="5425281" y="5629418"/>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矩形 36"/>
          <p:cNvSpPr/>
          <p:nvPr/>
        </p:nvSpPr>
        <p:spPr bwMode="auto">
          <a:xfrm>
            <a:off x="57300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矩形 37"/>
          <p:cNvSpPr/>
          <p:nvPr/>
        </p:nvSpPr>
        <p:spPr bwMode="auto">
          <a:xfrm>
            <a:off x="60348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矩形 38"/>
          <p:cNvSpPr/>
          <p:nvPr/>
        </p:nvSpPr>
        <p:spPr bwMode="auto">
          <a:xfrm>
            <a:off x="63396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矩形 39"/>
          <p:cNvSpPr/>
          <p:nvPr/>
        </p:nvSpPr>
        <p:spPr bwMode="auto">
          <a:xfrm>
            <a:off x="6644481" y="5629418"/>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矩形 40"/>
          <p:cNvSpPr/>
          <p:nvPr/>
        </p:nvSpPr>
        <p:spPr bwMode="auto">
          <a:xfrm>
            <a:off x="69492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矩形 41"/>
          <p:cNvSpPr/>
          <p:nvPr/>
        </p:nvSpPr>
        <p:spPr bwMode="auto">
          <a:xfrm>
            <a:off x="72540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矩形 42"/>
          <p:cNvSpPr/>
          <p:nvPr/>
        </p:nvSpPr>
        <p:spPr bwMode="auto">
          <a:xfrm>
            <a:off x="75588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矩形 43"/>
          <p:cNvSpPr/>
          <p:nvPr/>
        </p:nvSpPr>
        <p:spPr bwMode="auto">
          <a:xfrm>
            <a:off x="3596481" y="4715073"/>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B050"/>
              </a:solidFill>
              <a:ea typeface="Segoe UI" pitchFamily="34" charset="0"/>
              <a:cs typeface="Segoe UI" pitchFamily="34" charset="0"/>
            </a:endParaRPr>
          </a:p>
        </p:txBody>
      </p:sp>
      <p:sp>
        <p:nvSpPr>
          <p:cNvPr id="45" name="矩形 44"/>
          <p:cNvSpPr/>
          <p:nvPr/>
        </p:nvSpPr>
        <p:spPr bwMode="auto">
          <a:xfrm>
            <a:off x="4206081" y="4712249"/>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矩形 45"/>
          <p:cNvSpPr/>
          <p:nvPr/>
        </p:nvSpPr>
        <p:spPr bwMode="auto">
          <a:xfrm>
            <a:off x="4815681" y="4713661"/>
            <a:ext cx="533400" cy="609600"/>
          </a:xfrm>
          <a:prstGeom prst="rect">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矩形 46"/>
          <p:cNvSpPr/>
          <p:nvPr/>
        </p:nvSpPr>
        <p:spPr bwMode="auto">
          <a:xfrm>
            <a:off x="5425281" y="4715050"/>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矩形 47"/>
          <p:cNvSpPr/>
          <p:nvPr/>
        </p:nvSpPr>
        <p:spPr bwMode="auto">
          <a:xfrm>
            <a:off x="6034881" y="4716462"/>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矩形 48"/>
          <p:cNvSpPr/>
          <p:nvPr/>
        </p:nvSpPr>
        <p:spPr bwMode="auto">
          <a:xfrm>
            <a:off x="6644481" y="4713638"/>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矩形 49"/>
          <p:cNvSpPr/>
          <p:nvPr/>
        </p:nvSpPr>
        <p:spPr bwMode="auto">
          <a:xfrm>
            <a:off x="7254081" y="4715050"/>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 name="文本框 50"/>
          <p:cNvSpPr txBox="1"/>
          <p:nvPr/>
        </p:nvSpPr>
        <p:spPr>
          <a:xfrm>
            <a:off x="1539081" y="3781957"/>
            <a:ext cx="104579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128B</a:t>
            </a:r>
          </a:p>
        </p:txBody>
      </p:sp>
      <p:sp>
        <p:nvSpPr>
          <p:cNvPr id="52" name="矩形 51"/>
          <p:cNvSpPr/>
          <p:nvPr/>
        </p:nvSpPr>
        <p:spPr bwMode="auto">
          <a:xfrm>
            <a:off x="2986881" y="3802062"/>
            <a:ext cx="11430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4" name="矩形 53"/>
          <p:cNvSpPr/>
          <p:nvPr/>
        </p:nvSpPr>
        <p:spPr bwMode="auto">
          <a:xfrm>
            <a:off x="4202813" y="3802062"/>
            <a:ext cx="11430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矩形 54"/>
          <p:cNvSpPr/>
          <p:nvPr/>
        </p:nvSpPr>
        <p:spPr bwMode="auto">
          <a:xfrm>
            <a:off x="5418745" y="3796171"/>
            <a:ext cx="11430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矩形 55"/>
          <p:cNvSpPr/>
          <p:nvPr/>
        </p:nvSpPr>
        <p:spPr bwMode="auto">
          <a:xfrm>
            <a:off x="6634677" y="3796171"/>
            <a:ext cx="11430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文本框 9"/>
          <p:cNvSpPr txBox="1"/>
          <p:nvPr/>
        </p:nvSpPr>
        <p:spPr>
          <a:xfrm>
            <a:off x="3011312" y="6229831"/>
            <a:ext cx="221676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rPr>
              <a:t>New free slab</a:t>
            </a:r>
          </a:p>
        </p:txBody>
      </p:sp>
      <p:sp>
        <p:nvSpPr>
          <p:cNvPr id="12" name="文本框 11"/>
          <p:cNvSpPr txBox="1"/>
          <p:nvPr/>
        </p:nvSpPr>
        <p:spPr>
          <a:xfrm>
            <a:off x="5044281" y="6239018"/>
            <a:ext cx="341741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B050"/>
                </a:solidFill>
              </a:rPr>
              <a:t>Adjacent slab to </a:t>
            </a:r>
            <a:r>
              <a:rPr lang="en-US" sz="2400" dirty="0">
                <a:solidFill>
                  <a:srgbClr val="00B050"/>
                </a:solidFill>
              </a:rPr>
              <a:t>c</a:t>
            </a:r>
            <a:r>
              <a:rPr lang="en-US" sz="2400" dirty="0" smtClean="0">
                <a:solidFill>
                  <a:srgbClr val="00B050"/>
                </a:solidFill>
              </a:rPr>
              <a:t>heck</a:t>
            </a:r>
          </a:p>
        </p:txBody>
      </p:sp>
      <p:cxnSp>
        <p:nvCxnSpPr>
          <p:cNvPr id="14" name="直接箭头连接符 13"/>
          <p:cNvCxnSpPr>
            <a:stCxn id="34" idx="0"/>
            <a:endCxn id="46" idx="2"/>
          </p:cNvCxnSpPr>
          <p:nvPr/>
        </p:nvCxnSpPr>
        <p:spPr>
          <a:xfrm flipV="1">
            <a:off x="4929981" y="5323261"/>
            <a:ext cx="152400" cy="306157"/>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stCxn id="35" idx="0"/>
            <a:endCxn id="46" idx="2"/>
          </p:cNvCxnSpPr>
          <p:nvPr/>
        </p:nvCxnSpPr>
        <p:spPr>
          <a:xfrm flipH="1" flipV="1">
            <a:off x="5082381" y="5323261"/>
            <a:ext cx="152400" cy="306157"/>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14001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Key-Value Store in Data Centers</a:t>
            </a:r>
            <a:endParaRPr lang="en-US" dirty="0"/>
          </a:p>
        </p:txBody>
      </p:sp>
      <p:sp>
        <p:nvSpPr>
          <p:cNvPr id="3" name="Text Placeholder 2"/>
          <p:cNvSpPr>
            <a:spLocks noGrp="1"/>
          </p:cNvSpPr>
          <p:nvPr>
            <p:ph type="body" sz="quarter" idx="10"/>
          </p:nvPr>
        </p:nvSpPr>
        <p:spPr>
          <a:xfrm>
            <a:off x="274638" y="1212849"/>
            <a:ext cx="4206240" cy="627864"/>
          </a:xfrm>
        </p:spPr>
        <p:txBody>
          <a:bodyPr/>
          <a:lstStyle/>
          <a:p>
            <a:r>
              <a:rPr lang="en-US" dirty="0" smtClean="0"/>
              <a:t>Web Cache</a:t>
            </a:r>
            <a:endParaRPr lang="en-US" dirty="0"/>
          </a:p>
        </p:txBody>
      </p:sp>
      <p:sp>
        <p:nvSpPr>
          <p:cNvPr id="4" name="Text Placeholder 3"/>
          <p:cNvSpPr>
            <a:spLocks noGrp="1"/>
          </p:cNvSpPr>
          <p:nvPr>
            <p:ph type="body" sz="quarter" idx="11"/>
          </p:nvPr>
        </p:nvSpPr>
        <p:spPr>
          <a:xfrm>
            <a:off x="4846113" y="1211287"/>
            <a:ext cx="4206240" cy="627864"/>
          </a:xfrm>
        </p:spPr>
        <p:txBody>
          <a:bodyPr/>
          <a:lstStyle/>
          <a:p>
            <a:endParaRPr lang="en-US" dirty="0"/>
          </a:p>
        </p:txBody>
      </p:sp>
      <p:pic>
        <p:nvPicPr>
          <p:cNvPr id="5" name="图片 6"/>
          <p:cNvPicPr>
            <a:picLocks noChangeAspect="1"/>
          </p:cNvPicPr>
          <p:nvPr/>
        </p:nvPicPr>
        <p:blipFill>
          <a:blip r:embed="rId3"/>
          <a:stretch>
            <a:fillRect/>
          </a:stretch>
        </p:blipFill>
        <p:spPr>
          <a:xfrm>
            <a:off x="1072480" y="2021119"/>
            <a:ext cx="1521641" cy="893138"/>
          </a:xfrm>
          <a:prstGeom prst="rect">
            <a:avLst/>
          </a:prstGeom>
        </p:spPr>
      </p:pic>
      <p:pic>
        <p:nvPicPr>
          <p:cNvPr id="6" name="Picture 2" descr="Image result for red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681" y="3046444"/>
            <a:ext cx="2274240" cy="759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72481" y="4447755"/>
            <a:ext cx="229312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Recent Tweets</a:t>
            </a:r>
          </a:p>
        </p:txBody>
      </p:sp>
      <p:sp>
        <p:nvSpPr>
          <p:cNvPr id="8" name="TextBox 7"/>
          <p:cNvSpPr txBox="1"/>
          <p:nvPr/>
        </p:nvSpPr>
        <p:spPr>
          <a:xfrm>
            <a:off x="243681" y="4447755"/>
            <a:ext cx="136159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User ID</a:t>
            </a:r>
          </a:p>
        </p:txBody>
      </p:sp>
      <p:cxnSp>
        <p:nvCxnSpPr>
          <p:cNvPr id="12" name="Straight Arrow Connector 11"/>
          <p:cNvCxnSpPr>
            <a:stCxn id="8" idx="3"/>
            <a:endCxn id="7" idx="1"/>
          </p:cNvCxnSpPr>
          <p:nvPr/>
        </p:nvCxnSpPr>
        <p:spPr>
          <a:xfrm>
            <a:off x="1605272" y="4761687"/>
            <a:ext cx="46720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2430" y="5039111"/>
            <a:ext cx="90954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SQL</a:t>
            </a:r>
          </a:p>
        </p:txBody>
      </p:sp>
      <p:cxnSp>
        <p:nvCxnSpPr>
          <p:cNvPr id="14" name="Straight Arrow Connector 13"/>
          <p:cNvCxnSpPr/>
          <p:nvPr/>
        </p:nvCxnSpPr>
        <p:spPr>
          <a:xfrm>
            <a:off x="1605272" y="5360210"/>
            <a:ext cx="46720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65353" y="5037146"/>
            <a:ext cx="203831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Query result</a:t>
            </a:r>
          </a:p>
        </p:txBody>
      </p:sp>
      <p:sp>
        <p:nvSpPr>
          <p:cNvPr id="17" name="TextBox 16"/>
          <p:cNvSpPr txBox="1"/>
          <p:nvPr/>
        </p:nvSpPr>
        <p:spPr>
          <a:xfrm>
            <a:off x="243681" y="3954462"/>
            <a:ext cx="85260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Key</a:t>
            </a:r>
          </a:p>
        </p:txBody>
      </p:sp>
      <p:sp>
        <p:nvSpPr>
          <p:cNvPr id="18" name="TextBox 17"/>
          <p:cNvSpPr txBox="1"/>
          <p:nvPr/>
        </p:nvSpPr>
        <p:spPr>
          <a:xfrm>
            <a:off x="2072481" y="3967127"/>
            <a:ext cx="110543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Value</a:t>
            </a:r>
          </a:p>
        </p:txBody>
      </p:sp>
      <p:sp>
        <p:nvSpPr>
          <p:cNvPr id="19" name="TextBox 18"/>
          <p:cNvSpPr txBox="1"/>
          <p:nvPr/>
        </p:nvSpPr>
        <p:spPr>
          <a:xfrm>
            <a:off x="243681" y="5609579"/>
            <a:ext cx="138403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Session</a:t>
            </a:r>
          </a:p>
        </p:txBody>
      </p:sp>
      <p:cxnSp>
        <p:nvCxnSpPr>
          <p:cNvPr id="20" name="Straight Arrow Connector 19"/>
          <p:cNvCxnSpPr/>
          <p:nvPr/>
        </p:nvCxnSpPr>
        <p:spPr>
          <a:xfrm>
            <a:off x="1605272" y="5901083"/>
            <a:ext cx="46720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65352" y="5587151"/>
            <a:ext cx="255820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Browser cookies</a:t>
            </a:r>
          </a:p>
        </p:txBody>
      </p:sp>
    </p:spTree>
    <p:extLst>
      <p:ext uri="{BB962C8B-B14F-4D97-AF65-F5344CB8AC3E}">
        <p14:creationId xmlns:p14="http://schemas.microsoft.com/office/powerpoint/2010/main" val="123797663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4638" y="1212850"/>
            <a:ext cx="8777288" cy="1089529"/>
          </a:xfrm>
        </p:spPr>
        <p:txBody>
          <a:bodyPr/>
          <a:lstStyle/>
          <a:p>
            <a:r>
              <a:rPr lang="en-US" dirty="0" smtClean="0"/>
              <a:t>Solution: lazy slab merging on CPU</a:t>
            </a:r>
          </a:p>
          <a:p>
            <a:r>
              <a:rPr lang="en-US" sz="2400" dirty="0" smtClean="0">
                <a:gradFill>
                  <a:gsLst>
                    <a:gs pos="2917">
                      <a:schemeClr val="tx1"/>
                    </a:gs>
                    <a:gs pos="30000">
                      <a:schemeClr val="tx1"/>
                    </a:gs>
                  </a:gsLst>
                  <a:lin ang="5400000" scaled="0"/>
                </a:gradFill>
                <a:latin typeface="+mn-lt"/>
              </a:rPr>
              <a:t>Worst case: 0.07 amortized DMA operations per (de)allocation.</a:t>
            </a:r>
          </a:p>
        </p:txBody>
      </p:sp>
      <p:sp>
        <p:nvSpPr>
          <p:cNvPr id="3" name="标题 2"/>
          <p:cNvSpPr>
            <a:spLocks noGrp="1"/>
          </p:cNvSpPr>
          <p:nvPr>
            <p:ph type="title"/>
          </p:nvPr>
        </p:nvSpPr>
        <p:spPr/>
        <p:txBody>
          <a:bodyPr/>
          <a:lstStyle/>
          <a:p>
            <a:r>
              <a:rPr lang="en-US" dirty="0"/>
              <a:t>Be Frugal on Memory Accesses</a:t>
            </a:r>
          </a:p>
        </p:txBody>
      </p:sp>
      <p:grpSp>
        <p:nvGrpSpPr>
          <p:cNvPr id="79" name="Group 78"/>
          <p:cNvGrpSpPr/>
          <p:nvPr/>
        </p:nvGrpSpPr>
        <p:grpSpPr>
          <a:xfrm>
            <a:off x="954282" y="2778050"/>
            <a:ext cx="7671399" cy="2319412"/>
            <a:chOff x="954282" y="1287462"/>
            <a:chExt cx="7671399" cy="2319412"/>
          </a:xfrm>
        </p:grpSpPr>
        <p:sp>
          <p:nvSpPr>
            <p:cNvPr id="6" name="Rectangle 5"/>
            <p:cNvSpPr/>
            <p:nvPr/>
          </p:nvSpPr>
          <p:spPr>
            <a:xfrm>
              <a:off x="980274" y="2145602"/>
              <a:ext cx="1120532" cy="60564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954282" y="2251881"/>
              <a:ext cx="1212399" cy="369332"/>
            </a:xfrm>
            <a:prstGeom prst="rect">
              <a:avLst/>
            </a:prstGeom>
            <a:noFill/>
          </p:spPr>
          <p:txBody>
            <a:bodyPr wrap="square" rtlCol="0">
              <a:spAutoFit/>
            </a:bodyPr>
            <a:lstStyle/>
            <a:p>
              <a:r>
                <a:rPr lang="en-US" altLang="zh-CN" dirty="0" err="1" smtClean="0"/>
                <a:t>Hashtable</a:t>
              </a:r>
              <a:endParaRPr lang="en-US" dirty="0"/>
            </a:p>
          </p:txBody>
        </p:sp>
        <p:grpSp>
          <p:nvGrpSpPr>
            <p:cNvPr id="8" name="Group 7"/>
            <p:cNvGrpSpPr/>
            <p:nvPr/>
          </p:nvGrpSpPr>
          <p:grpSpPr>
            <a:xfrm>
              <a:off x="2980329" y="2331065"/>
              <a:ext cx="394634" cy="87086"/>
              <a:chOff x="2971808" y="3480867"/>
              <a:chExt cx="394634" cy="87086"/>
            </a:xfrm>
          </p:grpSpPr>
          <p:grpSp>
            <p:nvGrpSpPr>
              <p:cNvPr id="9" name="Group 8"/>
              <p:cNvGrpSpPr/>
              <p:nvPr/>
            </p:nvGrpSpPr>
            <p:grpSpPr>
              <a:xfrm>
                <a:off x="2971808" y="3480867"/>
                <a:ext cx="235528" cy="87086"/>
                <a:chOff x="2992582" y="1187532"/>
                <a:chExt cx="235528" cy="87086"/>
              </a:xfrm>
            </p:grpSpPr>
            <p:sp>
              <p:nvSpPr>
                <p:cNvPr id="11" name="Oval 10"/>
                <p:cNvSpPr/>
                <p:nvPr/>
              </p:nvSpPr>
              <p:spPr>
                <a:xfrm>
                  <a:off x="2992582" y="1187532"/>
                  <a:ext cx="83128" cy="83128"/>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p:cNvSpPr/>
                <p:nvPr/>
              </p:nvSpPr>
              <p:spPr>
                <a:xfrm>
                  <a:off x="3144982" y="1191490"/>
                  <a:ext cx="83128" cy="83128"/>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0" name="Oval 9"/>
              <p:cNvSpPr/>
              <p:nvPr/>
            </p:nvSpPr>
            <p:spPr>
              <a:xfrm>
                <a:off x="3283314" y="3480867"/>
                <a:ext cx="83128" cy="83128"/>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cxnSp>
          <p:nvCxnSpPr>
            <p:cNvPr id="13" name="Straight Arrow Connector 12"/>
            <p:cNvCxnSpPr/>
            <p:nvPr/>
          </p:nvCxnSpPr>
          <p:spPr>
            <a:xfrm flipH="1">
              <a:off x="2095430" y="1930778"/>
              <a:ext cx="355013" cy="321103"/>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095430" y="2621213"/>
              <a:ext cx="345386" cy="288848"/>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71240" y="1447378"/>
              <a:ext cx="1181807" cy="369332"/>
            </a:xfrm>
            <a:prstGeom prst="rect">
              <a:avLst/>
            </a:prstGeom>
            <a:noFill/>
          </p:spPr>
          <p:txBody>
            <a:bodyPr wrap="square" rtlCol="0">
              <a:spAutoFit/>
            </a:bodyPr>
            <a:lstStyle/>
            <a:p>
              <a:pPr algn="ctr"/>
              <a:r>
                <a:rPr lang="en-US" dirty="0" smtClean="0"/>
                <a:t>32B stack</a:t>
              </a:r>
              <a:endParaRPr lang="en-US" dirty="0"/>
            </a:p>
          </p:txBody>
        </p:sp>
        <p:sp>
          <p:nvSpPr>
            <p:cNvPr id="16" name="TextBox 15"/>
            <p:cNvSpPr txBox="1"/>
            <p:nvPr/>
          </p:nvSpPr>
          <p:spPr>
            <a:xfrm>
              <a:off x="2460978" y="2411183"/>
              <a:ext cx="1297484" cy="369332"/>
            </a:xfrm>
            <a:prstGeom prst="rect">
              <a:avLst/>
            </a:prstGeom>
            <a:noFill/>
          </p:spPr>
          <p:txBody>
            <a:bodyPr wrap="square" rtlCol="0">
              <a:spAutoFit/>
            </a:bodyPr>
            <a:lstStyle/>
            <a:p>
              <a:pPr algn="ctr"/>
              <a:r>
                <a:rPr lang="en-US" altLang="zh-CN" dirty="0" smtClean="0"/>
                <a:t>512B</a:t>
              </a:r>
              <a:r>
                <a:rPr lang="en-US" dirty="0" smtClean="0"/>
                <a:t> stack</a:t>
              </a:r>
              <a:endParaRPr lang="en-US" dirty="0"/>
            </a:p>
          </p:txBody>
        </p:sp>
        <p:sp>
          <p:nvSpPr>
            <p:cNvPr id="17" name="Rectangle 16"/>
            <p:cNvSpPr/>
            <p:nvPr/>
          </p:nvSpPr>
          <p:spPr>
            <a:xfrm>
              <a:off x="5007209" y="1458644"/>
              <a:ext cx="45719" cy="206449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4191687" y="1771960"/>
              <a:ext cx="690675" cy="12910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TextBox 18"/>
            <p:cNvSpPr txBox="1"/>
            <p:nvPr/>
          </p:nvSpPr>
          <p:spPr>
            <a:xfrm>
              <a:off x="4138373" y="2263757"/>
              <a:ext cx="784722" cy="369332"/>
            </a:xfrm>
            <a:prstGeom prst="rect">
              <a:avLst/>
            </a:prstGeom>
            <a:noFill/>
          </p:spPr>
          <p:txBody>
            <a:bodyPr wrap="square" rtlCol="0">
              <a:spAutoFit/>
            </a:bodyPr>
            <a:lstStyle/>
            <a:p>
              <a:pPr algn="ctr"/>
              <a:r>
                <a:rPr lang="en-US" altLang="zh-CN" dirty="0" smtClean="0"/>
                <a:t>Sync</a:t>
              </a:r>
            </a:p>
          </p:txBody>
        </p:sp>
        <p:cxnSp>
          <p:nvCxnSpPr>
            <p:cNvPr id="20" name="Straight Arrow Connector 19"/>
            <p:cNvCxnSpPr/>
            <p:nvPr/>
          </p:nvCxnSpPr>
          <p:spPr>
            <a:xfrm>
              <a:off x="3855928" y="1930778"/>
              <a:ext cx="335759" cy="0"/>
            </a:xfrm>
            <a:prstGeom prst="straightConnector1">
              <a:avLst/>
            </a:prstGeom>
            <a:ln w="38100">
              <a:solidFill>
                <a:srgbClr val="0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835614" y="2910061"/>
              <a:ext cx="345386" cy="0"/>
            </a:xfrm>
            <a:prstGeom prst="straightConnector1">
              <a:avLst/>
            </a:prstGeom>
            <a:ln w="38100">
              <a:solidFill>
                <a:srgbClr val="0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639209" y="3232499"/>
              <a:ext cx="1196405" cy="369332"/>
            </a:xfrm>
            <a:prstGeom prst="rect">
              <a:avLst/>
            </a:prstGeom>
            <a:noFill/>
          </p:spPr>
          <p:txBody>
            <a:bodyPr wrap="square" rtlCol="0">
              <a:spAutoFit/>
            </a:bodyPr>
            <a:lstStyle/>
            <a:p>
              <a:r>
                <a:rPr lang="en-US" dirty="0" smtClean="0"/>
                <a:t>NIC </a:t>
              </a:r>
              <a:r>
                <a:rPr lang="en-US" dirty="0"/>
                <a:t>s</a:t>
              </a:r>
              <a:r>
                <a:rPr lang="en-US" dirty="0" smtClean="0"/>
                <a:t>ide</a:t>
              </a:r>
              <a:endParaRPr lang="en-US" dirty="0"/>
            </a:p>
          </p:txBody>
        </p:sp>
        <p:sp>
          <p:nvSpPr>
            <p:cNvPr id="23" name="TextBox 22"/>
            <p:cNvSpPr txBox="1"/>
            <p:nvPr/>
          </p:nvSpPr>
          <p:spPr>
            <a:xfrm>
              <a:off x="6137029" y="3237542"/>
              <a:ext cx="1196405" cy="369332"/>
            </a:xfrm>
            <a:prstGeom prst="rect">
              <a:avLst/>
            </a:prstGeom>
            <a:noFill/>
          </p:spPr>
          <p:txBody>
            <a:bodyPr wrap="square" rtlCol="0">
              <a:spAutoFit/>
            </a:bodyPr>
            <a:lstStyle/>
            <a:p>
              <a:r>
                <a:rPr lang="en-US" altLang="zh-CN" dirty="0" smtClean="0"/>
                <a:t>Host</a:t>
              </a:r>
              <a:r>
                <a:rPr lang="en-US" dirty="0" smtClean="0"/>
                <a:t> side</a:t>
              </a:r>
              <a:endParaRPr lang="en-US" dirty="0"/>
            </a:p>
          </p:txBody>
        </p:sp>
        <p:cxnSp>
          <p:nvCxnSpPr>
            <p:cNvPr id="24" name="Straight Arrow Connector 23"/>
            <p:cNvCxnSpPr/>
            <p:nvPr/>
          </p:nvCxnSpPr>
          <p:spPr>
            <a:xfrm>
              <a:off x="4877081" y="1930778"/>
              <a:ext cx="409536"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877081" y="2910061"/>
              <a:ext cx="409536" cy="6"/>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7018315" y="1763071"/>
              <a:ext cx="1156678" cy="562478"/>
              <a:chOff x="7018315" y="2883189"/>
              <a:chExt cx="884442" cy="562478"/>
            </a:xfrm>
          </p:grpSpPr>
          <p:sp>
            <p:nvSpPr>
              <p:cNvPr id="27" name="Rectangle 26"/>
              <p:cNvSpPr/>
              <p:nvPr/>
            </p:nvSpPr>
            <p:spPr>
              <a:xfrm>
                <a:off x="7018315" y="2883189"/>
                <a:ext cx="872567" cy="562478"/>
              </a:xfrm>
              <a:prstGeom prst="rect">
                <a:avLst/>
              </a:prstGeom>
              <a:solidFill>
                <a:schemeClr val="bg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TextBox 27"/>
              <p:cNvSpPr txBox="1"/>
              <p:nvPr/>
            </p:nvSpPr>
            <p:spPr>
              <a:xfrm>
                <a:off x="7030190" y="2970058"/>
                <a:ext cx="872567" cy="369332"/>
              </a:xfrm>
              <a:prstGeom prst="rect">
                <a:avLst/>
              </a:prstGeom>
              <a:noFill/>
            </p:spPr>
            <p:txBody>
              <a:bodyPr wrap="square" rtlCol="0">
                <a:spAutoFit/>
              </a:bodyPr>
              <a:lstStyle/>
              <a:p>
                <a:r>
                  <a:rPr lang="en-US" altLang="zh-CN" dirty="0"/>
                  <a:t>M</a:t>
                </a:r>
                <a:r>
                  <a:rPr lang="en-US" altLang="zh-CN" dirty="0" smtClean="0"/>
                  <a:t>erger</a:t>
                </a:r>
                <a:endParaRPr lang="en-US" dirty="0"/>
              </a:p>
            </p:txBody>
          </p:sp>
        </p:grpSp>
        <p:grpSp>
          <p:nvGrpSpPr>
            <p:cNvPr id="29" name="Group 28"/>
            <p:cNvGrpSpPr/>
            <p:nvPr/>
          </p:nvGrpSpPr>
          <p:grpSpPr>
            <a:xfrm>
              <a:off x="7016337" y="2532983"/>
              <a:ext cx="1158656" cy="562478"/>
              <a:chOff x="7016337" y="3641226"/>
              <a:chExt cx="1143126" cy="562478"/>
            </a:xfrm>
          </p:grpSpPr>
          <p:sp>
            <p:nvSpPr>
              <p:cNvPr id="30" name="Rectangle 29"/>
              <p:cNvSpPr/>
              <p:nvPr/>
            </p:nvSpPr>
            <p:spPr>
              <a:xfrm>
                <a:off x="7016337" y="3641226"/>
                <a:ext cx="1116672" cy="562478"/>
              </a:xfrm>
              <a:prstGeom prst="rect">
                <a:avLst/>
              </a:prstGeom>
              <a:solidFill>
                <a:schemeClr val="bg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7028212" y="3728095"/>
                <a:ext cx="1131251" cy="369332"/>
              </a:xfrm>
              <a:prstGeom prst="rect">
                <a:avLst/>
              </a:prstGeom>
              <a:noFill/>
            </p:spPr>
            <p:txBody>
              <a:bodyPr wrap="square" rtlCol="0">
                <a:spAutoFit/>
              </a:bodyPr>
              <a:lstStyle/>
              <a:p>
                <a:r>
                  <a:rPr lang="en-US" altLang="zh-CN" dirty="0" smtClean="0"/>
                  <a:t>Splitter</a:t>
                </a:r>
                <a:endParaRPr lang="en-US" dirty="0"/>
              </a:p>
            </p:txBody>
          </p:sp>
        </p:grpSp>
        <p:sp>
          <p:nvSpPr>
            <p:cNvPr id="32" name="TextBox 31"/>
            <p:cNvSpPr txBox="1"/>
            <p:nvPr/>
          </p:nvSpPr>
          <p:spPr>
            <a:xfrm>
              <a:off x="6759282" y="1287462"/>
              <a:ext cx="1866399" cy="369332"/>
            </a:xfrm>
            <a:prstGeom prst="rect">
              <a:avLst/>
            </a:prstGeom>
            <a:noFill/>
          </p:spPr>
          <p:txBody>
            <a:bodyPr wrap="square" rtlCol="0">
              <a:spAutoFit/>
            </a:bodyPr>
            <a:lstStyle/>
            <a:p>
              <a:r>
                <a:rPr lang="en-US" altLang="zh-CN" dirty="0" smtClean="0"/>
                <a:t>Host Daemon</a:t>
              </a:r>
            </a:p>
          </p:txBody>
        </p:sp>
        <p:cxnSp>
          <p:nvCxnSpPr>
            <p:cNvPr id="33" name="Straight Arrow Connector 32"/>
            <p:cNvCxnSpPr>
              <a:endCxn id="31" idx="1"/>
            </p:cNvCxnSpPr>
            <p:nvPr/>
          </p:nvCxnSpPr>
          <p:spPr>
            <a:xfrm flipV="1">
              <a:off x="6759282" y="2804518"/>
              <a:ext cx="269091" cy="258468"/>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7" idx="1"/>
            </p:cNvCxnSpPr>
            <p:nvPr/>
          </p:nvCxnSpPr>
          <p:spPr>
            <a:xfrm flipH="1">
              <a:off x="6752747" y="2044310"/>
              <a:ext cx="265568" cy="706934"/>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7" idx="1"/>
            </p:cNvCxnSpPr>
            <p:nvPr/>
          </p:nvCxnSpPr>
          <p:spPr>
            <a:xfrm>
              <a:off x="6771157" y="1771961"/>
              <a:ext cx="247158" cy="272349"/>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0" idx="1"/>
            </p:cNvCxnSpPr>
            <p:nvPr/>
          </p:nvCxnSpPr>
          <p:spPr>
            <a:xfrm flipH="1" flipV="1">
              <a:off x="6747407" y="2089596"/>
              <a:ext cx="268930" cy="724626"/>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6873710" y="1632044"/>
              <a:ext cx="1419141" cy="1575055"/>
            </a:xfrm>
            <a:prstGeom prst="round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8" name="Straight Connector 37"/>
            <p:cNvCxnSpPr/>
            <p:nvPr/>
          </p:nvCxnSpPr>
          <p:spPr>
            <a:xfrm>
              <a:off x="4181000" y="1930778"/>
              <a:ext cx="696081"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181000" y="2910061"/>
              <a:ext cx="696081"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2545092" y="2750906"/>
              <a:ext cx="1282667" cy="318309"/>
              <a:chOff x="1247775" y="4567238"/>
              <a:chExt cx="1282667" cy="318309"/>
            </a:xfrm>
          </p:grpSpPr>
          <p:sp>
            <p:nvSpPr>
              <p:cNvPr id="41" name="Rectangle 40"/>
              <p:cNvSpPr/>
              <p:nvPr/>
            </p:nvSpPr>
            <p:spPr>
              <a:xfrm>
                <a:off x="1417320" y="4576723"/>
                <a:ext cx="914400" cy="308824"/>
              </a:xfrm>
              <a:prstGeom prst="rect">
                <a:avLst/>
              </a:prstGeom>
              <a:pattFill prst="dk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attFill prst="pct5">
                    <a:fgClr>
                      <a:schemeClr val="lt1"/>
                    </a:fgClr>
                    <a:bgClr>
                      <a:schemeClr val="bg1"/>
                    </a:bgClr>
                  </a:pattFill>
                </a:endParaRPr>
              </a:p>
            </p:txBody>
          </p:sp>
          <p:cxnSp>
            <p:nvCxnSpPr>
              <p:cNvPr id="42" name="Straight Connector 41"/>
              <p:cNvCxnSpPr/>
              <p:nvPr/>
            </p:nvCxnSpPr>
            <p:spPr>
              <a:xfrm>
                <a:off x="1417320" y="4575711"/>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247775" y="4567238"/>
                <a:ext cx="12826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247775" y="4881836"/>
                <a:ext cx="12826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645920" y="4567238"/>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874520" y="4567238"/>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103120" y="4572000"/>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331720" y="4575711"/>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2535554" y="1771286"/>
              <a:ext cx="1282667" cy="318309"/>
              <a:chOff x="1247775" y="4567238"/>
              <a:chExt cx="1282667" cy="318309"/>
            </a:xfrm>
          </p:grpSpPr>
          <p:sp>
            <p:nvSpPr>
              <p:cNvPr id="50" name="Rectangle 49"/>
              <p:cNvSpPr/>
              <p:nvPr/>
            </p:nvSpPr>
            <p:spPr>
              <a:xfrm>
                <a:off x="1417320" y="4576723"/>
                <a:ext cx="914400" cy="308824"/>
              </a:xfrm>
              <a:prstGeom prst="rect">
                <a:avLst/>
              </a:prstGeom>
              <a:pattFill prst="dk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attFill prst="pct5">
                    <a:fgClr>
                      <a:schemeClr val="lt1"/>
                    </a:fgClr>
                    <a:bgClr>
                      <a:schemeClr val="bg1"/>
                    </a:bgClr>
                  </a:pattFill>
                </a:endParaRPr>
              </a:p>
            </p:txBody>
          </p:sp>
          <p:cxnSp>
            <p:nvCxnSpPr>
              <p:cNvPr id="51" name="Straight Connector 50"/>
              <p:cNvCxnSpPr/>
              <p:nvPr/>
            </p:nvCxnSpPr>
            <p:spPr>
              <a:xfrm>
                <a:off x="1417320" y="4575711"/>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247775" y="4567238"/>
                <a:ext cx="12826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247775" y="4881836"/>
                <a:ext cx="12826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645920" y="4567238"/>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874520" y="4567238"/>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103120" y="4572000"/>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31720" y="4575711"/>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5393427" y="2759379"/>
              <a:ext cx="1282667" cy="318309"/>
              <a:chOff x="1247775" y="4567238"/>
              <a:chExt cx="1282667" cy="318309"/>
            </a:xfrm>
          </p:grpSpPr>
          <p:sp>
            <p:nvSpPr>
              <p:cNvPr id="59" name="Rectangle 58"/>
              <p:cNvSpPr/>
              <p:nvPr/>
            </p:nvSpPr>
            <p:spPr>
              <a:xfrm>
                <a:off x="1417320" y="4576723"/>
                <a:ext cx="914400" cy="308824"/>
              </a:xfrm>
              <a:prstGeom prst="rect">
                <a:avLst/>
              </a:prstGeom>
              <a:pattFill prst="dk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attFill prst="pct5">
                    <a:fgClr>
                      <a:schemeClr val="lt1"/>
                    </a:fgClr>
                    <a:bgClr>
                      <a:schemeClr val="bg1"/>
                    </a:bgClr>
                  </a:pattFill>
                </a:endParaRPr>
              </a:p>
            </p:txBody>
          </p:sp>
          <p:cxnSp>
            <p:nvCxnSpPr>
              <p:cNvPr id="60" name="Straight Connector 59"/>
              <p:cNvCxnSpPr/>
              <p:nvPr/>
            </p:nvCxnSpPr>
            <p:spPr>
              <a:xfrm>
                <a:off x="1417320" y="4575711"/>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247775" y="4567238"/>
                <a:ext cx="12826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247775" y="4881836"/>
                <a:ext cx="12826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45920" y="4567238"/>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874520" y="4567238"/>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103120" y="4572000"/>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331720" y="4575711"/>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396569" y="1779759"/>
              <a:ext cx="1282667" cy="318309"/>
              <a:chOff x="1247775" y="4567238"/>
              <a:chExt cx="1282667" cy="318309"/>
            </a:xfrm>
          </p:grpSpPr>
          <p:sp>
            <p:nvSpPr>
              <p:cNvPr id="68" name="Rectangle 67"/>
              <p:cNvSpPr/>
              <p:nvPr/>
            </p:nvSpPr>
            <p:spPr>
              <a:xfrm>
                <a:off x="1417320" y="4576723"/>
                <a:ext cx="914400" cy="308824"/>
              </a:xfrm>
              <a:prstGeom prst="rect">
                <a:avLst/>
              </a:prstGeom>
              <a:pattFill prst="dk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attFill prst="pct5">
                    <a:fgClr>
                      <a:schemeClr val="lt1"/>
                    </a:fgClr>
                    <a:bgClr>
                      <a:schemeClr val="bg1"/>
                    </a:bgClr>
                  </a:pattFill>
                </a:endParaRPr>
              </a:p>
            </p:txBody>
          </p:sp>
          <p:cxnSp>
            <p:nvCxnSpPr>
              <p:cNvPr id="69" name="Straight Connector 68"/>
              <p:cNvCxnSpPr/>
              <p:nvPr/>
            </p:nvCxnSpPr>
            <p:spPr>
              <a:xfrm>
                <a:off x="1417320" y="4575711"/>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247775" y="4567238"/>
                <a:ext cx="12826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247775" y="4881836"/>
                <a:ext cx="12826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645920" y="4567238"/>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874520" y="4567238"/>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103120" y="4572000"/>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331720" y="4575711"/>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5513420" y="1447378"/>
              <a:ext cx="1181807" cy="369332"/>
            </a:xfrm>
            <a:prstGeom prst="rect">
              <a:avLst/>
            </a:prstGeom>
            <a:noFill/>
          </p:spPr>
          <p:txBody>
            <a:bodyPr wrap="square" rtlCol="0">
              <a:spAutoFit/>
            </a:bodyPr>
            <a:lstStyle/>
            <a:p>
              <a:r>
                <a:rPr lang="en-US" dirty="0" smtClean="0"/>
                <a:t>32B stack</a:t>
              </a:r>
              <a:endParaRPr lang="en-US" dirty="0"/>
            </a:p>
          </p:txBody>
        </p:sp>
        <p:sp>
          <p:nvSpPr>
            <p:cNvPr id="77" name="TextBox 76"/>
            <p:cNvSpPr txBox="1"/>
            <p:nvPr/>
          </p:nvSpPr>
          <p:spPr>
            <a:xfrm>
              <a:off x="5397743" y="2411183"/>
              <a:ext cx="1297484" cy="369332"/>
            </a:xfrm>
            <a:prstGeom prst="rect">
              <a:avLst/>
            </a:prstGeom>
            <a:noFill/>
          </p:spPr>
          <p:txBody>
            <a:bodyPr wrap="square" rtlCol="0">
              <a:spAutoFit/>
            </a:bodyPr>
            <a:lstStyle/>
            <a:p>
              <a:r>
                <a:rPr lang="en-US" altLang="zh-CN" dirty="0" smtClean="0"/>
                <a:t>512B</a:t>
              </a:r>
              <a:r>
                <a:rPr lang="en-US" dirty="0" smtClean="0"/>
                <a:t> stack</a:t>
              </a:r>
              <a:endParaRPr lang="en-US" dirty="0"/>
            </a:p>
          </p:txBody>
        </p:sp>
      </p:grpSp>
    </p:spTree>
    <p:extLst>
      <p:ext uri="{BB962C8B-B14F-4D97-AF65-F5344CB8AC3E}">
        <p14:creationId xmlns:p14="http://schemas.microsoft.com/office/powerpoint/2010/main" val="346056263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8777288" cy="4007251"/>
          </a:xfrm>
        </p:spPr>
        <p:txBody>
          <a:bodyPr/>
          <a:lstStyle/>
          <a:p>
            <a:pPr marL="742950" indent="-742950">
              <a:buFont typeface="+mj-lt"/>
              <a:buAutoNum type="arabicPeriod"/>
            </a:pPr>
            <a:r>
              <a:rPr lang="en-US" dirty="0" smtClean="0">
                <a:solidFill>
                  <a:schemeClr val="tx2">
                    <a:lumMod val="40000"/>
                    <a:lumOff val="60000"/>
                  </a:schemeClr>
                </a:solidFill>
              </a:rPr>
              <a:t>Be frugal on memory accesses for both GET and PUT</a:t>
            </a:r>
          </a:p>
          <a:p>
            <a:pPr marL="742950" indent="-742950">
              <a:buFont typeface="+mj-lt"/>
              <a:buAutoNum type="arabicPeriod"/>
            </a:pPr>
            <a:r>
              <a:rPr lang="en-US" dirty="0" smtClean="0">
                <a:solidFill>
                  <a:schemeClr val="tx2"/>
                </a:solidFill>
              </a:rPr>
              <a:t>Hide memory access latency</a:t>
            </a:r>
          </a:p>
          <a:p>
            <a:pPr marL="742950" indent="-742950">
              <a:buFont typeface="+mj-lt"/>
              <a:buAutoNum type="arabicPeriod"/>
            </a:pPr>
            <a:r>
              <a:rPr lang="en-US" dirty="0" smtClean="0">
                <a:solidFill>
                  <a:schemeClr val="tx2">
                    <a:lumMod val="40000"/>
                    <a:lumOff val="60000"/>
                  </a:schemeClr>
                </a:solidFill>
              </a:rPr>
              <a:t>Leverage throughput of both on-board and host memory</a:t>
            </a:r>
          </a:p>
          <a:p>
            <a:pPr marL="742950" indent="-742950">
              <a:buFont typeface="+mj-lt"/>
              <a:buAutoNum type="arabicPeriod"/>
            </a:pPr>
            <a:r>
              <a:rPr lang="en-US" dirty="0">
                <a:solidFill>
                  <a:schemeClr val="tx2">
                    <a:lumMod val="40000"/>
                    <a:lumOff val="60000"/>
                  </a:schemeClr>
                </a:solidFill>
              </a:rPr>
              <a:t>Offload simple client computation to </a:t>
            </a:r>
            <a:r>
              <a:rPr lang="en-US" dirty="0" smtClean="0">
                <a:solidFill>
                  <a:schemeClr val="tx2">
                    <a:lumMod val="40000"/>
                    <a:lumOff val="60000"/>
                  </a:schemeClr>
                </a:solidFill>
              </a:rPr>
              <a:t>server</a:t>
            </a:r>
            <a:endParaRPr lang="en-US" dirty="0">
              <a:solidFill>
                <a:schemeClr val="tx2">
                  <a:lumMod val="40000"/>
                  <a:lumOff val="60000"/>
                </a:schemeClr>
              </a:solidFill>
            </a:endParaRPr>
          </a:p>
        </p:txBody>
      </p:sp>
      <p:sp>
        <p:nvSpPr>
          <p:cNvPr id="3" name="Title 2"/>
          <p:cNvSpPr>
            <a:spLocks noGrp="1"/>
          </p:cNvSpPr>
          <p:nvPr>
            <p:ph type="title"/>
          </p:nvPr>
        </p:nvSpPr>
        <p:spPr/>
        <p:txBody>
          <a:bodyPr/>
          <a:lstStyle/>
          <a:p>
            <a:r>
              <a:rPr lang="en-US" dirty="0" smtClean="0"/>
              <a:t>Design Principles</a:t>
            </a:r>
            <a:endParaRPr lang="en-US" dirty="0"/>
          </a:p>
        </p:txBody>
      </p:sp>
    </p:spTree>
    <p:extLst>
      <p:ext uri="{BB962C8B-B14F-4D97-AF65-F5344CB8AC3E}">
        <p14:creationId xmlns:p14="http://schemas.microsoft.com/office/powerpoint/2010/main" val="13948197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Memory dependency</a:t>
            </a:r>
            <a:endParaRPr lang="en-US" dirty="0"/>
          </a:p>
        </p:txBody>
      </p:sp>
      <p:cxnSp>
        <p:nvCxnSpPr>
          <p:cNvPr id="15" name="直接连接符 14"/>
          <p:cNvCxnSpPr/>
          <p:nvPr/>
        </p:nvCxnSpPr>
        <p:spPr>
          <a:xfrm>
            <a:off x="4663281" y="1820862"/>
            <a:ext cx="24754" cy="48768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7328758" y="1897062"/>
            <a:ext cx="1523" cy="47244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4663281" y="2735262"/>
            <a:ext cx="2665477" cy="533400"/>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206081" y="1203720"/>
            <a:ext cx="87267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NIC</a:t>
            </a:r>
          </a:p>
        </p:txBody>
      </p:sp>
      <p:sp>
        <p:nvSpPr>
          <p:cNvPr id="23" name="文本框 22"/>
          <p:cNvSpPr txBox="1"/>
          <p:nvPr/>
        </p:nvSpPr>
        <p:spPr>
          <a:xfrm>
            <a:off x="2862339" y="1583925"/>
            <a:ext cx="146097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rPr>
              <a:t>K1 += a</a:t>
            </a:r>
          </a:p>
        </p:txBody>
      </p:sp>
      <p:sp>
        <p:nvSpPr>
          <p:cNvPr id="24" name="文本框 23"/>
          <p:cNvSpPr txBox="1"/>
          <p:nvPr/>
        </p:nvSpPr>
        <p:spPr>
          <a:xfrm>
            <a:off x="6793836" y="1203720"/>
            <a:ext cx="106984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Mem</a:t>
            </a:r>
          </a:p>
        </p:txBody>
      </p:sp>
      <p:cxnSp>
        <p:nvCxnSpPr>
          <p:cNvPr id="26" name="直接箭头连接符 25"/>
          <p:cNvCxnSpPr/>
          <p:nvPr/>
        </p:nvCxnSpPr>
        <p:spPr>
          <a:xfrm>
            <a:off x="4661758" y="4106862"/>
            <a:ext cx="2667000" cy="609600"/>
          </a:xfrm>
          <a:prstGeom prst="straightConnector1">
            <a:avLst/>
          </a:prstGeom>
          <a:ln w="38100">
            <a:solidFill>
              <a:srgbClr val="0078D7"/>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H="1">
            <a:off x="4661758" y="3353994"/>
            <a:ext cx="2667002" cy="600468"/>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2815509" y="2288766"/>
            <a:ext cx="1485022" cy="627864"/>
          </a:xfrm>
          <a:prstGeom prst="rect">
            <a:avLst/>
          </a:prstGeom>
          <a:noFill/>
          <a:ln>
            <a:solidFill>
              <a:schemeClr val="bg1"/>
            </a:solidFill>
          </a:ln>
        </p:spPr>
        <p:txBody>
          <a:bodyPr wrap="none" lIns="182880" tIns="146304" rIns="182880" bIns="146304" rtlCol="0">
            <a:spAutoFit/>
          </a:bodyPr>
          <a:lstStyle/>
          <a:p>
            <a:pPr>
              <a:lnSpc>
                <a:spcPct val="90000"/>
              </a:lnSpc>
              <a:spcAft>
                <a:spcPts val="600"/>
              </a:spcAft>
            </a:pPr>
            <a:r>
              <a:rPr lang="en-US" sz="2400" dirty="0" smtClean="0">
                <a:solidFill>
                  <a:srgbClr val="0078D7"/>
                </a:solidFill>
              </a:rPr>
              <a:t>K1 += b</a:t>
            </a:r>
          </a:p>
        </p:txBody>
      </p:sp>
      <p:cxnSp>
        <p:nvCxnSpPr>
          <p:cNvPr id="35" name="直接箭头连接符 34"/>
          <p:cNvCxnSpPr/>
          <p:nvPr/>
        </p:nvCxnSpPr>
        <p:spPr>
          <a:xfrm flipH="1">
            <a:off x="4688035" y="4792662"/>
            <a:ext cx="2640724" cy="762000"/>
          </a:xfrm>
          <a:prstGeom prst="straightConnector1">
            <a:avLst/>
          </a:prstGeom>
          <a:ln w="38100">
            <a:solidFill>
              <a:srgbClr val="0078D7"/>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148681" y="1820862"/>
            <a:ext cx="0" cy="48768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691481" y="1211262"/>
            <a:ext cx="11499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Client</a:t>
            </a:r>
          </a:p>
        </p:txBody>
      </p:sp>
      <p:cxnSp>
        <p:nvCxnSpPr>
          <p:cNvPr id="42" name="直接箭头连接符 41"/>
          <p:cNvCxnSpPr/>
          <p:nvPr/>
        </p:nvCxnSpPr>
        <p:spPr>
          <a:xfrm>
            <a:off x="2150795" y="1964130"/>
            <a:ext cx="2510963" cy="483006"/>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2148681" y="2649930"/>
            <a:ext cx="2493737" cy="533400"/>
          </a:xfrm>
          <a:prstGeom prst="straightConnector1">
            <a:avLst/>
          </a:prstGeom>
          <a:ln w="38100">
            <a:solidFill>
              <a:srgbClr val="0078D7"/>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flipH="1">
            <a:off x="2148681" y="4087008"/>
            <a:ext cx="2511554" cy="671787"/>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H="1">
            <a:off x="2123928" y="5707062"/>
            <a:ext cx="2536307" cy="669126"/>
          </a:xfrm>
          <a:prstGeom prst="straightConnector1">
            <a:avLst/>
          </a:prstGeom>
          <a:ln w="38100">
            <a:solidFill>
              <a:srgbClr val="0078D7"/>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2682081" y="3622266"/>
            <a:ext cx="203510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rPr>
              <a:t>K1 unlocked</a:t>
            </a:r>
          </a:p>
        </p:txBody>
      </p:sp>
      <p:sp>
        <p:nvSpPr>
          <p:cNvPr id="55" name="右大括号 54"/>
          <p:cNvSpPr/>
          <p:nvPr/>
        </p:nvSpPr>
        <p:spPr>
          <a:xfrm>
            <a:off x="7442131" y="2704167"/>
            <a:ext cx="457200" cy="1295400"/>
          </a:xfrm>
          <a:prstGeom prst="righ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文本框 55"/>
          <p:cNvSpPr txBox="1"/>
          <p:nvPr/>
        </p:nvSpPr>
        <p:spPr>
          <a:xfrm>
            <a:off x="7775019" y="2898991"/>
            <a:ext cx="1566263" cy="1037207"/>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gradFill>
                  <a:gsLst>
                    <a:gs pos="2917">
                      <a:schemeClr val="tx1"/>
                    </a:gs>
                    <a:gs pos="30000">
                      <a:schemeClr val="tx1"/>
                    </a:gs>
                  </a:gsLst>
                  <a:lin ang="5400000" scaled="0"/>
                </a:gradFill>
              </a:rPr>
              <a:t>PCIe</a:t>
            </a:r>
            <a:r>
              <a:rPr lang="en-US" sz="2400" dirty="0" smtClean="0">
                <a:gradFill>
                  <a:gsLst>
                    <a:gs pos="2917">
                      <a:schemeClr val="tx1"/>
                    </a:gs>
                    <a:gs pos="30000">
                      <a:schemeClr val="tx1"/>
                    </a:gs>
                  </a:gsLst>
                  <a:lin ang="5400000" scaled="0"/>
                </a:gradFill>
              </a:rPr>
              <a:t> RTT</a:t>
            </a:r>
          </a:p>
          <a:p>
            <a:pPr>
              <a:lnSpc>
                <a:spcPct val="90000"/>
              </a:lnSpc>
              <a:spcAft>
                <a:spcPts val="600"/>
              </a:spcAft>
            </a:pPr>
            <a:r>
              <a:rPr lang="en-US" sz="2400" dirty="0" smtClean="0">
                <a:gradFill>
                  <a:gsLst>
                    <a:gs pos="2917">
                      <a:schemeClr val="tx1"/>
                    </a:gs>
                    <a:gs pos="30000">
                      <a:schemeClr val="tx1"/>
                    </a:gs>
                  </a:gsLst>
                  <a:lin ang="5400000" scaled="0"/>
                </a:gradFill>
              </a:rPr>
              <a:t>~1 us</a:t>
            </a:r>
          </a:p>
        </p:txBody>
      </p:sp>
      <p:sp>
        <p:nvSpPr>
          <p:cNvPr id="57" name="右大括号 56"/>
          <p:cNvSpPr/>
          <p:nvPr/>
        </p:nvSpPr>
        <p:spPr>
          <a:xfrm>
            <a:off x="7448790" y="4144962"/>
            <a:ext cx="457200" cy="1295400"/>
          </a:xfrm>
          <a:prstGeom prst="righ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文本框 57"/>
          <p:cNvSpPr txBox="1"/>
          <p:nvPr/>
        </p:nvSpPr>
        <p:spPr>
          <a:xfrm>
            <a:off x="7760300" y="4208331"/>
            <a:ext cx="1566263" cy="1037207"/>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gradFill>
                  <a:gsLst>
                    <a:gs pos="2917">
                      <a:schemeClr val="tx1"/>
                    </a:gs>
                    <a:gs pos="30000">
                      <a:schemeClr val="tx1"/>
                    </a:gs>
                  </a:gsLst>
                  <a:lin ang="5400000" scaled="0"/>
                </a:gradFill>
              </a:rPr>
              <a:t>PCIe</a:t>
            </a:r>
            <a:r>
              <a:rPr lang="en-US" sz="2400" dirty="0" smtClean="0">
                <a:gradFill>
                  <a:gsLst>
                    <a:gs pos="2917">
                      <a:schemeClr val="tx1"/>
                    </a:gs>
                    <a:gs pos="30000">
                      <a:schemeClr val="tx1"/>
                    </a:gs>
                  </a:gsLst>
                  <a:lin ang="5400000" scaled="0"/>
                </a:gradFill>
              </a:rPr>
              <a:t> RTT</a:t>
            </a:r>
          </a:p>
          <a:p>
            <a:pPr>
              <a:lnSpc>
                <a:spcPct val="90000"/>
              </a:lnSpc>
              <a:spcAft>
                <a:spcPts val="600"/>
              </a:spcAft>
            </a:pPr>
            <a:r>
              <a:rPr lang="en-US" sz="2400" dirty="0" smtClean="0">
                <a:gradFill>
                  <a:gsLst>
                    <a:gs pos="2917">
                      <a:schemeClr val="tx1"/>
                    </a:gs>
                    <a:gs pos="30000">
                      <a:schemeClr val="tx1"/>
                    </a:gs>
                  </a:gsLst>
                  <a:lin ang="5400000" scaled="0"/>
                </a:gradFill>
              </a:rPr>
              <a:t>~1 us</a:t>
            </a:r>
          </a:p>
        </p:txBody>
      </p:sp>
    </p:spTree>
    <p:extLst>
      <p:ext uri="{BB962C8B-B14F-4D97-AF65-F5344CB8AC3E}">
        <p14:creationId xmlns:p14="http://schemas.microsoft.com/office/powerpoint/2010/main" val="406784448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8777288" cy="627864"/>
          </a:xfrm>
        </p:spPr>
        <p:txBody>
          <a:bodyPr/>
          <a:lstStyle/>
          <a:p>
            <a:r>
              <a:rPr lang="en-US" sz="3200" dirty="0" smtClean="0"/>
              <a:t>Cache most frequently accessed KVs</a:t>
            </a:r>
            <a:endParaRPr lang="en-US" sz="3200" dirty="0"/>
          </a:p>
        </p:txBody>
      </p:sp>
      <p:sp>
        <p:nvSpPr>
          <p:cNvPr id="3" name="Title 2"/>
          <p:cNvSpPr>
            <a:spLocks noGrp="1"/>
          </p:cNvSpPr>
          <p:nvPr>
            <p:ph type="title"/>
          </p:nvPr>
        </p:nvSpPr>
        <p:spPr/>
        <p:txBody>
          <a:bodyPr/>
          <a:lstStyle/>
          <a:p>
            <a:r>
              <a:rPr lang="en-US" dirty="0" smtClean="0"/>
              <a:t>Reservation Station</a:t>
            </a:r>
            <a:endParaRPr lang="en-US" dirty="0"/>
          </a:p>
        </p:txBody>
      </p:sp>
      <p:cxnSp>
        <p:nvCxnSpPr>
          <p:cNvPr id="73" name="直接连接符 72"/>
          <p:cNvCxnSpPr/>
          <p:nvPr/>
        </p:nvCxnSpPr>
        <p:spPr>
          <a:xfrm>
            <a:off x="4663281" y="2354262"/>
            <a:ext cx="0" cy="46482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7330281" y="2430462"/>
            <a:ext cx="0" cy="4572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a:off x="4663281" y="3268662"/>
            <a:ext cx="2665477" cy="533400"/>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4206081" y="1737120"/>
            <a:ext cx="87267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NIC</a:t>
            </a:r>
          </a:p>
        </p:txBody>
      </p:sp>
      <p:sp>
        <p:nvSpPr>
          <p:cNvPr id="77" name="文本框 76"/>
          <p:cNvSpPr txBox="1"/>
          <p:nvPr/>
        </p:nvSpPr>
        <p:spPr>
          <a:xfrm>
            <a:off x="2862339" y="2117325"/>
            <a:ext cx="146097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rPr>
              <a:t>K1 += a</a:t>
            </a:r>
          </a:p>
        </p:txBody>
      </p:sp>
      <p:sp>
        <p:nvSpPr>
          <p:cNvPr id="78" name="文本框 77"/>
          <p:cNvSpPr txBox="1"/>
          <p:nvPr/>
        </p:nvSpPr>
        <p:spPr>
          <a:xfrm>
            <a:off x="6793836" y="1737120"/>
            <a:ext cx="106984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Mem</a:t>
            </a:r>
          </a:p>
        </p:txBody>
      </p:sp>
      <p:cxnSp>
        <p:nvCxnSpPr>
          <p:cNvPr id="80" name="直接箭头连接符 79"/>
          <p:cNvCxnSpPr/>
          <p:nvPr/>
        </p:nvCxnSpPr>
        <p:spPr>
          <a:xfrm flipH="1">
            <a:off x="4661758" y="3887394"/>
            <a:ext cx="2667002" cy="600468"/>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1" name="文本框 80"/>
          <p:cNvSpPr txBox="1"/>
          <p:nvPr/>
        </p:nvSpPr>
        <p:spPr>
          <a:xfrm>
            <a:off x="2815509" y="2822166"/>
            <a:ext cx="1485022" cy="627864"/>
          </a:xfrm>
          <a:prstGeom prst="rect">
            <a:avLst/>
          </a:prstGeom>
          <a:noFill/>
          <a:ln>
            <a:solidFill>
              <a:schemeClr val="bg1"/>
            </a:solidFill>
          </a:ln>
        </p:spPr>
        <p:txBody>
          <a:bodyPr wrap="none" lIns="182880" tIns="146304" rIns="182880" bIns="146304" rtlCol="0">
            <a:spAutoFit/>
          </a:bodyPr>
          <a:lstStyle/>
          <a:p>
            <a:pPr>
              <a:lnSpc>
                <a:spcPct val="90000"/>
              </a:lnSpc>
              <a:spcAft>
                <a:spcPts val="600"/>
              </a:spcAft>
            </a:pPr>
            <a:r>
              <a:rPr lang="en-US" sz="2400" dirty="0" smtClean="0">
                <a:solidFill>
                  <a:srgbClr val="0078D7"/>
                </a:solidFill>
              </a:rPr>
              <a:t>K1 += b</a:t>
            </a:r>
          </a:p>
        </p:txBody>
      </p:sp>
      <p:cxnSp>
        <p:nvCxnSpPr>
          <p:cNvPr id="82" name="直接箭头连接符 81"/>
          <p:cNvCxnSpPr/>
          <p:nvPr/>
        </p:nvCxnSpPr>
        <p:spPr>
          <a:xfrm flipH="1">
            <a:off x="2156200" y="5056558"/>
            <a:ext cx="2524207" cy="699843"/>
          </a:xfrm>
          <a:prstGeom prst="straightConnector1">
            <a:avLst/>
          </a:prstGeom>
          <a:ln w="38100">
            <a:solidFill>
              <a:srgbClr val="0078D7"/>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2148681" y="2354262"/>
            <a:ext cx="0" cy="46482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4" name="文本框 83"/>
          <p:cNvSpPr txBox="1"/>
          <p:nvPr/>
        </p:nvSpPr>
        <p:spPr>
          <a:xfrm>
            <a:off x="1691481" y="1744662"/>
            <a:ext cx="11499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Client</a:t>
            </a:r>
          </a:p>
        </p:txBody>
      </p:sp>
      <p:cxnSp>
        <p:nvCxnSpPr>
          <p:cNvPr id="85" name="直接箭头连接符 84"/>
          <p:cNvCxnSpPr/>
          <p:nvPr/>
        </p:nvCxnSpPr>
        <p:spPr>
          <a:xfrm>
            <a:off x="2150795" y="2497530"/>
            <a:ext cx="2510963" cy="483006"/>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p:nvPr/>
        </p:nvCxnSpPr>
        <p:spPr>
          <a:xfrm>
            <a:off x="2148681" y="3183330"/>
            <a:ext cx="2493737" cy="533400"/>
          </a:xfrm>
          <a:prstGeom prst="straightConnector1">
            <a:avLst/>
          </a:prstGeom>
          <a:ln w="38100">
            <a:solidFill>
              <a:srgbClr val="0078D7"/>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2986881" y="4145310"/>
            <a:ext cx="175753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rPr>
              <a:t>K1 cached</a:t>
            </a:r>
          </a:p>
        </p:txBody>
      </p:sp>
      <p:cxnSp>
        <p:nvCxnSpPr>
          <p:cNvPr id="89" name="直接箭头连接符 88"/>
          <p:cNvCxnSpPr/>
          <p:nvPr/>
        </p:nvCxnSpPr>
        <p:spPr>
          <a:xfrm flipH="1">
            <a:off x="2141163" y="4716462"/>
            <a:ext cx="2501255" cy="614862"/>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2" name="文本框 91"/>
          <p:cNvSpPr txBox="1"/>
          <p:nvPr/>
        </p:nvSpPr>
        <p:spPr>
          <a:xfrm>
            <a:off x="3080240" y="5344326"/>
            <a:ext cx="2600648" cy="627864"/>
          </a:xfrm>
          <a:prstGeom prst="rect">
            <a:avLst/>
          </a:prstGeom>
          <a:noFill/>
          <a:ln>
            <a:solidFill>
              <a:schemeClr val="bg1"/>
            </a:solidFill>
          </a:ln>
        </p:spPr>
        <p:txBody>
          <a:bodyPr wrap="none" lIns="182880" tIns="146304" rIns="182880" bIns="146304" rtlCol="0">
            <a:spAutoFit/>
          </a:bodyPr>
          <a:lstStyle/>
          <a:p>
            <a:pPr>
              <a:lnSpc>
                <a:spcPct val="90000"/>
              </a:lnSpc>
              <a:spcAft>
                <a:spcPts val="600"/>
              </a:spcAft>
            </a:pPr>
            <a:r>
              <a:rPr lang="en-US" sz="2400" dirty="0" smtClean="0">
                <a:solidFill>
                  <a:srgbClr val="0078D7"/>
                </a:solidFill>
              </a:rPr>
              <a:t>Execute in cache</a:t>
            </a:r>
          </a:p>
        </p:txBody>
      </p:sp>
    </p:spTree>
    <p:extLst>
      <p:ext uri="{BB962C8B-B14F-4D97-AF65-F5344CB8AC3E}">
        <p14:creationId xmlns:p14="http://schemas.microsoft.com/office/powerpoint/2010/main" val="398191615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Pipeline stall</a:t>
            </a:r>
            <a:endParaRPr lang="en-US" dirty="0"/>
          </a:p>
        </p:txBody>
      </p:sp>
      <p:cxnSp>
        <p:nvCxnSpPr>
          <p:cNvPr id="15" name="直接连接符 14"/>
          <p:cNvCxnSpPr/>
          <p:nvPr/>
        </p:nvCxnSpPr>
        <p:spPr>
          <a:xfrm>
            <a:off x="4663281" y="1820862"/>
            <a:ext cx="24754" cy="48768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7328758" y="1897062"/>
            <a:ext cx="1523" cy="47244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4663281" y="2735262"/>
            <a:ext cx="2640724" cy="762000"/>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206081" y="1203720"/>
            <a:ext cx="87267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NIC</a:t>
            </a:r>
          </a:p>
        </p:txBody>
      </p:sp>
      <p:sp>
        <p:nvSpPr>
          <p:cNvPr id="23" name="文本框 22"/>
          <p:cNvSpPr txBox="1"/>
          <p:nvPr/>
        </p:nvSpPr>
        <p:spPr>
          <a:xfrm>
            <a:off x="2862339" y="1583925"/>
            <a:ext cx="146097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rPr>
              <a:t>K1 += a</a:t>
            </a:r>
          </a:p>
        </p:txBody>
      </p:sp>
      <p:sp>
        <p:nvSpPr>
          <p:cNvPr id="24" name="文本框 23"/>
          <p:cNvSpPr txBox="1"/>
          <p:nvPr/>
        </p:nvSpPr>
        <p:spPr>
          <a:xfrm>
            <a:off x="6793836" y="1203720"/>
            <a:ext cx="106984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Mem</a:t>
            </a:r>
          </a:p>
        </p:txBody>
      </p:sp>
      <p:cxnSp>
        <p:nvCxnSpPr>
          <p:cNvPr id="27" name="直接箭头连接符 26"/>
          <p:cNvCxnSpPr/>
          <p:nvPr/>
        </p:nvCxnSpPr>
        <p:spPr>
          <a:xfrm flipH="1">
            <a:off x="4642418" y="3590136"/>
            <a:ext cx="2661587" cy="897726"/>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2838294" y="2216011"/>
            <a:ext cx="1485022" cy="627864"/>
          </a:xfrm>
          <a:prstGeom prst="rect">
            <a:avLst/>
          </a:prstGeom>
          <a:noFill/>
          <a:ln>
            <a:solidFill>
              <a:schemeClr val="bg1"/>
            </a:solidFill>
          </a:ln>
        </p:spPr>
        <p:txBody>
          <a:bodyPr wrap="none" lIns="182880" tIns="146304" rIns="182880" bIns="146304" rtlCol="0">
            <a:spAutoFit/>
          </a:bodyPr>
          <a:lstStyle/>
          <a:p>
            <a:pPr>
              <a:lnSpc>
                <a:spcPct val="90000"/>
              </a:lnSpc>
              <a:spcAft>
                <a:spcPts val="600"/>
              </a:spcAft>
            </a:pPr>
            <a:r>
              <a:rPr lang="en-US" sz="2400" dirty="0" smtClean="0">
                <a:solidFill>
                  <a:srgbClr val="0078D7"/>
                </a:solidFill>
              </a:rPr>
              <a:t>K1 += b</a:t>
            </a:r>
          </a:p>
        </p:txBody>
      </p:sp>
      <p:cxnSp>
        <p:nvCxnSpPr>
          <p:cNvPr id="40" name="直接连接符 39"/>
          <p:cNvCxnSpPr/>
          <p:nvPr/>
        </p:nvCxnSpPr>
        <p:spPr>
          <a:xfrm>
            <a:off x="2148681" y="1820862"/>
            <a:ext cx="0" cy="48768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691481" y="1211262"/>
            <a:ext cx="11499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Client</a:t>
            </a:r>
          </a:p>
        </p:txBody>
      </p:sp>
      <p:cxnSp>
        <p:nvCxnSpPr>
          <p:cNvPr id="42" name="直接箭头连接符 41"/>
          <p:cNvCxnSpPr/>
          <p:nvPr/>
        </p:nvCxnSpPr>
        <p:spPr>
          <a:xfrm>
            <a:off x="2150795" y="1964130"/>
            <a:ext cx="2510963" cy="483006"/>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2160542" y="2498126"/>
            <a:ext cx="2493737" cy="533400"/>
          </a:xfrm>
          <a:prstGeom prst="straightConnector1">
            <a:avLst/>
          </a:prstGeom>
          <a:ln w="38100">
            <a:solidFill>
              <a:srgbClr val="0078D7"/>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2169545" y="3040062"/>
            <a:ext cx="2493737" cy="533400"/>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815509" y="2735262"/>
            <a:ext cx="1446550" cy="627864"/>
          </a:xfrm>
          <a:prstGeom prst="rect">
            <a:avLst/>
          </a:prstGeom>
          <a:noFill/>
          <a:ln>
            <a:solidFill>
              <a:schemeClr val="bg1"/>
            </a:solidFill>
          </a:ln>
        </p:spPr>
        <p:txBody>
          <a:bodyPr wrap="none" lIns="182880" tIns="146304" rIns="182880" bIns="146304" rtlCol="0">
            <a:spAutoFit/>
          </a:bodyPr>
          <a:lstStyle/>
          <a:p>
            <a:pPr>
              <a:lnSpc>
                <a:spcPct val="90000"/>
              </a:lnSpc>
              <a:spcAft>
                <a:spcPts val="600"/>
              </a:spcAft>
            </a:pPr>
            <a:r>
              <a:rPr lang="en-US" sz="2400" dirty="0" smtClean="0">
                <a:solidFill>
                  <a:srgbClr val="00B050"/>
                </a:solidFill>
              </a:rPr>
              <a:t>K2 += c</a:t>
            </a:r>
          </a:p>
        </p:txBody>
      </p:sp>
      <p:cxnSp>
        <p:nvCxnSpPr>
          <p:cNvPr id="22" name="直接箭头连接符 21"/>
          <p:cNvCxnSpPr/>
          <p:nvPr/>
        </p:nvCxnSpPr>
        <p:spPr>
          <a:xfrm flipH="1">
            <a:off x="2156200" y="5056558"/>
            <a:ext cx="2524207" cy="699843"/>
          </a:xfrm>
          <a:prstGeom prst="straightConnector1">
            <a:avLst/>
          </a:prstGeom>
          <a:ln w="38100">
            <a:solidFill>
              <a:srgbClr val="0078D7"/>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a:off x="2141163" y="4716462"/>
            <a:ext cx="2501255" cy="614862"/>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4708898" y="5406479"/>
            <a:ext cx="2645472" cy="609600"/>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4649936" y="4854815"/>
            <a:ext cx="2674899" cy="627864"/>
          </a:xfrm>
          <a:prstGeom prst="rect">
            <a:avLst/>
          </a:prstGeom>
          <a:noFill/>
          <a:ln>
            <a:solidFill>
              <a:schemeClr val="bg1"/>
            </a:solidFill>
          </a:ln>
        </p:spPr>
        <p:txBody>
          <a:bodyPr wrap="none" lIns="182880" tIns="146304" rIns="182880" bIns="146304" rtlCol="0">
            <a:spAutoFit/>
          </a:bodyPr>
          <a:lstStyle/>
          <a:p>
            <a:pPr>
              <a:lnSpc>
                <a:spcPct val="90000"/>
              </a:lnSpc>
              <a:spcAft>
                <a:spcPts val="600"/>
              </a:spcAft>
            </a:pPr>
            <a:r>
              <a:rPr lang="en-US" sz="2400" dirty="0" smtClean="0">
                <a:solidFill>
                  <a:srgbClr val="00B050"/>
                </a:solidFill>
              </a:rPr>
              <a:t>Stalled due to K1</a:t>
            </a:r>
          </a:p>
        </p:txBody>
      </p:sp>
    </p:spTree>
    <p:extLst>
      <p:ext uri="{BB962C8B-B14F-4D97-AF65-F5344CB8AC3E}">
        <p14:creationId xmlns:p14="http://schemas.microsoft.com/office/powerpoint/2010/main" val="242151332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Out-of-order execution</a:t>
            </a:r>
            <a:endParaRPr lang="en-US" dirty="0"/>
          </a:p>
        </p:txBody>
      </p:sp>
      <p:cxnSp>
        <p:nvCxnSpPr>
          <p:cNvPr id="15" name="直接连接符 14"/>
          <p:cNvCxnSpPr/>
          <p:nvPr/>
        </p:nvCxnSpPr>
        <p:spPr>
          <a:xfrm>
            <a:off x="4663281" y="1820862"/>
            <a:ext cx="24754" cy="48768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7328758" y="1897062"/>
            <a:ext cx="1523" cy="47244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4663281" y="2735262"/>
            <a:ext cx="2640724" cy="762000"/>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206081" y="1203720"/>
            <a:ext cx="87267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NIC</a:t>
            </a:r>
          </a:p>
        </p:txBody>
      </p:sp>
      <p:sp>
        <p:nvSpPr>
          <p:cNvPr id="23" name="文本框 22"/>
          <p:cNvSpPr txBox="1"/>
          <p:nvPr/>
        </p:nvSpPr>
        <p:spPr>
          <a:xfrm>
            <a:off x="2862339" y="1583925"/>
            <a:ext cx="146097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rPr>
              <a:t>K1 += a</a:t>
            </a:r>
          </a:p>
        </p:txBody>
      </p:sp>
      <p:sp>
        <p:nvSpPr>
          <p:cNvPr id="24" name="文本框 23"/>
          <p:cNvSpPr txBox="1"/>
          <p:nvPr/>
        </p:nvSpPr>
        <p:spPr>
          <a:xfrm>
            <a:off x="6793836" y="1203720"/>
            <a:ext cx="106984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Mem</a:t>
            </a:r>
          </a:p>
        </p:txBody>
      </p:sp>
      <p:cxnSp>
        <p:nvCxnSpPr>
          <p:cNvPr id="27" name="直接箭头连接符 26"/>
          <p:cNvCxnSpPr/>
          <p:nvPr/>
        </p:nvCxnSpPr>
        <p:spPr>
          <a:xfrm flipH="1">
            <a:off x="4642418" y="3590136"/>
            <a:ext cx="2661587" cy="897726"/>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2838294" y="2216011"/>
            <a:ext cx="1485022" cy="627864"/>
          </a:xfrm>
          <a:prstGeom prst="rect">
            <a:avLst/>
          </a:prstGeom>
          <a:noFill/>
          <a:ln>
            <a:solidFill>
              <a:schemeClr val="bg1"/>
            </a:solidFill>
          </a:ln>
        </p:spPr>
        <p:txBody>
          <a:bodyPr wrap="none" lIns="182880" tIns="146304" rIns="182880" bIns="146304" rtlCol="0">
            <a:spAutoFit/>
          </a:bodyPr>
          <a:lstStyle/>
          <a:p>
            <a:pPr>
              <a:lnSpc>
                <a:spcPct val="90000"/>
              </a:lnSpc>
              <a:spcAft>
                <a:spcPts val="600"/>
              </a:spcAft>
            </a:pPr>
            <a:r>
              <a:rPr lang="en-US" sz="2400" dirty="0" smtClean="0">
                <a:solidFill>
                  <a:srgbClr val="0078D7"/>
                </a:solidFill>
              </a:rPr>
              <a:t>K1 += b</a:t>
            </a:r>
          </a:p>
        </p:txBody>
      </p:sp>
      <p:cxnSp>
        <p:nvCxnSpPr>
          <p:cNvPr id="40" name="直接连接符 39"/>
          <p:cNvCxnSpPr/>
          <p:nvPr/>
        </p:nvCxnSpPr>
        <p:spPr>
          <a:xfrm>
            <a:off x="2148681" y="1820862"/>
            <a:ext cx="0" cy="48768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691481" y="1211262"/>
            <a:ext cx="11499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Client</a:t>
            </a:r>
          </a:p>
        </p:txBody>
      </p:sp>
      <p:cxnSp>
        <p:nvCxnSpPr>
          <p:cNvPr id="42" name="直接箭头连接符 41"/>
          <p:cNvCxnSpPr/>
          <p:nvPr/>
        </p:nvCxnSpPr>
        <p:spPr>
          <a:xfrm>
            <a:off x="2150795" y="1964130"/>
            <a:ext cx="2510963" cy="483006"/>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2160542" y="2498126"/>
            <a:ext cx="2493737" cy="533400"/>
          </a:xfrm>
          <a:prstGeom prst="straightConnector1">
            <a:avLst/>
          </a:prstGeom>
          <a:ln w="38100">
            <a:solidFill>
              <a:srgbClr val="0078D7"/>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2169545" y="3040062"/>
            <a:ext cx="2493737" cy="533400"/>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815509" y="2735262"/>
            <a:ext cx="1446550" cy="627864"/>
          </a:xfrm>
          <a:prstGeom prst="rect">
            <a:avLst/>
          </a:prstGeom>
          <a:noFill/>
          <a:ln>
            <a:solidFill>
              <a:schemeClr val="bg1"/>
            </a:solidFill>
          </a:ln>
        </p:spPr>
        <p:txBody>
          <a:bodyPr wrap="none" lIns="182880" tIns="146304" rIns="182880" bIns="146304" rtlCol="0">
            <a:spAutoFit/>
          </a:bodyPr>
          <a:lstStyle/>
          <a:p>
            <a:pPr>
              <a:lnSpc>
                <a:spcPct val="90000"/>
              </a:lnSpc>
              <a:spcAft>
                <a:spcPts val="600"/>
              </a:spcAft>
            </a:pPr>
            <a:r>
              <a:rPr lang="en-US" sz="2400" dirty="0" smtClean="0">
                <a:solidFill>
                  <a:srgbClr val="00B050"/>
                </a:solidFill>
              </a:rPr>
              <a:t>K2 += c</a:t>
            </a:r>
          </a:p>
        </p:txBody>
      </p:sp>
      <p:cxnSp>
        <p:nvCxnSpPr>
          <p:cNvPr id="22" name="直接箭头连接符 21"/>
          <p:cNvCxnSpPr/>
          <p:nvPr/>
        </p:nvCxnSpPr>
        <p:spPr>
          <a:xfrm flipH="1">
            <a:off x="2156200" y="5056558"/>
            <a:ext cx="2524207" cy="699843"/>
          </a:xfrm>
          <a:prstGeom prst="straightConnector1">
            <a:avLst/>
          </a:prstGeom>
          <a:ln w="38100">
            <a:solidFill>
              <a:srgbClr val="0078D7"/>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a:off x="2141163" y="4716462"/>
            <a:ext cx="2501255" cy="614862"/>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4687048" y="3734199"/>
            <a:ext cx="2614583" cy="504611"/>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4651420" y="4335462"/>
            <a:ext cx="2650211" cy="577033"/>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a:off x="2156201" y="5475387"/>
            <a:ext cx="2527090" cy="721991"/>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4661758" y="3238165"/>
            <a:ext cx="2463623" cy="627864"/>
          </a:xfrm>
          <a:prstGeom prst="rect">
            <a:avLst/>
          </a:prstGeom>
          <a:noFill/>
          <a:ln>
            <a:solidFill>
              <a:schemeClr val="bg1"/>
            </a:solidFill>
          </a:ln>
        </p:spPr>
        <p:txBody>
          <a:bodyPr wrap="none" lIns="182880" tIns="146304" rIns="182880" bIns="146304" rtlCol="0">
            <a:spAutoFit/>
          </a:bodyPr>
          <a:lstStyle/>
          <a:p>
            <a:pPr>
              <a:lnSpc>
                <a:spcPct val="90000"/>
              </a:lnSpc>
              <a:spcAft>
                <a:spcPts val="600"/>
              </a:spcAft>
            </a:pPr>
            <a:r>
              <a:rPr lang="en-US" sz="2400" dirty="0" smtClean="0">
                <a:solidFill>
                  <a:srgbClr val="00B050"/>
                </a:solidFill>
              </a:rPr>
              <a:t>OOO execution</a:t>
            </a:r>
          </a:p>
        </p:txBody>
      </p:sp>
      <p:sp>
        <p:nvSpPr>
          <p:cNvPr id="33" name="文本框 32"/>
          <p:cNvSpPr txBox="1"/>
          <p:nvPr/>
        </p:nvSpPr>
        <p:spPr>
          <a:xfrm>
            <a:off x="3101547" y="5802303"/>
            <a:ext cx="3081741" cy="627864"/>
          </a:xfrm>
          <a:prstGeom prst="rect">
            <a:avLst/>
          </a:prstGeom>
          <a:noFill/>
          <a:ln>
            <a:solidFill>
              <a:schemeClr val="bg1"/>
            </a:solidFill>
          </a:ln>
        </p:spPr>
        <p:txBody>
          <a:bodyPr wrap="none" lIns="182880" tIns="146304" rIns="182880" bIns="146304" rtlCol="0">
            <a:spAutoFit/>
          </a:bodyPr>
          <a:lstStyle/>
          <a:p>
            <a:pPr>
              <a:lnSpc>
                <a:spcPct val="90000"/>
              </a:lnSpc>
              <a:spcAft>
                <a:spcPts val="600"/>
              </a:spcAft>
            </a:pPr>
            <a:r>
              <a:rPr lang="en-US" sz="2400" dirty="0" smtClean="0">
                <a:solidFill>
                  <a:srgbClr val="00B050"/>
                </a:solidFill>
              </a:rPr>
              <a:t>Reordered response</a:t>
            </a:r>
          </a:p>
        </p:txBody>
      </p:sp>
    </p:spTree>
    <p:extLst>
      <p:ext uri="{BB962C8B-B14F-4D97-AF65-F5344CB8AC3E}">
        <p14:creationId xmlns:p14="http://schemas.microsoft.com/office/powerpoint/2010/main" val="421888709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Out-of-order Execution</a:t>
            </a:r>
            <a:endParaRPr lang="en-US" dirty="0"/>
          </a:p>
        </p:txBody>
      </p:sp>
      <p:pic>
        <p:nvPicPr>
          <p:cNvPr id="4" name="图片 3"/>
          <p:cNvPicPr>
            <a:picLocks noChangeAspect="1"/>
          </p:cNvPicPr>
          <p:nvPr/>
        </p:nvPicPr>
        <p:blipFill>
          <a:blip r:embed="rId3"/>
          <a:stretch>
            <a:fillRect/>
          </a:stretch>
        </p:blipFill>
        <p:spPr>
          <a:xfrm>
            <a:off x="396081" y="1516062"/>
            <a:ext cx="8648799" cy="3200400"/>
          </a:xfrm>
          <a:prstGeom prst="rect">
            <a:avLst/>
          </a:prstGeom>
        </p:spPr>
      </p:pic>
      <p:sp>
        <p:nvSpPr>
          <p:cNvPr id="7" name="文本框 6"/>
          <p:cNvSpPr txBox="1"/>
          <p:nvPr/>
        </p:nvSpPr>
        <p:spPr>
          <a:xfrm>
            <a:off x="369009" y="4716462"/>
            <a:ext cx="8570359"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Throughput: 191x single-key atomics, 20x long-tail </a:t>
            </a:r>
            <a:r>
              <a:rPr lang="en-US" sz="2400" dirty="0" smtClean="0">
                <a:gradFill>
                  <a:gsLst>
                    <a:gs pos="2917">
                      <a:schemeClr val="tx1"/>
                    </a:gs>
                    <a:gs pos="30000">
                      <a:schemeClr val="tx1"/>
                    </a:gs>
                  </a:gsLst>
                  <a:lin ang="5400000" scaled="0"/>
                </a:gradFill>
              </a:rPr>
              <a:t>workload</a:t>
            </a:r>
            <a:endParaRPr lang="en-US" sz="2400" dirty="0">
              <a:gradFill>
                <a:gsLst>
                  <a:gs pos="2917">
                    <a:schemeClr val="tx1"/>
                  </a:gs>
                  <a:gs pos="30000">
                    <a:schemeClr val="tx1"/>
                  </a:gs>
                </a:gsLst>
                <a:lin ang="5400000" scaled="0"/>
              </a:gradFill>
            </a:endParaRPr>
          </a:p>
        </p:txBody>
      </p:sp>
      <p:sp>
        <p:nvSpPr>
          <p:cNvPr id="5" name="TextBox 4"/>
          <p:cNvSpPr txBox="1"/>
          <p:nvPr/>
        </p:nvSpPr>
        <p:spPr>
          <a:xfrm>
            <a:off x="369010" y="5344326"/>
            <a:ext cx="8409072"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C00000"/>
                </a:solidFill>
              </a:rPr>
              <a:t>We hope future RDMA NICs could adopt out-of-order execution for atomic operations!</a:t>
            </a:r>
          </a:p>
        </p:txBody>
      </p:sp>
    </p:spTree>
    <p:extLst>
      <p:ext uri="{BB962C8B-B14F-4D97-AF65-F5344CB8AC3E}">
        <p14:creationId xmlns:p14="http://schemas.microsoft.com/office/powerpoint/2010/main" val="63512349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8777288" cy="4007251"/>
          </a:xfrm>
        </p:spPr>
        <p:txBody>
          <a:bodyPr/>
          <a:lstStyle/>
          <a:p>
            <a:pPr marL="742950" indent="-742950">
              <a:buFont typeface="+mj-lt"/>
              <a:buAutoNum type="arabicPeriod"/>
            </a:pPr>
            <a:r>
              <a:rPr lang="en-US" dirty="0" smtClean="0">
                <a:solidFill>
                  <a:schemeClr val="tx2">
                    <a:lumMod val="40000"/>
                    <a:lumOff val="60000"/>
                  </a:schemeClr>
                </a:solidFill>
              </a:rPr>
              <a:t>Be frugal on memory accesses for both GET and PUT</a:t>
            </a:r>
          </a:p>
          <a:p>
            <a:pPr marL="742950" indent="-742950">
              <a:buFont typeface="+mj-lt"/>
              <a:buAutoNum type="arabicPeriod"/>
            </a:pPr>
            <a:r>
              <a:rPr lang="en-US" dirty="0" smtClean="0">
                <a:solidFill>
                  <a:schemeClr val="tx2">
                    <a:lumMod val="40000"/>
                    <a:lumOff val="60000"/>
                  </a:schemeClr>
                </a:solidFill>
              </a:rPr>
              <a:t>Hide memory access latency</a:t>
            </a:r>
          </a:p>
          <a:p>
            <a:pPr marL="742950" indent="-742950">
              <a:buFont typeface="+mj-lt"/>
              <a:buAutoNum type="arabicPeriod"/>
            </a:pPr>
            <a:r>
              <a:rPr lang="en-US" dirty="0" smtClean="0">
                <a:solidFill>
                  <a:schemeClr val="tx2"/>
                </a:solidFill>
              </a:rPr>
              <a:t>Leverage throughput of both on-board and host memory</a:t>
            </a:r>
          </a:p>
          <a:p>
            <a:pPr marL="742950" indent="-742950">
              <a:buFont typeface="+mj-lt"/>
              <a:buAutoNum type="arabicPeriod"/>
            </a:pPr>
            <a:r>
              <a:rPr lang="en-US" dirty="0">
                <a:solidFill>
                  <a:schemeClr val="tx2">
                    <a:lumMod val="40000"/>
                    <a:lumOff val="60000"/>
                  </a:schemeClr>
                </a:solidFill>
              </a:rPr>
              <a:t>Offload simple client computation to </a:t>
            </a:r>
            <a:r>
              <a:rPr lang="en-US" dirty="0" smtClean="0">
                <a:solidFill>
                  <a:schemeClr val="tx2">
                    <a:lumMod val="40000"/>
                    <a:lumOff val="60000"/>
                  </a:schemeClr>
                </a:solidFill>
              </a:rPr>
              <a:t>server</a:t>
            </a:r>
            <a:endParaRPr lang="en-US" dirty="0">
              <a:solidFill>
                <a:schemeClr val="tx2">
                  <a:lumMod val="40000"/>
                  <a:lumOff val="60000"/>
                </a:schemeClr>
              </a:solidFill>
            </a:endParaRPr>
          </a:p>
        </p:txBody>
      </p:sp>
      <p:sp>
        <p:nvSpPr>
          <p:cNvPr id="3" name="Title 2"/>
          <p:cNvSpPr>
            <a:spLocks noGrp="1"/>
          </p:cNvSpPr>
          <p:nvPr>
            <p:ph type="title"/>
          </p:nvPr>
        </p:nvSpPr>
        <p:spPr/>
        <p:txBody>
          <a:bodyPr/>
          <a:lstStyle/>
          <a:p>
            <a:r>
              <a:rPr lang="en-US" dirty="0" smtClean="0"/>
              <a:t>Design Principles</a:t>
            </a:r>
            <a:endParaRPr lang="en-US" dirty="0"/>
          </a:p>
        </p:txBody>
      </p:sp>
    </p:spTree>
    <p:extLst>
      <p:ext uri="{BB962C8B-B14F-4D97-AF65-F5344CB8AC3E}">
        <p14:creationId xmlns:p14="http://schemas.microsoft.com/office/powerpoint/2010/main" val="363054526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How to Use On-board DRAM?</a:t>
            </a:r>
            <a:endParaRPr lang="en-US" dirty="0"/>
          </a:p>
        </p:txBody>
      </p:sp>
      <p:sp>
        <p:nvSpPr>
          <p:cNvPr id="7" name="Rectangle 6"/>
          <p:cNvSpPr/>
          <p:nvPr/>
        </p:nvSpPr>
        <p:spPr bwMode="auto">
          <a:xfrm>
            <a:off x="3881966" y="3104626"/>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8" name="Rectangle 7"/>
          <p:cNvSpPr/>
          <p:nvPr/>
        </p:nvSpPr>
        <p:spPr bwMode="auto">
          <a:xfrm>
            <a:off x="6795822" y="1836870"/>
            <a:ext cx="2000505" cy="606558"/>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solidFill>
                  <a:srgbClr val="000000"/>
                </a:solidFill>
                <a:ea typeface="Segoe UI" pitchFamily="34" charset="0"/>
                <a:cs typeface="Segoe UI" pitchFamily="34" charset="0"/>
              </a:rPr>
              <a:t>ToR</a:t>
            </a:r>
            <a:r>
              <a:rPr lang="en-US" sz="2400" dirty="0" smtClean="0">
                <a:solidFill>
                  <a:srgbClr val="000000"/>
                </a:solidFill>
                <a:ea typeface="Segoe UI" pitchFamily="34" charset="0"/>
                <a:cs typeface="Segoe UI" pitchFamily="34" charset="0"/>
              </a:rPr>
              <a:t> switch</a:t>
            </a:r>
          </a:p>
        </p:txBody>
      </p:sp>
      <p:sp>
        <p:nvSpPr>
          <p:cNvPr id="9" name="Rectangle 8"/>
          <p:cNvSpPr/>
          <p:nvPr/>
        </p:nvSpPr>
        <p:spPr bwMode="auto">
          <a:xfrm>
            <a:off x="3881967" y="5410122"/>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000000"/>
                </a:solidFill>
                <a:ea typeface="Segoe UI" pitchFamily="34" charset="0"/>
                <a:cs typeface="Segoe UI" pitchFamily="34" charset="0"/>
              </a:rPr>
              <a:t>Host DRAM (</a:t>
            </a:r>
            <a:r>
              <a:rPr lang="en-US" sz="2400" dirty="0" smtClean="0">
                <a:solidFill>
                  <a:srgbClr val="C00000"/>
                </a:solidFill>
                <a:ea typeface="Segoe UI" pitchFamily="34" charset="0"/>
                <a:cs typeface="Segoe UI" pitchFamily="34" charset="0"/>
              </a:rPr>
              <a:t>256 GB</a:t>
            </a:r>
            <a:r>
              <a:rPr lang="en-US" sz="2400" dirty="0" smtClean="0">
                <a:solidFill>
                  <a:srgbClr val="000000"/>
                </a:solidFill>
                <a:ea typeface="Segoe UI" pitchFamily="34" charset="0"/>
                <a:cs typeface="Segoe UI" pitchFamily="34" charset="0"/>
              </a:rPr>
              <a:t>)</a:t>
            </a:r>
          </a:p>
        </p:txBody>
      </p:sp>
      <p:cxnSp>
        <p:nvCxnSpPr>
          <p:cNvPr id="10" name="Straight Connector 9"/>
          <p:cNvCxnSpPr/>
          <p:nvPr/>
        </p:nvCxnSpPr>
        <p:spPr>
          <a:xfrm>
            <a:off x="775933" y="5106912"/>
            <a:ext cx="800327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708912" y="5410122"/>
            <a:ext cx="2000505" cy="914400"/>
          </a:xfrm>
          <a:prstGeom prst="rect">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cxnSp>
        <p:nvCxnSpPr>
          <p:cNvPr id="12" name="Straight Arrow Connector 11"/>
          <p:cNvCxnSpPr>
            <a:endCxn id="9" idx="0"/>
          </p:cNvCxnSpPr>
          <p:nvPr/>
        </p:nvCxnSpPr>
        <p:spPr>
          <a:xfrm>
            <a:off x="4882220" y="4019026"/>
            <a:ext cx="0" cy="139109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032489" y="4234442"/>
            <a:ext cx="1773562" cy="960263"/>
          </a:xfrm>
          <a:prstGeom prst="rect">
            <a:avLst/>
          </a:prstGeom>
          <a:noFill/>
        </p:spPr>
        <p:txBody>
          <a:bodyPr wrap="none" lIns="182880" tIns="146304" rIns="182880" bIns="146304" rtlCol="0">
            <a:spAutoFit/>
          </a:bodyPr>
          <a:lstStyle/>
          <a:p>
            <a:pPr algn="r">
              <a:lnSpc>
                <a:spcPct val="90000"/>
              </a:lnSpc>
              <a:spcAft>
                <a:spcPts val="600"/>
              </a:spcAft>
            </a:pPr>
            <a:r>
              <a:rPr lang="en-US" sz="2400" dirty="0" err="1" smtClean="0">
                <a:solidFill>
                  <a:srgbClr val="000000"/>
                </a:solidFill>
              </a:rPr>
              <a:t>PCIe</a:t>
            </a:r>
            <a:r>
              <a:rPr lang="en-US" sz="2400" dirty="0" smtClean="0">
                <a:solidFill>
                  <a:srgbClr val="000000"/>
                </a:solidFill>
              </a:rPr>
              <a:t> Gen3</a:t>
            </a:r>
            <a:br>
              <a:rPr lang="en-US" sz="2400" dirty="0" smtClean="0">
                <a:solidFill>
                  <a:srgbClr val="000000"/>
                </a:solidFill>
              </a:rPr>
            </a:br>
            <a:r>
              <a:rPr lang="en-US" sz="2400" dirty="0" smtClean="0">
                <a:solidFill>
                  <a:srgbClr val="000000"/>
                </a:solidFill>
              </a:rPr>
              <a:t>x16 DMA</a:t>
            </a:r>
          </a:p>
        </p:txBody>
      </p:sp>
      <p:cxnSp>
        <p:nvCxnSpPr>
          <p:cNvPr id="16" name="Straight Arrow Connector 15"/>
          <p:cNvCxnSpPr>
            <a:stCxn id="11" idx="1"/>
          </p:cNvCxnSpPr>
          <p:nvPr/>
        </p:nvCxnSpPr>
        <p:spPr>
          <a:xfrm flipH="1">
            <a:off x="5882473" y="5867322"/>
            <a:ext cx="826439" cy="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21" idx="2"/>
          </p:cNvCxnSpPr>
          <p:nvPr/>
        </p:nvCxnSpPr>
        <p:spPr>
          <a:xfrm flipV="1">
            <a:off x="4882219" y="2595013"/>
            <a:ext cx="0" cy="509613"/>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7128102" y="1364972"/>
            <a:ext cx="13359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0000"/>
                </a:solidFill>
              </a:rPr>
              <a:t>40 </a:t>
            </a:r>
            <a:r>
              <a:rPr lang="en-US" sz="2400" dirty="0" err="1" smtClean="0">
                <a:solidFill>
                  <a:srgbClr val="000000"/>
                </a:solidFill>
              </a:rPr>
              <a:t>GbE</a:t>
            </a:r>
            <a:endParaRPr lang="en-US" sz="2400" dirty="0" smtClean="0">
              <a:solidFill>
                <a:srgbClr val="000000"/>
              </a:solidFill>
            </a:endParaRPr>
          </a:p>
        </p:txBody>
      </p:sp>
      <p:sp>
        <p:nvSpPr>
          <p:cNvPr id="19" name="TextBox 18"/>
          <p:cNvSpPr txBox="1"/>
          <p:nvPr/>
        </p:nvSpPr>
        <p:spPr>
          <a:xfrm>
            <a:off x="4158327" y="3257199"/>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000000"/>
                </a:solidFill>
              </a:rPr>
              <a:t>FPGA</a:t>
            </a:r>
          </a:p>
        </p:txBody>
      </p:sp>
      <p:sp>
        <p:nvSpPr>
          <p:cNvPr id="20" name="TextBox 19"/>
          <p:cNvSpPr txBox="1"/>
          <p:nvPr/>
        </p:nvSpPr>
        <p:spPr>
          <a:xfrm>
            <a:off x="6985264" y="5571200"/>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CPU</a:t>
            </a:r>
            <a:endParaRPr lang="en-US" sz="2400" dirty="0" smtClean="0">
              <a:solidFill>
                <a:srgbClr val="000000"/>
              </a:solidFill>
            </a:endParaRPr>
          </a:p>
        </p:txBody>
      </p:sp>
      <p:sp>
        <p:nvSpPr>
          <p:cNvPr id="21" name="Rectangle 20"/>
          <p:cNvSpPr/>
          <p:nvPr/>
        </p:nvSpPr>
        <p:spPr bwMode="auto">
          <a:xfrm>
            <a:off x="3881966" y="1680613"/>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22" name="TextBox 21"/>
          <p:cNvSpPr txBox="1"/>
          <p:nvPr/>
        </p:nvSpPr>
        <p:spPr>
          <a:xfrm>
            <a:off x="4163489" y="1820092"/>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NIC</a:t>
            </a:r>
            <a:endParaRPr lang="en-US" sz="2400" dirty="0" smtClean="0">
              <a:solidFill>
                <a:srgbClr val="000000"/>
              </a:solidFill>
            </a:endParaRPr>
          </a:p>
        </p:txBody>
      </p:sp>
      <p:cxnSp>
        <p:nvCxnSpPr>
          <p:cNvPr id="23" name="Straight Arrow Connector 22"/>
          <p:cNvCxnSpPr>
            <a:stCxn id="21" idx="3"/>
            <a:endCxn id="8" idx="1"/>
          </p:cNvCxnSpPr>
          <p:nvPr/>
        </p:nvCxnSpPr>
        <p:spPr>
          <a:xfrm>
            <a:off x="5882471" y="2137813"/>
            <a:ext cx="913351" cy="233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705678" y="1452013"/>
            <a:ext cx="5337313" cy="2782429"/>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31065" y="1744662"/>
            <a:ext cx="3272074" cy="683264"/>
          </a:xfrm>
          <a:prstGeom prst="rect">
            <a:avLst/>
          </a:prstGeom>
          <a:noFill/>
        </p:spPr>
        <p:txBody>
          <a:bodyPr wrap="square" lIns="182880" tIns="146304" rIns="182880" bIns="146304" rtlCol="0">
            <a:spAutoFit/>
          </a:bodyPr>
          <a:lstStyle/>
          <a:p>
            <a:pPr algn="ctr">
              <a:lnSpc>
                <a:spcPct val="90000"/>
              </a:lnSpc>
              <a:spcAft>
                <a:spcPts val="600"/>
              </a:spcAft>
            </a:pPr>
            <a:r>
              <a:rPr lang="en-US" altLang="zh-CN" sz="2800" dirty="0" smtClean="0">
                <a:gradFill>
                  <a:gsLst>
                    <a:gs pos="2917">
                      <a:schemeClr val="tx1"/>
                    </a:gs>
                    <a:gs pos="30000">
                      <a:schemeClr val="tx1"/>
                    </a:gs>
                  </a:gsLst>
                  <a:lin ang="5400000" scaled="0"/>
                </a:gradFill>
              </a:rPr>
              <a:t> Reconfigurable </a:t>
            </a:r>
            <a:r>
              <a:rPr lang="en-US" sz="2800" dirty="0" smtClean="0">
                <a:gradFill>
                  <a:gsLst>
                    <a:gs pos="2917">
                      <a:schemeClr val="tx1"/>
                    </a:gs>
                    <a:gs pos="30000">
                      <a:schemeClr val="tx1"/>
                    </a:gs>
                  </a:gsLst>
                  <a:lin ang="5400000" scaled="0"/>
                </a:gradFill>
              </a:rPr>
              <a:t>NIC</a:t>
            </a:r>
            <a:endParaRPr lang="en-US" sz="2800" dirty="0" smtClean="0">
              <a:solidFill>
                <a:srgbClr val="000000"/>
              </a:solidFill>
            </a:endParaRPr>
          </a:p>
        </p:txBody>
      </p:sp>
      <p:sp>
        <p:nvSpPr>
          <p:cNvPr id="26" name="Rectangle 25"/>
          <p:cNvSpPr/>
          <p:nvPr/>
        </p:nvSpPr>
        <p:spPr bwMode="auto">
          <a:xfrm>
            <a:off x="1087766" y="3104625"/>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rgbClr val="000000"/>
                </a:solidFill>
                <a:ea typeface="Segoe UI" pitchFamily="34" charset="0"/>
                <a:cs typeface="Segoe UI" pitchFamily="34" charset="0"/>
              </a:rPr>
              <a:t>On-board DRAM (</a:t>
            </a:r>
            <a:r>
              <a:rPr lang="en-US" sz="2000" dirty="0">
                <a:solidFill>
                  <a:srgbClr val="C00000"/>
                </a:solidFill>
                <a:ea typeface="Segoe UI" pitchFamily="34" charset="0"/>
                <a:cs typeface="Segoe UI" pitchFamily="34" charset="0"/>
              </a:rPr>
              <a:t>4 GB</a:t>
            </a:r>
            <a:r>
              <a:rPr lang="en-US" sz="2000" dirty="0">
                <a:solidFill>
                  <a:srgbClr val="000000"/>
                </a:solidFill>
                <a:ea typeface="Segoe UI" pitchFamily="34" charset="0"/>
                <a:cs typeface="Segoe UI" pitchFamily="34" charset="0"/>
              </a:rPr>
              <a:t>)</a:t>
            </a:r>
          </a:p>
        </p:txBody>
      </p:sp>
      <p:cxnSp>
        <p:nvCxnSpPr>
          <p:cNvPr id="27" name="Straight Arrow Connector 26"/>
          <p:cNvCxnSpPr>
            <a:stCxn id="7" idx="1"/>
            <a:endCxn id="26" idx="3"/>
          </p:cNvCxnSpPr>
          <p:nvPr/>
        </p:nvCxnSpPr>
        <p:spPr>
          <a:xfrm flipH="1" flipV="1">
            <a:off x="3088280" y="3561825"/>
            <a:ext cx="793686" cy="1"/>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882218" y="4241157"/>
            <a:ext cx="1494640" cy="926407"/>
          </a:xfrm>
          <a:prstGeom prst="rect">
            <a:avLst/>
          </a:prstGeom>
          <a:noFill/>
        </p:spPr>
        <p:txBody>
          <a:bodyPr wrap="none" lIns="182880" tIns="146304" rIns="182880" bIns="146304" rtlCol="0">
            <a:spAutoFit/>
          </a:bodyPr>
          <a:lstStyle/>
          <a:p>
            <a:pPr>
              <a:lnSpc>
                <a:spcPct val="90000"/>
              </a:lnSpc>
              <a:spcAft>
                <a:spcPts val="600"/>
              </a:spcAft>
            </a:pPr>
            <a:endParaRPr lang="en-US" sz="2000" dirty="0" smtClean="0">
              <a:solidFill>
                <a:srgbClr val="C00000"/>
              </a:solidFill>
            </a:endParaRPr>
          </a:p>
          <a:p>
            <a:pPr>
              <a:lnSpc>
                <a:spcPct val="90000"/>
              </a:lnSpc>
              <a:spcAft>
                <a:spcPts val="600"/>
              </a:spcAft>
            </a:pPr>
            <a:r>
              <a:rPr lang="en-US" sz="2000" dirty="0" smtClean="0">
                <a:solidFill>
                  <a:srgbClr val="C00000"/>
                </a:solidFill>
              </a:rPr>
              <a:t>120 Mops</a:t>
            </a:r>
          </a:p>
        </p:txBody>
      </p:sp>
      <p:sp>
        <p:nvSpPr>
          <p:cNvPr id="30" name="TextBox 29"/>
          <p:cNvSpPr txBox="1"/>
          <p:nvPr/>
        </p:nvSpPr>
        <p:spPr>
          <a:xfrm>
            <a:off x="2758181" y="2659062"/>
            <a:ext cx="1494640"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C00000"/>
                </a:solidFill>
              </a:rPr>
              <a:t>100 Mops</a:t>
            </a:r>
          </a:p>
        </p:txBody>
      </p:sp>
    </p:spTree>
    <p:extLst>
      <p:ext uri="{BB962C8B-B14F-4D97-AF65-F5344CB8AC3E}">
        <p14:creationId xmlns:p14="http://schemas.microsoft.com/office/powerpoint/2010/main" val="33787086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Use On-board DRAM?</a:t>
            </a:r>
          </a:p>
        </p:txBody>
      </p:sp>
      <p:sp>
        <p:nvSpPr>
          <p:cNvPr id="3" name="文本占位符 2"/>
          <p:cNvSpPr>
            <a:spLocks noGrp="1"/>
          </p:cNvSpPr>
          <p:nvPr>
            <p:ph type="body" sz="quarter" idx="10"/>
          </p:nvPr>
        </p:nvSpPr>
        <p:spPr>
          <a:xfrm>
            <a:off x="274638" y="1212849"/>
            <a:ext cx="4206240" cy="627864"/>
          </a:xfrm>
        </p:spPr>
        <p:txBody>
          <a:bodyPr/>
          <a:lstStyle/>
          <a:p>
            <a:r>
              <a:rPr lang="en-US" dirty="0" smtClean="0"/>
              <a:t>Cache?</a:t>
            </a:r>
            <a:endParaRPr lang="en-US" dirty="0"/>
          </a:p>
        </p:txBody>
      </p:sp>
      <p:sp>
        <p:nvSpPr>
          <p:cNvPr id="4" name="文本占位符 3"/>
          <p:cNvSpPr>
            <a:spLocks noGrp="1"/>
          </p:cNvSpPr>
          <p:nvPr>
            <p:ph type="body" sz="quarter" idx="11"/>
          </p:nvPr>
        </p:nvSpPr>
        <p:spPr>
          <a:xfrm>
            <a:off x="4846113" y="1211287"/>
            <a:ext cx="4206240" cy="627864"/>
          </a:xfrm>
        </p:spPr>
        <p:txBody>
          <a:bodyPr/>
          <a:lstStyle/>
          <a:p>
            <a:r>
              <a:rPr lang="en-US" dirty="0" smtClean="0"/>
              <a:t>Load balance?</a:t>
            </a:r>
            <a:endParaRPr lang="en-US" dirty="0"/>
          </a:p>
        </p:txBody>
      </p:sp>
      <p:sp>
        <p:nvSpPr>
          <p:cNvPr id="5" name="矩形 4"/>
          <p:cNvSpPr/>
          <p:nvPr/>
        </p:nvSpPr>
        <p:spPr bwMode="auto">
          <a:xfrm>
            <a:off x="777081" y="3344862"/>
            <a:ext cx="3048000"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On-board DRAM</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(100 Mops)</a:t>
            </a:r>
          </a:p>
        </p:txBody>
      </p:sp>
      <p:sp>
        <p:nvSpPr>
          <p:cNvPr id="6" name="矩形 5"/>
          <p:cNvSpPr/>
          <p:nvPr/>
        </p:nvSpPr>
        <p:spPr bwMode="auto">
          <a:xfrm>
            <a:off x="777081" y="4868862"/>
            <a:ext cx="3048000"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smtClean="0">
                <a:gradFill>
                  <a:gsLst>
                    <a:gs pos="0">
                      <a:srgbClr val="FFFFFF"/>
                    </a:gs>
                    <a:gs pos="100000">
                      <a:srgbClr val="FFFFFF"/>
                    </a:gs>
                  </a:gsLst>
                  <a:lin ang="5400000" scaled="0"/>
                </a:gradFill>
                <a:ea typeface="Segoe UI" pitchFamily="34" charset="0"/>
                <a:cs typeface="Segoe UI" pitchFamily="34" charset="0"/>
              </a:rPr>
              <a:t>Host Memory</a:t>
            </a:r>
            <a:br>
              <a:rPr lang="en-US" sz="2400" smtClean="0">
                <a:gradFill>
                  <a:gsLst>
                    <a:gs pos="0">
                      <a:srgbClr val="FFFFFF"/>
                    </a:gs>
                    <a:gs pos="100000">
                      <a:srgbClr val="FFFFFF"/>
                    </a:gs>
                  </a:gsLst>
                  <a:lin ang="5400000" scaled="0"/>
                </a:gradFill>
                <a:ea typeface="Segoe UI" pitchFamily="34" charset="0"/>
                <a:cs typeface="Segoe UI" pitchFamily="34" charset="0"/>
              </a:rPr>
            </a:br>
            <a:r>
              <a:rPr lang="en-US" sz="2400" smtClean="0">
                <a:gradFill>
                  <a:gsLst>
                    <a:gs pos="0">
                      <a:srgbClr val="FFFFFF"/>
                    </a:gs>
                    <a:gs pos="100000">
                      <a:srgbClr val="FFFFFF"/>
                    </a:gs>
                  </a:gsLst>
                  <a:lin ang="5400000" scaled="0"/>
                </a:gradFill>
                <a:ea typeface="Segoe UI" pitchFamily="34" charset="0"/>
                <a:cs typeface="Segoe UI" pitchFamily="34" charset="0"/>
              </a:rPr>
              <a:t>(120 </a:t>
            </a:r>
            <a:r>
              <a:rPr lang="en-US" sz="2400" dirty="0" smtClean="0">
                <a:gradFill>
                  <a:gsLst>
                    <a:gs pos="0">
                      <a:srgbClr val="FFFFFF"/>
                    </a:gs>
                    <a:gs pos="100000">
                      <a:srgbClr val="FFFFFF"/>
                    </a:gs>
                  </a:gsLst>
                  <a:lin ang="5400000" scaled="0"/>
                </a:gradFill>
                <a:ea typeface="Segoe UI" pitchFamily="34" charset="0"/>
                <a:cs typeface="Segoe UI" pitchFamily="34" charset="0"/>
              </a:rPr>
              <a:t>Mops)</a:t>
            </a:r>
          </a:p>
        </p:txBody>
      </p:sp>
      <p:cxnSp>
        <p:nvCxnSpPr>
          <p:cNvPr id="8" name="直接箭头连接符 7"/>
          <p:cNvCxnSpPr>
            <a:stCxn id="5" idx="2"/>
            <a:endCxn id="6" idx="0"/>
          </p:cNvCxnSpPr>
          <p:nvPr/>
        </p:nvCxnSpPr>
        <p:spPr>
          <a:xfrm>
            <a:off x="2301081" y="4259262"/>
            <a:ext cx="0" cy="609600"/>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2303072" y="2506662"/>
            <a:ext cx="0" cy="838200"/>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005681" y="2031198"/>
            <a:ext cx="25678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Up to 100 Mops</a:t>
            </a:r>
          </a:p>
        </p:txBody>
      </p:sp>
      <p:sp>
        <p:nvSpPr>
          <p:cNvPr id="17" name="矩形 16"/>
          <p:cNvSpPr/>
          <p:nvPr/>
        </p:nvSpPr>
        <p:spPr bwMode="auto">
          <a:xfrm>
            <a:off x="4633061" y="4685364"/>
            <a:ext cx="1839385" cy="1600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On-board DRAM</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(4 GB,</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100 Mops)</a:t>
            </a:r>
          </a:p>
        </p:txBody>
      </p:sp>
      <p:sp>
        <p:nvSpPr>
          <p:cNvPr id="18" name="矩形 17"/>
          <p:cNvSpPr/>
          <p:nvPr/>
        </p:nvSpPr>
        <p:spPr bwMode="auto">
          <a:xfrm>
            <a:off x="6796881" y="4685364"/>
            <a:ext cx="1905000" cy="15660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Host Memory</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(256 GB, 120 Mops)</a:t>
            </a:r>
          </a:p>
        </p:txBody>
      </p:sp>
      <p:sp>
        <p:nvSpPr>
          <p:cNvPr id="19" name="矩形 18"/>
          <p:cNvSpPr/>
          <p:nvPr/>
        </p:nvSpPr>
        <p:spPr bwMode="auto">
          <a:xfrm>
            <a:off x="5196633" y="2867316"/>
            <a:ext cx="3048000" cy="55676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Dispatcher</a:t>
            </a:r>
          </a:p>
        </p:txBody>
      </p:sp>
      <p:cxnSp>
        <p:nvCxnSpPr>
          <p:cNvPr id="20" name="直接箭头连接符 19"/>
          <p:cNvCxnSpPr>
            <a:endCxn id="17" idx="0"/>
          </p:cNvCxnSpPr>
          <p:nvPr/>
        </p:nvCxnSpPr>
        <p:spPr>
          <a:xfrm flipH="1">
            <a:off x="5552754" y="3424081"/>
            <a:ext cx="1091727" cy="1261283"/>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endCxn id="18" idx="0"/>
          </p:cNvCxnSpPr>
          <p:nvPr/>
        </p:nvCxnSpPr>
        <p:spPr>
          <a:xfrm>
            <a:off x="6655720" y="3397672"/>
            <a:ext cx="1093661" cy="1287692"/>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endCxn id="19" idx="0"/>
          </p:cNvCxnSpPr>
          <p:nvPr/>
        </p:nvCxnSpPr>
        <p:spPr>
          <a:xfrm>
            <a:off x="6720633" y="2433481"/>
            <a:ext cx="0" cy="433835"/>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5436723" y="1973262"/>
            <a:ext cx="25678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Up to 122 Mops</a:t>
            </a:r>
          </a:p>
        </p:txBody>
      </p:sp>
      <p:sp>
        <p:nvSpPr>
          <p:cNvPr id="28" name="文本框 27"/>
          <p:cNvSpPr txBox="1"/>
          <p:nvPr/>
        </p:nvSpPr>
        <p:spPr>
          <a:xfrm>
            <a:off x="4206081" y="3576481"/>
            <a:ext cx="206370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25 Mops/GB</a:t>
            </a:r>
          </a:p>
        </p:txBody>
      </p:sp>
      <p:sp>
        <p:nvSpPr>
          <p:cNvPr id="29" name="文本框 28"/>
          <p:cNvSpPr txBox="1"/>
          <p:nvPr/>
        </p:nvSpPr>
        <p:spPr>
          <a:xfrm>
            <a:off x="7014042" y="3548477"/>
            <a:ext cx="213103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0.5 Mops/GB</a:t>
            </a:r>
          </a:p>
        </p:txBody>
      </p:sp>
    </p:spTree>
    <p:extLst>
      <p:ext uri="{BB962C8B-B14F-4D97-AF65-F5344CB8AC3E}">
        <p14:creationId xmlns:p14="http://schemas.microsoft.com/office/powerpoint/2010/main" val="656042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7" grpId="0" animBg="1"/>
      <p:bldP spid="18" grpId="0" animBg="1"/>
      <p:bldP spid="19" grpId="0" animBg="1"/>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6862"/>
            <a:ext cx="8777287" cy="917575"/>
          </a:xfrm>
        </p:spPr>
        <p:txBody>
          <a:bodyPr/>
          <a:lstStyle/>
          <a:p>
            <a:r>
              <a:rPr lang="en-US" dirty="0" smtClean="0"/>
              <a:t>Key-Value Store in Data Centers</a:t>
            </a:r>
            <a:endParaRPr lang="en-US" dirty="0"/>
          </a:p>
        </p:txBody>
      </p:sp>
      <p:sp>
        <p:nvSpPr>
          <p:cNvPr id="3" name="Text Placeholder 2"/>
          <p:cNvSpPr>
            <a:spLocks noGrp="1"/>
          </p:cNvSpPr>
          <p:nvPr>
            <p:ph type="body" sz="quarter" idx="10"/>
          </p:nvPr>
        </p:nvSpPr>
        <p:spPr>
          <a:xfrm>
            <a:off x="274638" y="1212849"/>
            <a:ext cx="4206240" cy="627864"/>
          </a:xfrm>
        </p:spPr>
        <p:txBody>
          <a:bodyPr/>
          <a:lstStyle/>
          <a:p>
            <a:r>
              <a:rPr lang="en-US" dirty="0" smtClean="0"/>
              <a:t>Web Cache</a:t>
            </a:r>
            <a:endParaRPr lang="en-US" dirty="0"/>
          </a:p>
        </p:txBody>
      </p:sp>
      <p:sp>
        <p:nvSpPr>
          <p:cNvPr id="4" name="Text Placeholder 3"/>
          <p:cNvSpPr>
            <a:spLocks noGrp="1"/>
          </p:cNvSpPr>
          <p:nvPr>
            <p:ph type="body" sz="quarter" idx="11"/>
          </p:nvPr>
        </p:nvSpPr>
        <p:spPr>
          <a:xfrm>
            <a:off x="4846113" y="1211287"/>
            <a:ext cx="4206240" cy="627864"/>
          </a:xfrm>
        </p:spPr>
        <p:txBody>
          <a:bodyPr/>
          <a:lstStyle/>
          <a:p>
            <a:r>
              <a:rPr lang="en-US" dirty="0" smtClean="0"/>
              <a:t>Shared Data Structure</a:t>
            </a:r>
            <a:endParaRPr lang="en-US" dirty="0"/>
          </a:p>
        </p:txBody>
      </p:sp>
      <p:pic>
        <p:nvPicPr>
          <p:cNvPr id="5" name="图片 6"/>
          <p:cNvPicPr>
            <a:picLocks noChangeAspect="1"/>
          </p:cNvPicPr>
          <p:nvPr/>
        </p:nvPicPr>
        <p:blipFill>
          <a:blip r:embed="rId3"/>
          <a:stretch>
            <a:fillRect/>
          </a:stretch>
        </p:blipFill>
        <p:spPr>
          <a:xfrm>
            <a:off x="1072480" y="2021119"/>
            <a:ext cx="1521641" cy="893138"/>
          </a:xfrm>
          <a:prstGeom prst="rect">
            <a:avLst/>
          </a:prstGeom>
        </p:spPr>
      </p:pic>
      <p:pic>
        <p:nvPicPr>
          <p:cNvPr id="6" name="Picture 2" descr="Image result for red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681" y="3046444"/>
            <a:ext cx="2274240" cy="759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72481" y="4447755"/>
            <a:ext cx="229312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Recent Tweets</a:t>
            </a:r>
          </a:p>
        </p:txBody>
      </p:sp>
      <p:sp>
        <p:nvSpPr>
          <p:cNvPr id="8" name="TextBox 7"/>
          <p:cNvSpPr txBox="1"/>
          <p:nvPr/>
        </p:nvSpPr>
        <p:spPr>
          <a:xfrm>
            <a:off x="243681" y="4447755"/>
            <a:ext cx="136159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User ID</a:t>
            </a:r>
          </a:p>
        </p:txBody>
      </p:sp>
      <p:cxnSp>
        <p:nvCxnSpPr>
          <p:cNvPr id="12" name="Straight Arrow Connector 11"/>
          <p:cNvCxnSpPr>
            <a:stCxn id="8" idx="3"/>
            <a:endCxn id="7" idx="1"/>
          </p:cNvCxnSpPr>
          <p:nvPr/>
        </p:nvCxnSpPr>
        <p:spPr>
          <a:xfrm>
            <a:off x="1605272" y="4761687"/>
            <a:ext cx="46720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2430" y="5039111"/>
            <a:ext cx="90954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SQL</a:t>
            </a:r>
          </a:p>
        </p:txBody>
      </p:sp>
      <p:cxnSp>
        <p:nvCxnSpPr>
          <p:cNvPr id="14" name="Straight Arrow Connector 13"/>
          <p:cNvCxnSpPr/>
          <p:nvPr/>
        </p:nvCxnSpPr>
        <p:spPr>
          <a:xfrm>
            <a:off x="1605272" y="5360210"/>
            <a:ext cx="46720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65353" y="5037146"/>
            <a:ext cx="203831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Query result</a:t>
            </a:r>
          </a:p>
        </p:txBody>
      </p:sp>
      <p:sp>
        <p:nvSpPr>
          <p:cNvPr id="17" name="TextBox 16"/>
          <p:cNvSpPr txBox="1"/>
          <p:nvPr/>
        </p:nvSpPr>
        <p:spPr>
          <a:xfrm>
            <a:off x="243681" y="3954462"/>
            <a:ext cx="85260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Key</a:t>
            </a:r>
          </a:p>
        </p:txBody>
      </p:sp>
      <p:sp>
        <p:nvSpPr>
          <p:cNvPr id="18" name="TextBox 17"/>
          <p:cNvSpPr txBox="1"/>
          <p:nvPr/>
        </p:nvSpPr>
        <p:spPr>
          <a:xfrm>
            <a:off x="2072481" y="3967127"/>
            <a:ext cx="110543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Value</a:t>
            </a:r>
          </a:p>
        </p:txBody>
      </p:sp>
      <p:sp>
        <p:nvSpPr>
          <p:cNvPr id="19" name="TextBox 18"/>
          <p:cNvSpPr txBox="1"/>
          <p:nvPr/>
        </p:nvSpPr>
        <p:spPr>
          <a:xfrm>
            <a:off x="243681" y="5609579"/>
            <a:ext cx="138403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Session</a:t>
            </a:r>
          </a:p>
        </p:txBody>
      </p:sp>
      <p:cxnSp>
        <p:nvCxnSpPr>
          <p:cNvPr id="20" name="Straight Arrow Connector 19"/>
          <p:cNvCxnSpPr/>
          <p:nvPr/>
        </p:nvCxnSpPr>
        <p:spPr>
          <a:xfrm>
            <a:off x="1605272" y="5901083"/>
            <a:ext cx="46720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65352" y="5587151"/>
            <a:ext cx="255820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Browser cookies</a:t>
            </a:r>
          </a:p>
        </p:txBody>
      </p:sp>
      <p:pic>
        <p:nvPicPr>
          <p:cNvPr id="22" name="图片 9"/>
          <p:cNvPicPr>
            <a:picLocks noChangeAspect="1"/>
          </p:cNvPicPr>
          <p:nvPr/>
        </p:nvPicPr>
        <p:blipFill>
          <a:blip r:embed="rId5"/>
          <a:stretch>
            <a:fillRect/>
          </a:stretch>
        </p:blipFill>
        <p:spPr>
          <a:xfrm>
            <a:off x="5412161" y="1897062"/>
            <a:ext cx="3442120" cy="854443"/>
          </a:xfrm>
          <a:prstGeom prst="rect">
            <a:avLst/>
          </a:prstGeom>
        </p:spPr>
      </p:pic>
      <p:pic>
        <p:nvPicPr>
          <p:cNvPr id="23" name="图片 10"/>
          <p:cNvPicPr>
            <a:picLocks noChangeAspect="1"/>
          </p:cNvPicPr>
          <p:nvPr/>
        </p:nvPicPr>
        <p:blipFill>
          <a:blip r:embed="rId6"/>
          <a:stretch>
            <a:fillRect/>
          </a:stretch>
        </p:blipFill>
        <p:spPr>
          <a:xfrm>
            <a:off x="5617686" y="2804471"/>
            <a:ext cx="3160395" cy="929640"/>
          </a:xfrm>
          <a:prstGeom prst="rect">
            <a:avLst/>
          </a:prstGeom>
        </p:spPr>
      </p:pic>
      <p:sp>
        <p:nvSpPr>
          <p:cNvPr id="25" name="TextBox 24"/>
          <p:cNvSpPr txBox="1"/>
          <p:nvPr/>
        </p:nvSpPr>
        <p:spPr>
          <a:xfrm>
            <a:off x="4731260" y="4419135"/>
            <a:ext cx="198355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Graph node</a:t>
            </a:r>
          </a:p>
        </p:txBody>
      </p:sp>
      <p:cxnSp>
        <p:nvCxnSpPr>
          <p:cNvPr id="26" name="Straight Arrow Connector 25"/>
          <p:cNvCxnSpPr/>
          <p:nvPr/>
        </p:nvCxnSpPr>
        <p:spPr>
          <a:xfrm>
            <a:off x="6573080" y="4733067"/>
            <a:ext cx="450072"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740009" y="5010491"/>
            <a:ext cx="137999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Feature</a:t>
            </a:r>
          </a:p>
        </p:txBody>
      </p:sp>
      <p:cxnSp>
        <p:nvCxnSpPr>
          <p:cNvPr id="28" name="Straight Arrow Connector 27"/>
          <p:cNvCxnSpPr/>
          <p:nvPr/>
        </p:nvCxnSpPr>
        <p:spPr>
          <a:xfrm>
            <a:off x="6101072" y="5331590"/>
            <a:ext cx="46720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568281" y="5008526"/>
            <a:ext cx="134459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Weight</a:t>
            </a:r>
          </a:p>
        </p:txBody>
      </p:sp>
      <p:sp>
        <p:nvSpPr>
          <p:cNvPr id="30" name="TextBox 29"/>
          <p:cNvSpPr txBox="1"/>
          <p:nvPr/>
        </p:nvSpPr>
        <p:spPr>
          <a:xfrm>
            <a:off x="4725075" y="3925842"/>
            <a:ext cx="85260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Key</a:t>
            </a:r>
          </a:p>
        </p:txBody>
      </p:sp>
      <p:sp>
        <p:nvSpPr>
          <p:cNvPr id="31" name="TextBox 30"/>
          <p:cNvSpPr txBox="1"/>
          <p:nvPr/>
        </p:nvSpPr>
        <p:spPr>
          <a:xfrm>
            <a:off x="6996709" y="3938507"/>
            <a:ext cx="110543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Value</a:t>
            </a:r>
          </a:p>
        </p:txBody>
      </p:sp>
      <p:sp>
        <p:nvSpPr>
          <p:cNvPr id="32" name="TextBox 31"/>
          <p:cNvSpPr txBox="1"/>
          <p:nvPr/>
        </p:nvSpPr>
        <p:spPr>
          <a:xfrm>
            <a:off x="4731260" y="5580959"/>
            <a:ext cx="114916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Shard</a:t>
            </a:r>
          </a:p>
        </p:txBody>
      </p:sp>
      <p:cxnSp>
        <p:nvCxnSpPr>
          <p:cNvPr id="33" name="Straight Arrow Connector 32"/>
          <p:cNvCxnSpPr/>
          <p:nvPr/>
        </p:nvCxnSpPr>
        <p:spPr>
          <a:xfrm>
            <a:off x="6092851" y="5872463"/>
            <a:ext cx="46720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552931" y="5558531"/>
            <a:ext cx="283475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Sequence number</a:t>
            </a:r>
          </a:p>
        </p:txBody>
      </p:sp>
      <p:sp>
        <p:nvSpPr>
          <p:cNvPr id="35" name="TextBox 34"/>
          <p:cNvSpPr txBox="1"/>
          <p:nvPr/>
        </p:nvSpPr>
        <p:spPr>
          <a:xfrm>
            <a:off x="6965860" y="4423234"/>
            <a:ext cx="207736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List of edges</a:t>
            </a:r>
          </a:p>
        </p:txBody>
      </p:sp>
      <p:sp>
        <p:nvSpPr>
          <p:cNvPr id="9" name="TextBox 8"/>
          <p:cNvSpPr txBox="1"/>
          <p:nvPr/>
        </p:nvSpPr>
        <p:spPr>
          <a:xfrm>
            <a:off x="5044281" y="6060775"/>
            <a:ext cx="406329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rPr>
              <a:t>More demanding workload</a:t>
            </a:r>
          </a:p>
        </p:txBody>
      </p:sp>
    </p:spTree>
    <p:extLst>
      <p:ext uri="{BB962C8B-B14F-4D97-AF65-F5344CB8AC3E}">
        <p14:creationId xmlns:p14="http://schemas.microsoft.com/office/powerpoint/2010/main" val="156946660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sz="4000" dirty="0" smtClean="0"/>
              <a:t>Load Dispatch = Cache + Load Balance</a:t>
            </a:r>
            <a:endParaRPr lang="en-US" sz="4000" dirty="0"/>
          </a:p>
        </p:txBody>
      </p:sp>
      <p:sp>
        <p:nvSpPr>
          <p:cNvPr id="4" name="矩形 3"/>
          <p:cNvSpPr/>
          <p:nvPr/>
        </p:nvSpPr>
        <p:spPr bwMode="auto">
          <a:xfrm>
            <a:off x="1996281" y="1824042"/>
            <a:ext cx="4267200" cy="55676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Dispatcher: hash(</a:t>
            </a:r>
            <a:r>
              <a:rPr lang="en-US" sz="2400" dirty="0" err="1" smtClean="0">
                <a:gradFill>
                  <a:gsLst>
                    <a:gs pos="0">
                      <a:srgbClr val="FFFFFF"/>
                    </a:gs>
                    <a:gs pos="100000">
                      <a:srgbClr val="FFFFFF"/>
                    </a:gs>
                  </a:gsLst>
                  <a:lin ang="5400000" scaled="0"/>
                </a:gradFill>
                <a:ea typeface="Segoe UI" pitchFamily="34" charset="0"/>
                <a:cs typeface="Segoe UI" pitchFamily="34" charset="0"/>
              </a:rPr>
              <a:t>addr</a:t>
            </a: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6" name="矩形 5"/>
          <p:cNvSpPr/>
          <p:nvPr/>
        </p:nvSpPr>
        <p:spPr bwMode="auto">
          <a:xfrm>
            <a:off x="1005681" y="3497262"/>
            <a:ext cx="2819400"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On-board DRAM </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(4 GB, 100 Mops)</a:t>
            </a:r>
          </a:p>
        </p:txBody>
      </p:sp>
      <p:cxnSp>
        <p:nvCxnSpPr>
          <p:cNvPr id="7" name="直接箭头连接符 6"/>
          <p:cNvCxnSpPr>
            <a:stCxn id="4" idx="2"/>
            <a:endCxn id="6" idx="0"/>
          </p:cNvCxnSpPr>
          <p:nvPr/>
        </p:nvCxnSpPr>
        <p:spPr>
          <a:xfrm flipH="1">
            <a:off x="2415381" y="2380807"/>
            <a:ext cx="1714500" cy="1116455"/>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551896" y="2430462"/>
            <a:ext cx="1892185"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Cache-able</a:t>
            </a:r>
          </a:p>
          <a:p>
            <a:pPr>
              <a:lnSpc>
                <a:spcPct val="90000"/>
              </a:lnSpc>
              <a:spcAft>
                <a:spcPts val="600"/>
              </a:spcAft>
            </a:pPr>
            <a:r>
              <a:rPr lang="en-US" sz="2400" dirty="0" smtClean="0">
                <a:gradFill>
                  <a:gsLst>
                    <a:gs pos="2917">
                      <a:schemeClr val="tx1"/>
                    </a:gs>
                    <a:gs pos="30000">
                      <a:schemeClr val="tx1"/>
                    </a:gs>
                  </a:gsLst>
                  <a:lin ang="5400000" scaled="0"/>
                </a:gradFill>
              </a:rPr>
              <a:t>(50%)</a:t>
            </a:r>
          </a:p>
        </p:txBody>
      </p:sp>
      <p:cxnSp>
        <p:nvCxnSpPr>
          <p:cNvPr id="15" name="直接箭头连接符 14"/>
          <p:cNvCxnSpPr>
            <a:endCxn id="4" idx="0"/>
          </p:cNvCxnSpPr>
          <p:nvPr/>
        </p:nvCxnSpPr>
        <p:spPr>
          <a:xfrm>
            <a:off x="4129881" y="1287462"/>
            <a:ext cx="0" cy="536580"/>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105613" y="1133264"/>
            <a:ext cx="172226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rPr>
              <a:t>184 Mops</a:t>
            </a:r>
          </a:p>
        </p:txBody>
      </p:sp>
      <p:sp>
        <p:nvSpPr>
          <p:cNvPr id="21" name="矩形 20"/>
          <p:cNvSpPr/>
          <p:nvPr/>
        </p:nvSpPr>
        <p:spPr bwMode="auto">
          <a:xfrm>
            <a:off x="5120481" y="3497262"/>
            <a:ext cx="3124200"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Host Memory</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(256 GB, 120 Mops)</a:t>
            </a:r>
          </a:p>
        </p:txBody>
      </p:sp>
      <p:cxnSp>
        <p:nvCxnSpPr>
          <p:cNvPr id="22" name="直接箭头连接符 21"/>
          <p:cNvCxnSpPr>
            <a:stCxn id="6" idx="2"/>
          </p:cNvCxnSpPr>
          <p:nvPr/>
        </p:nvCxnSpPr>
        <p:spPr>
          <a:xfrm>
            <a:off x="2415381" y="4411662"/>
            <a:ext cx="0" cy="1446210"/>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863886" y="4411662"/>
            <a:ext cx="1634102" cy="96026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Cache hit</a:t>
            </a:r>
            <a:br>
              <a:rPr lang="en-US" sz="2400" dirty="0" smtClean="0">
                <a:gradFill>
                  <a:gsLst>
                    <a:gs pos="2917">
                      <a:schemeClr val="tx1"/>
                    </a:gs>
                    <a:gs pos="30000">
                      <a:schemeClr val="tx1"/>
                    </a:gs>
                  </a:gsLst>
                  <a:lin ang="5400000" scaled="0"/>
                </a:gradFill>
              </a:rPr>
            </a:br>
            <a:r>
              <a:rPr lang="en-US" sz="2400" dirty="0" smtClean="0">
                <a:gradFill>
                  <a:gsLst>
                    <a:gs pos="2917">
                      <a:schemeClr val="tx1"/>
                    </a:gs>
                    <a:gs pos="30000">
                      <a:schemeClr val="tx1"/>
                    </a:gs>
                  </a:gsLst>
                  <a:lin ang="5400000" scaled="0"/>
                </a:gradFill>
              </a:rPr>
              <a:t>(70%)</a:t>
            </a:r>
          </a:p>
        </p:txBody>
      </p:sp>
      <p:cxnSp>
        <p:nvCxnSpPr>
          <p:cNvPr id="27" name="直接箭头连接符 26"/>
          <p:cNvCxnSpPr>
            <a:stCxn id="4" idx="2"/>
            <a:endCxn id="21" idx="0"/>
          </p:cNvCxnSpPr>
          <p:nvPr/>
        </p:nvCxnSpPr>
        <p:spPr>
          <a:xfrm>
            <a:off x="4129881" y="2380807"/>
            <a:ext cx="2552700" cy="1116455"/>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6" idx="3"/>
            <a:endCxn id="21" idx="1"/>
          </p:cNvCxnSpPr>
          <p:nvPr/>
        </p:nvCxnSpPr>
        <p:spPr>
          <a:xfrm>
            <a:off x="3825081" y="3954462"/>
            <a:ext cx="1295400" cy="0"/>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773202" y="3878262"/>
            <a:ext cx="1194879" cy="1292662"/>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Cache</a:t>
            </a:r>
            <a:br>
              <a:rPr lang="en-US" sz="2400" dirty="0" smtClean="0">
                <a:gradFill>
                  <a:gsLst>
                    <a:gs pos="2917">
                      <a:schemeClr val="tx1"/>
                    </a:gs>
                    <a:gs pos="30000">
                      <a:schemeClr val="tx1"/>
                    </a:gs>
                  </a:gsLst>
                  <a:lin ang="5400000" scaled="0"/>
                </a:gradFill>
              </a:rPr>
            </a:br>
            <a:r>
              <a:rPr lang="en-US" sz="2400" dirty="0" smtClean="0">
                <a:gradFill>
                  <a:gsLst>
                    <a:gs pos="2917">
                      <a:schemeClr val="tx1"/>
                    </a:gs>
                    <a:gs pos="30000">
                      <a:schemeClr val="tx1"/>
                    </a:gs>
                  </a:gsLst>
                  <a:lin ang="5400000" scaled="0"/>
                </a:gradFill>
              </a:rPr>
              <a:t>miss</a:t>
            </a:r>
            <a:br>
              <a:rPr lang="en-US" sz="2400" dirty="0" smtClean="0">
                <a:gradFill>
                  <a:gsLst>
                    <a:gs pos="2917">
                      <a:schemeClr val="tx1"/>
                    </a:gs>
                    <a:gs pos="30000">
                      <a:schemeClr val="tx1"/>
                    </a:gs>
                  </a:gsLst>
                  <a:lin ang="5400000" scaled="0"/>
                </a:gradFill>
              </a:rPr>
            </a:br>
            <a:r>
              <a:rPr lang="en-US" sz="2400" dirty="0" smtClean="0">
                <a:gradFill>
                  <a:gsLst>
                    <a:gs pos="2917">
                      <a:schemeClr val="tx1"/>
                    </a:gs>
                    <a:gs pos="30000">
                      <a:schemeClr val="tx1"/>
                    </a:gs>
                  </a:gsLst>
                  <a:lin ang="5400000" scaled="0"/>
                </a:gradFill>
              </a:rPr>
              <a:t>(30%)</a:t>
            </a:r>
          </a:p>
        </p:txBody>
      </p:sp>
      <p:sp>
        <p:nvSpPr>
          <p:cNvPr id="35" name="文本框 34"/>
          <p:cNvSpPr txBox="1"/>
          <p:nvPr/>
        </p:nvSpPr>
        <p:spPr>
          <a:xfrm>
            <a:off x="5653881" y="2319321"/>
            <a:ext cx="2445221"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Not cache-able</a:t>
            </a:r>
          </a:p>
          <a:p>
            <a:pPr>
              <a:lnSpc>
                <a:spcPct val="90000"/>
              </a:lnSpc>
              <a:spcAft>
                <a:spcPts val="600"/>
              </a:spcAft>
            </a:pPr>
            <a:r>
              <a:rPr lang="en-US" sz="2400" dirty="0" smtClean="0">
                <a:gradFill>
                  <a:gsLst>
                    <a:gs pos="2917">
                      <a:schemeClr val="tx1"/>
                    </a:gs>
                    <a:gs pos="30000">
                      <a:schemeClr val="tx1"/>
                    </a:gs>
                  </a:gsLst>
                  <a:lin ang="5400000" scaled="0"/>
                </a:gradFill>
              </a:rPr>
              <a:t>(50%)</a:t>
            </a:r>
          </a:p>
        </p:txBody>
      </p:sp>
      <p:cxnSp>
        <p:nvCxnSpPr>
          <p:cNvPr id="36" name="直接箭头连接符 35"/>
          <p:cNvCxnSpPr/>
          <p:nvPr/>
        </p:nvCxnSpPr>
        <p:spPr>
          <a:xfrm>
            <a:off x="6720681" y="4411662"/>
            <a:ext cx="0" cy="1446210"/>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3017215" y="2887662"/>
            <a:ext cx="155555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rPr>
              <a:t>92 Mops</a:t>
            </a:r>
          </a:p>
        </p:txBody>
      </p:sp>
      <p:sp>
        <p:nvSpPr>
          <p:cNvPr id="42" name="文本框 41"/>
          <p:cNvSpPr txBox="1"/>
          <p:nvPr/>
        </p:nvSpPr>
        <p:spPr>
          <a:xfrm>
            <a:off x="6453981" y="2837924"/>
            <a:ext cx="155555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rPr>
              <a:t>92 Mops</a:t>
            </a:r>
          </a:p>
        </p:txBody>
      </p:sp>
      <p:sp>
        <p:nvSpPr>
          <p:cNvPr id="43" name="文本框 38"/>
          <p:cNvSpPr txBox="1"/>
          <p:nvPr/>
        </p:nvSpPr>
        <p:spPr>
          <a:xfrm>
            <a:off x="853281" y="5135336"/>
            <a:ext cx="1555554" cy="627864"/>
          </a:xfrm>
          <a:prstGeom prst="rect">
            <a:avLst/>
          </a:prstGeom>
          <a:noFill/>
        </p:spPr>
        <p:txBody>
          <a:bodyPr wrap="non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2400" dirty="0" smtClean="0">
                <a:solidFill>
                  <a:srgbClr val="C00000"/>
                </a:solidFill>
              </a:rPr>
              <a:t>64 Mops</a:t>
            </a:r>
          </a:p>
        </p:txBody>
      </p:sp>
      <p:sp>
        <p:nvSpPr>
          <p:cNvPr id="44" name="文本框 38"/>
          <p:cNvSpPr txBox="1"/>
          <p:nvPr/>
        </p:nvSpPr>
        <p:spPr>
          <a:xfrm>
            <a:off x="3592864" y="4924060"/>
            <a:ext cx="1555554" cy="627864"/>
          </a:xfrm>
          <a:prstGeom prst="rect">
            <a:avLst/>
          </a:prstGeom>
          <a:noFill/>
        </p:spPr>
        <p:txBody>
          <a:bodyPr wrap="non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2400" dirty="0" smtClean="0">
                <a:solidFill>
                  <a:srgbClr val="C00000"/>
                </a:solidFill>
              </a:rPr>
              <a:t>28 Mops</a:t>
            </a:r>
          </a:p>
        </p:txBody>
      </p:sp>
      <p:sp>
        <p:nvSpPr>
          <p:cNvPr id="45" name="文本框 38"/>
          <p:cNvSpPr txBox="1"/>
          <p:nvPr/>
        </p:nvSpPr>
        <p:spPr>
          <a:xfrm>
            <a:off x="6648109" y="4900253"/>
            <a:ext cx="1722266" cy="627864"/>
          </a:xfrm>
          <a:prstGeom prst="rect">
            <a:avLst/>
          </a:prstGeom>
          <a:noFill/>
        </p:spPr>
        <p:txBody>
          <a:bodyPr wrap="non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2400" dirty="0" smtClean="0">
                <a:solidFill>
                  <a:srgbClr val="C00000"/>
                </a:solidFill>
              </a:rPr>
              <a:t>120 Mops</a:t>
            </a:r>
          </a:p>
        </p:txBody>
      </p:sp>
      <p:sp>
        <p:nvSpPr>
          <p:cNvPr id="47" name="矩形 46"/>
          <p:cNvSpPr/>
          <p:nvPr/>
        </p:nvSpPr>
        <p:spPr bwMode="auto">
          <a:xfrm>
            <a:off x="1469427" y="5859462"/>
            <a:ext cx="6241854" cy="891807"/>
          </a:xfrm>
          <a:prstGeom prst="rect">
            <a:avLst/>
          </a:prstGeom>
          <a:ln w="28575">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Make full use of both on-board and host DRAM by adjusting the cache-able portion</a:t>
            </a:r>
          </a:p>
        </p:txBody>
      </p:sp>
    </p:spTree>
    <p:extLst>
      <p:ext uri="{BB962C8B-B14F-4D97-AF65-F5344CB8AC3E}">
        <p14:creationId xmlns:p14="http://schemas.microsoft.com/office/powerpoint/2010/main" val="3529606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p:bldP spid="18" grpId="0"/>
      <p:bldP spid="21" grpId="0" animBg="1"/>
      <p:bldP spid="26" grpId="0"/>
      <p:bldP spid="34" grpId="0"/>
      <p:bldP spid="35" grpId="0"/>
      <p:bldP spid="39" grpId="0"/>
      <p:bldP spid="42" grpId="0"/>
      <p:bldP spid="43" grpId="0"/>
      <p:bldP spid="44" grpId="0"/>
      <p:bldP spid="45" grpId="0"/>
      <p:bldP spid="4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8777288" cy="4007251"/>
          </a:xfrm>
        </p:spPr>
        <p:txBody>
          <a:bodyPr/>
          <a:lstStyle/>
          <a:p>
            <a:pPr marL="742950" indent="-742950">
              <a:buFont typeface="+mj-lt"/>
              <a:buAutoNum type="arabicPeriod"/>
            </a:pPr>
            <a:r>
              <a:rPr lang="en-US" dirty="0" smtClean="0">
                <a:solidFill>
                  <a:schemeClr val="tx2">
                    <a:lumMod val="40000"/>
                    <a:lumOff val="60000"/>
                  </a:schemeClr>
                </a:solidFill>
              </a:rPr>
              <a:t>Be frugal on memory accesses for both GET and PUT</a:t>
            </a:r>
          </a:p>
          <a:p>
            <a:pPr marL="742950" indent="-742950">
              <a:buFont typeface="+mj-lt"/>
              <a:buAutoNum type="arabicPeriod"/>
            </a:pPr>
            <a:r>
              <a:rPr lang="en-US" dirty="0" smtClean="0">
                <a:solidFill>
                  <a:schemeClr val="tx2">
                    <a:lumMod val="40000"/>
                    <a:lumOff val="60000"/>
                  </a:schemeClr>
                </a:solidFill>
              </a:rPr>
              <a:t>Hide memory access latency</a:t>
            </a:r>
          </a:p>
          <a:p>
            <a:pPr marL="742950" indent="-742950">
              <a:buFont typeface="+mj-lt"/>
              <a:buAutoNum type="arabicPeriod"/>
            </a:pPr>
            <a:r>
              <a:rPr lang="en-US" dirty="0" smtClean="0">
                <a:solidFill>
                  <a:schemeClr val="tx2">
                    <a:lumMod val="40000"/>
                    <a:lumOff val="60000"/>
                  </a:schemeClr>
                </a:solidFill>
              </a:rPr>
              <a:t>Leverage throughput of both on-board and host memory</a:t>
            </a:r>
          </a:p>
          <a:p>
            <a:pPr marL="742950" indent="-742950">
              <a:buFont typeface="+mj-lt"/>
              <a:buAutoNum type="arabicPeriod"/>
            </a:pPr>
            <a:r>
              <a:rPr lang="en-US" dirty="0">
                <a:solidFill>
                  <a:schemeClr val="tx2"/>
                </a:solidFill>
              </a:rPr>
              <a:t>Offload simple client computation to </a:t>
            </a:r>
            <a:r>
              <a:rPr lang="en-US" dirty="0" smtClean="0">
                <a:solidFill>
                  <a:schemeClr val="tx2"/>
                </a:solidFill>
              </a:rPr>
              <a:t>server</a:t>
            </a:r>
            <a:endParaRPr lang="en-US" dirty="0">
              <a:solidFill>
                <a:schemeClr val="tx2"/>
              </a:solidFill>
            </a:endParaRPr>
          </a:p>
        </p:txBody>
      </p:sp>
      <p:sp>
        <p:nvSpPr>
          <p:cNvPr id="3" name="Title 2"/>
          <p:cNvSpPr>
            <a:spLocks noGrp="1"/>
          </p:cNvSpPr>
          <p:nvPr>
            <p:ph type="title"/>
          </p:nvPr>
        </p:nvSpPr>
        <p:spPr/>
        <p:txBody>
          <a:bodyPr/>
          <a:lstStyle/>
          <a:p>
            <a:r>
              <a:rPr lang="en-US" dirty="0" smtClean="0"/>
              <a:t>Design Principles</a:t>
            </a:r>
            <a:endParaRPr lang="en-US" dirty="0"/>
          </a:p>
        </p:txBody>
      </p:sp>
    </p:spTree>
    <p:extLst>
      <p:ext uri="{BB962C8B-B14F-4D97-AF65-F5344CB8AC3E}">
        <p14:creationId xmlns:p14="http://schemas.microsoft.com/office/powerpoint/2010/main" val="226397569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Vector-Type Operations</a:t>
            </a:r>
            <a:endParaRPr lang="en-US" dirty="0"/>
          </a:p>
        </p:txBody>
      </p:sp>
      <p:sp>
        <p:nvSpPr>
          <p:cNvPr id="4" name="TextBox 3"/>
          <p:cNvSpPr txBox="1"/>
          <p:nvPr/>
        </p:nvSpPr>
        <p:spPr>
          <a:xfrm>
            <a:off x="258278" y="906462"/>
            <a:ext cx="5058308" cy="39026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Example: key[0] += a, key[1] += b</a:t>
            </a:r>
          </a:p>
          <a:p>
            <a:pPr>
              <a:lnSpc>
                <a:spcPct val="90000"/>
              </a:lnSpc>
              <a:spcAft>
                <a:spcPts val="600"/>
              </a:spcAft>
            </a:pPr>
            <a:r>
              <a:rPr lang="en-US" sz="2400" dirty="0" smtClean="0">
                <a:solidFill>
                  <a:srgbClr val="0078D7"/>
                </a:solidFill>
              </a:rPr>
              <a:t>Approach 1: Each element as a key</a:t>
            </a:r>
          </a:p>
          <a:p>
            <a:pPr>
              <a:lnSpc>
                <a:spcPct val="90000"/>
              </a:lnSpc>
              <a:spcAft>
                <a:spcPts val="600"/>
              </a:spcAft>
            </a:pPr>
            <a:endParaRPr lang="en-US" sz="2400" dirty="0">
              <a:solidFill>
                <a:srgbClr val="0078D7"/>
              </a:solidFill>
            </a:endParaRPr>
          </a:p>
          <a:p>
            <a:pPr>
              <a:lnSpc>
                <a:spcPct val="90000"/>
              </a:lnSpc>
              <a:spcAft>
                <a:spcPts val="600"/>
              </a:spcAft>
            </a:pPr>
            <a:endParaRPr lang="en-US" sz="2400" dirty="0" smtClean="0">
              <a:solidFill>
                <a:srgbClr val="0078D7"/>
              </a:solidFill>
            </a:endParaRPr>
          </a:p>
          <a:p>
            <a:pPr>
              <a:lnSpc>
                <a:spcPct val="90000"/>
              </a:lnSpc>
              <a:spcAft>
                <a:spcPts val="600"/>
              </a:spcAft>
            </a:pPr>
            <a:endParaRPr lang="en-US" sz="2400" dirty="0">
              <a:solidFill>
                <a:srgbClr val="0078D7"/>
              </a:solidFill>
            </a:endParaRPr>
          </a:p>
          <a:p>
            <a:pPr>
              <a:lnSpc>
                <a:spcPct val="90000"/>
              </a:lnSpc>
              <a:spcAft>
                <a:spcPts val="600"/>
              </a:spcAft>
            </a:pPr>
            <a:endParaRPr lang="en-US" sz="2400" dirty="0" smtClean="0">
              <a:solidFill>
                <a:srgbClr val="0078D7"/>
              </a:solidFill>
            </a:endParaRPr>
          </a:p>
          <a:p>
            <a:pPr>
              <a:lnSpc>
                <a:spcPct val="90000"/>
              </a:lnSpc>
              <a:spcAft>
                <a:spcPts val="600"/>
              </a:spcAft>
            </a:pPr>
            <a:endParaRPr lang="en-US" sz="2400" dirty="0">
              <a:solidFill>
                <a:srgbClr val="0078D7"/>
              </a:solidFill>
            </a:endParaRPr>
          </a:p>
          <a:p>
            <a:pPr>
              <a:lnSpc>
                <a:spcPct val="90000"/>
              </a:lnSpc>
              <a:spcAft>
                <a:spcPts val="600"/>
              </a:spcAft>
            </a:pPr>
            <a:endParaRPr lang="en-US" sz="2400" dirty="0" smtClean="0">
              <a:solidFill>
                <a:srgbClr val="0078D7"/>
              </a:solidFill>
            </a:endParaRPr>
          </a:p>
          <a:p>
            <a:pPr>
              <a:lnSpc>
                <a:spcPct val="90000"/>
              </a:lnSpc>
              <a:spcAft>
                <a:spcPts val="600"/>
              </a:spcAft>
            </a:pPr>
            <a:r>
              <a:rPr lang="en-US" sz="2400" dirty="0" smtClean="0">
                <a:solidFill>
                  <a:srgbClr val="0078D7"/>
                </a:solidFill>
              </a:rPr>
              <a:t>Approach 2: Compute at client</a:t>
            </a:r>
            <a:endParaRPr lang="en-US" sz="2400" dirty="0">
              <a:solidFill>
                <a:srgbClr val="0078D7"/>
              </a:solidFill>
            </a:endParaRPr>
          </a:p>
        </p:txBody>
      </p:sp>
      <p:cxnSp>
        <p:nvCxnSpPr>
          <p:cNvPr id="7" name="Straight Connector 6"/>
          <p:cNvCxnSpPr/>
          <p:nvPr/>
        </p:nvCxnSpPr>
        <p:spPr>
          <a:xfrm>
            <a:off x="1234281" y="2176173"/>
            <a:ext cx="0" cy="1905000"/>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9283" y="1668462"/>
            <a:ext cx="11499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Client</a:t>
            </a:r>
          </a:p>
        </p:txBody>
      </p:sp>
      <p:sp>
        <p:nvSpPr>
          <p:cNvPr id="9" name="TextBox 8"/>
          <p:cNvSpPr txBox="1"/>
          <p:nvPr/>
        </p:nvSpPr>
        <p:spPr>
          <a:xfrm>
            <a:off x="2556070" y="1668462"/>
            <a:ext cx="122623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Server</a:t>
            </a:r>
          </a:p>
        </p:txBody>
      </p:sp>
      <p:cxnSp>
        <p:nvCxnSpPr>
          <p:cNvPr id="10" name="Straight Connector 9"/>
          <p:cNvCxnSpPr/>
          <p:nvPr/>
        </p:nvCxnSpPr>
        <p:spPr>
          <a:xfrm>
            <a:off x="3135629" y="2176173"/>
            <a:ext cx="0" cy="1828800"/>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2"/>
          </p:cNvCxnSpPr>
          <p:nvPr/>
        </p:nvCxnSpPr>
        <p:spPr>
          <a:xfrm>
            <a:off x="1234281" y="2296326"/>
            <a:ext cx="1878124" cy="58865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35629" y="2530761"/>
            <a:ext cx="3185231"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a:gradFill>
                  <a:gsLst>
                    <a:gs pos="2917">
                      <a:schemeClr val="tx1"/>
                    </a:gs>
                    <a:gs pos="30000">
                      <a:schemeClr val="tx1"/>
                    </a:gs>
                  </a:gsLst>
                  <a:lin ang="5400000" scaled="0"/>
                </a:gradFill>
              </a:rPr>
              <a:t>a</a:t>
            </a:r>
            <a:r>
              <a:rPr lang="en-US" sz="2400" dirty="0" err="1" smtClean="0">
                <a:gradFill>
                  <a:gsLst>
                    <a:gs pos="2917">
                      <a:schemeClr val="tx1"/>
                    </a:gs>
                    <a:gs pos="30000">
                      <a:schemeClr val="tx1"/>
                    </a:gs>
                  </a:gsLst>
                  <a:lin ang="5400000" scaled="0"/>
                </a:gradFill>
              </a:rPr>
              <a:t>tomic_add</a:t>
            </a:r>
            <a:r>
              <a:rPr lang="en-US" sz="2400" dirty="0" smtClean="0">
                <a:gradFill>
                  <a:gsLst>
                    <a:gs pos="2917">
                      <a:schemeClr val="tx1"/>
                    </a:gs>
                    <a:gs pos="30000">
                      <a:schemeClr val="tx1"/>
                    </a:gs>
                  </a:gsLst>
                  <a:lin ang="5400000" scaled="0"/>
                </a:gradFill>
              </a:rPr>
              <a:t>(key_0, a)</a:t>
            </a:r>
          </a:p>
        </p:txBody>
      </p:sp>
      <p:cxnSp>
        <p:nvCxnSpPr>
          <p:cNvPr id="15" name="Straight Arrow Connector 14"/>
          <p:cNvCxnSpPr/>
          <p:nvPr/>
        </p:nvCxnSpPr>
        <p:spPr>
          <a:xfrm>
            <a:off x="1234281" y="2752505"/>
            <a:ext cx="1901348" cy="530746"/>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32386" y="2953935"/>
            <a:ext cx="3209276"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gradFill>
                  <a:gsLst>
                    <a:gs pos="2917">
                      <a:schemeClr val="tx1"/>
                    </a:gs>
                    <a:gs pos="30000">
                      <a:schemeClr val="tx1"/>
                    </a:gs>
                  </a:gsLst>
                  <a:lin ang="5400000" scaled="0"/>
                </a:gradFill>
              </a:rPr>
              <a:t>atomic_add</a:t>
            </a:r>
            <a:r>
              <a:rPr lang="en-US" sz="2400" dirty="0" smtClean="0">
                <a:gradFill>
                  <a:gsLst>
                    <a:gs pos="2917">
                      <a:schemeClr val="tx1"/>
                    </a:gs>
                    <a:gs pos="30000">
                      <a:schemeClr val="tx1"/>
                    </a:gs>
                  </a:gsLst>
                  <a:lin ang="5400000" scaled="0"/>
                </a:gradFill>
              </a:rPr>
              <a:t>(key_1, </a:t>
            </a:r>
            <a:r>
              <a:rPr lang="en-US" sz="2400" dirty="0">
                <a:gradFill>
                  <a:gsLst>
                    <a:gs pos="2917">
                      <a:schemeClr val="tx1"/>
                    </a:gs>
                    <a:gs pos="30000">
                      <a:schemeClr val="tx1"/>
                    </a:gs>
                  </a:gsLst>
                  <a:lin ang="5400000" scaled="0"/>
                </a:gradFill>
              </a:rPr>
              <a:t>b</a:t>
            </a:r>
            <a:r>
              <a:rPr lang="en-US" sz="2400" dirty="0" smtClean="0">
                <a:gradFill>
                  <a:gsLst>
                    <a:gs pos="2917">
                      <a:schemeClr val="tx1"/>
                    </a:gs>
                    <a:gs pos="30000">
                      <a:schemeClr val="tx1"/>
                    </a:gs>
                  </a:gsLst>
                  <a:lin ang="5400000" scaled="0"/>
                </a:gradFill>
              </a:rPr>
              <a:t>)</a:t>
            </a:r>
          </a:p>
        </p:txBody>
      </p:sp>
      <p:cxnSp>
        <p:nvCxnSpPr>
          <p:cNvPr id="19" name="Straight Arrow Connector 18"/>
          <p:cNvCxnSpPr/>
          <p:nvPr/>
        </p:nvCxnSpPr>
        <p:spPr>
          <a:xfrm flipH="1">
            <a:off x="1257508" y="2953935"/>
            <a:ext cx="1881364" cy="627864"/>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244273" y="3341155"/>
            <a:ext cx="1881364" cy="627864"/>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13479" y="4945062"/>
            <a:ext cx="0" cy="1905000"/>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38481" y="4469598"/>
            <a:ext cx="11499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Client</a:t>
            </a:r>
          </a:p>
        </p:txBody>
      </p:sp>
      <p:sp>
        <p:nvSpPr>
          <p:cNvPr id="29" name="TextBox 28"/>
          <p:cNvSpPr txBox="1"/>
          <p:nvPr/>
        </p:nvSpPr>
        <p:spPr>
          <a:xfrm>
            <a:off x="2535268" y="4469598"/>
            <a:ext cx="122623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Server</a:t>
            </a:r>
          </a:p>
        </p:txBody>
      </p:sp>
      <p:cxnSp>
        <p:nvCxnSpPr>
          <p:cNvPr id="30" name="Straight Connector 29"/>
          <p:cNvCxnSpPr/>
          <p:nvPr/>
        </p:nvCxnSpPr>
        <p:spPr>
          <a:xfrm>
            <a:off x="3114827" y="4945062"/>
            <a:ext cx="0" cy="1828800"/>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2"/>
          </p:cNvCxnSpPr>
          <p:nvPr/>
        </p:nvCxnSpPr>
        <p:spPr>
          <a:xfrm>
            <a:off x="1213479" y="5097462"/>
            <a:ext cx="1878122" cy="334332"/>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118031" y="5048351"/>
            <a:ext cx="145642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get(key)</a:t>
            </a:r>
          </a:p>
        </p:txBody>
      </p:sp>
      <p:cxnSp>
        <p:nvCxnSpPr>
          <p:cNvPr id="33" name="Straight Arrow Connector 32"/>
          <p:cNvCxnSpPr/>
          <p:nvPr/>
        </p:nvCxnSpPr>
        <p:spPr>
          <a:xfrm>
            <a:off x="1222669" y="6036756"/>
            <a:ext cx="1888915" cy="313932"/>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21575" y="6015806"/>
            <a:ext cx="313284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p</a:t>
            </a:r>
            <a:r>
              <a:rPr lang="en-US" sz="2400" dirty="0" smtClean="0">
                <a:gradFill>
                  <a:gsLst>
                    <a:gs pos="2917">
                      <a:schemeClr val="tx1"/>
                    </a:gs>
                    <a:gs pos="30000">
                      <a:schemeClr val="tx1"/>
                    </a:gs>
                  </a:gsLst>
                  <a:lin ang="5400000" scaled="0"/>
                </a:gradFill>
              </a:rPr>
              <a:t>ut(key, </a:t>
            </a:r>
            <a:r>
              <a:rPr lang="en-US" sz="2400" dirty="0" err="1" smtClean="0">
                <a:gradFill>
                  <a:gsLst>
                    <a:gs pos="2917">
                      <a:schemeClr val="tx1"/>
                    </a:gs>
                    <a:gs pos="30000">
                      <a:schemeClr val="tx1"/>
                    </a:gs>
                  </a:gsLst>
                  <a:lin ang="5400000" scaled="0"/>
                </a:gradFill>
              </a:rPr>
              <a:t>new_vector</a:t>
            </a:r>
            <a:r>
              <a:rPr lang="en-US" sz="2400" dirty="0" smtClean="0">
                <a:gradFill>
                  <a:gsLst>
                    <a:gs pos="2917">
                      <a:schemeClr val="tx1"/>
                    </a:gs>
                    <a:gs pos="30000">
                      <a:schemeClr val="tx1"/>
                    </a:gs>
                  </a:gsLst>
                  <a:lin ang="5400000" scaled="0"/>
                </a:gradFill>
              </a:rPr>
              <a:t>)</a:t>
            </a:r>
          </a:p>
        </p:txBody>
      </p:sp>
      <p:cxnSp>
        <p:nvCxnSpPr>
          <p:cNvPr id="35" name="Straight Arrow Connector 34"/>
          <p:cNvCxnSpPr/>
          <p:nvPr/>
        </p:nvCxnSpPr>
        <p:spPr>
          <a:xfrm flipH="1">
            <a:off x="1203488" y="5442768"/>
            <a:ext cx="1894559" cy="256146"/>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1223471" y="6413071"/>
            <a:ext cx="1868130" cy="298407"/>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9374" y="5570841"/>
            <a:ext cx="2723502"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Compute new vector</a:t>
            </a:r>
          </a:p>
        </p:txBody>
      </p:sp>
    </p:spTree>
    <p:extLst>
      <p:ext uri="{BB962C8B-B14F-4D97-AF65-F5344CB8AC3E}">
        <p14:creationId xmlns:p14="http://schemas.microsoft.com/office/powerpoint/2010/main" val="14343584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8" grpId="0"/>
      <p:bldP spid="28" grpId="0"/>
      <p:bldP spid="29" grpId="0"/>
      <p:bldP spid="32" grpId="0"/>
      <p:bldP spid="34"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Vector-Type Operations</a:t>
            </a:r>
            <a:endParaRPr lang="en-US" dirty="0"/>
          </a:p>
        </p:txBody>
      </p:sp>
      <p:sp>
        <p:nvSpPr>
          <p:cNvPr id="4" name="TextBox 3"/>
          <p:cNvSpPr txBox="1"/>
          <p:nvPr/>
        </p:nvSpPr>
        <p:spPr>
          <a:xfrm>
            <a:off x="258278" y="906462"/>
            <a:ext cx="5058308" cy="39026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Example: key[0] += a, key[1] += b</a:t>
            </a:r>
          </a:p>
          <a:p>
            <a:pPr>
              <a:lnSpc>
                <a:spcPct val="90000"/>
              </a:lnSpc>
              <a:spcAft>
                <a:spcPts val="600"/>
              </a:spcAft>
            </a:pPr>
            <a:r>
              <a:rPr lang="en-US" sz="2400" dirty="0" smtClean="0">
                <a:solidFill>
                  <a:srgbClr val="0078D7"/>
                </a:solidFill>
              </a:rPr>
              <a:t>Approach 1: Each element as a key</a:t>
            </a:r>
          </a:p>
          <a:p>
            <a:pPr>
              <a:lnSpc>
                <a:spcPct val="90000"/>
              </a:lnSpc>
              <a:spcAft>
                <a:spcPts val="600"/>
              </a:spcAft>
            </a:pPr>
            <a:endParaRPr lang="en-US" sz="2400" dirty="0">
              <a:solidFill>
                <a:srgbClr val="0078D7"/>
              </a:solidFill>
            </a:endParaRPr>
          </a:p>
          <a:p>
            <a:pPr>
              <a:lnSpc>
                <a:spcPct val="90000"/>
              </a:lnSpc>
              <a:spcAft>
                <a:spcPts val="600"/>
              </a:spcAft>
            </a:pPr>
            <a:endParaRPr lang="en-US" sz="2400" dirty="0" smtClean="0">
              <a:solidFill>
                <a:srgbClr val="0078D7"/>
              </a:solidFill>
            </a:endParaRPr>
          </a:p>
          <a:p>
            <a:pPr>
              <a:lnSpc>
                <a:spcPct val="90000"/>
              </a:lnSpc>
              <a:spcAft>
                <a:spcPts val="600"/>
              </a:spcAft>
            </a:pPr>
            <a:endParaRPr lang="en-US" sz="2400" dirty="0">
              <a:solidFill>
                <a:srgbClr val="0078D7"/>
              </a:solidFill>
            </a:endParaRPr>
          </a:p>
          <a:p>
            <a:pPr>
              <a:lnSpc>
                <a:spcPct val="90000"/>
              </a:lnSpc>
              <a:spcAft>
                <a:spcPts val="600"/>
              </a:spcAft>
            </a:pPr>
            <a:endParaRPr lang="en-US" sz="2400" dirty="0" smtClean="0">
              <a:solidFill>
                <a:srgbClr val="0078D7"/>
              </a:solidFill>
            </a:endParaRPr>
          </a:p>
          <a:p>
            <a:pPr>
              <a:lnSpc>
                <a:spcPct val="90000"/>
              </a:lnSpc>
              <a:spcAft>
                <a:spcPts val="600"/>
              </a:spcAft>
            </a:pPr>
            <a:endParaRPr lang="en-US" sz="2400" dirty="0">
              <a:solidFill>
                <a:srgbClr val="0078D7"/>
              </a:solidFill>
            </a:endParaRPr>
          </a:p>
          <a:p>
            <a:pPr>
              <a:lnSpc>
                <a:spcPct val="90000"/>
              </a:lnSpc>
              <a:spcAft>
                <a:spcPts val="600"/>
              </a:spcAft>
            </a:pPr>
            <a:endParaRPr lang="en-US" sz="2400" dirty="0" smtClean="0">
              <a:solidFill>
                <a:srgbClr val="0078D7"/>
              </a:solidFill>
            </a:endParaRPr>
          </a:p>
          <a:p>
            <a:pPr>
              <a:lnSpc>
                <a:spcPct val="90000"/>
              </a:lnSpc>
              <a:spcAft>
                <a:spcPts val="600"/>
              </a:spcAft>
            </a:pPr>
            <a:r>
              <a:rPr lang="en-US" sz="2400" dirty="0" smtClean="0">
                <a:solidFill>
                  <a:srgbClr val="0078D7"/>
                </a:solidFill>
              </a:rPr>
              <a:t>Approach 2: Compute at client</a:t>
            </a:r>
            <a:endParaRPr lang="en-US" sz="2400" dirty="0">
              <a:solidFill>
                <a:srgbClr val="0078D7"/>
              </a:solidFill>
            </a:endParaRPr>
          </a:p>
        </p:txBody>
      </p:sp>
      <p:cxnSp>
        <p:nvCxnSpPr>
          <p:cNvPr id="7" name="Straight Connector 6"/>
          <p:cNvCxnSpPr/>
          <p:nvPr/>
        </p:nvCxnSpPr>
        <p:spPr>
          <a:xfrm>
            <a:off x="1234281" y="2176173"/>
            <a:ext cx="0" cy="1905000"/>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9283" y="1668462"/>
            <a:ext cx="11499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Client</a:t>
            </a:r>
          </a:p>
        </p:txBody>
      </p:sp>
      <p:sp>
        <p:nvSpPr>
          <p:cNvPr id="9" name="TextBox 8"/>
          <p:cNvSpPr txBox="1"/>
          <p:nvPr/>
        </p:nvSpPr>
        <p:spPr>
          <a:xfrm>
            <a:off x="2556070" y="1668462"/>
            <a:ext cx="122623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Server</a:t>
            </a:r>
          </a:p>
        </p:txBody>
      </p:sp>
      <p:cxnSp>
        <p:nvCxnSpPr>
          <p:cNvPr id="10" name="Straight Connector 9"/>
          <p:cNvCxnSpPr/>
          <p:nvPr/>
        </p:nvCxnSpPr>
        <p:spPr>
          <a:xfrm>
            <a:off x="3135629" y="2176173"/>
            <a:ext cx="0" cy="1828800"/>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2"/>
          </p:cNvCxnSpPr>
          <p:nvPr/>
        </p:nvCxnSpPr>
        <p:spPr>
          <a:xfrm>
            <a:off x="1234281" y="2296326"/>
            <a:ext cx="1878124" cy="58865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35629" y="2530761"/>
            <a:ext cx="3185231"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a:gradFill>
                  <a:gsLst>
                    <a:gs pos="2917">
                      <a:schemeClr val="tx1"/>
                    </a:gs>
                    <a:gs pos="30000">
                      <a:schemeClr val="tx1"/>
                    </a:gs>
                  </a:gsLst>
                  <a:lin ang="5400000" scaled="0"/>
                </a:gradFill>
              </a:rPr>
              <a:t>a</a:t>
            </a:r>
            <a:r>
              <a:rPr lang="en-US" sz="2400" dirty="0" err="1" smtClean="0">
                <a:gradFill>
                  <a:gsLst>
                    <a:gs pos="2917">
                      <a:schemeClr val="tx1"/>
                    </a:gs>
                    <a:gs pos="30000">
                      <a:schemeClr val="tx1"/>
                    </a:gs>
                  </a:gsLst>
                  <a:lin ang="5400000" scaled="0"/>
                </a:gradFill>
              </a:rPr>
              <a:t>tomic_add</a:t>
            </a:r>
            <a:r>
              <a:rPr lang="en-US" sz="2400" dirty="0" smtClean="0">
                <a:gradFill>
                  <a:gsLst>
                    <a:gs pos="2917">
                      <a:schemeClr val="tx1"/>
                    </a:gs>
                    <a:gs pos="30000">
                      <a:schemeClr val="tx1"/>
                    </a:gs>
                  </a:gsLst>
                  <a:lin ang="5400000" scaled="0"/>
                </a:gradFill>
              </a:rPr>
              <a:t>(key_0, a)</a:t>
            </a:r>
          </a:p>
        </p:txBody>
      </p:sp>
      <p:cxnSp>
        <p:nvCxnSpPr>
          <p:cNvPr id="15" name="Straight Arrow Connector 14"/>
          <p:cNvCxnSpPr/>
          <p:nvPr/>
        </p:nvCxnSpPr>
        <p:spPr>
          <a:xfrm>
            <a:off x="1234281" y="2752505"/>
            <a:ext cx="1901348" cy="530746"/>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32386" y="2953935"/>
            <a:ext cx="3209276"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gradFill>
                  <a:gsLst>
                    <a:gs pos="2917">
                      <a:schemeClr val="tx1"/>
                    </a:gs>
                    <a:gs pos="30000">
                      <a:schemeClr val="tx1"/>
                    </a:gs>
                  </a:gsLst>
                  <a:lin ang="5400000" scaled="0"/>
                </a:gradFill>
              </a:rPr>
              <a:t>atomic_add</a:t>
            </a:r>
            <a:r>
              <a:rPr lang="en-US" sz="2400" dirty="0" smtClean="0">
                <a:gradFill>
                  <a:gsLst>
                    <a:gs pos="2917">
                      <a:schemeClr val="tx1"/>
                    </a:gs>
                    <a:gs pos="30000">
                      <a:schemeClr val="tx1"/>
                    </a:gs>
                  </a:gsLst>
                  <a:lin ang="5400000" scaled="0"/>
                </a:gradFill>
              </a:rPr>
              <a:t>(key_1, </a:t>
            </a:r>
            <a:r>
              <a:rPr lang="en-US" sz="2400" dirty="0">
                <a:gradFill>
                  <a:gsLst>
                    <a:gs pos="2917">
                      <a:schemeClr val="tx1"/>
                    </a:gs>
                    <a:gs pos="30000">
                      <a:schemeClr val="tx1"/>
                    </a:gs>
                  </a:gsLst>
                  <a:lin ang="5400000" scaled="0"/>
                </a:gradFill>
              </a:rPr>
              <a:t>b</a:t>
            </a:r>
            <a:r>
              <a:rPr lang="en-US" sz="2400" dirty="0" smtClean="0">
                <a:gradFill>
                  <a:gsLst>
                    <a:gs pos="2917">
                      <a:schemeClr val="tx1"/>
                    </a:gs>
                    <a:gs pos="30000">
                      <a:schemeClr val="tx1"/>
                    </a:gs>
                  </a:gsLst>
                  <a:lin ang="5400000" scaled="0"/>
                </a:gradFill>
              </a:rPr>
              <a:t>)</a:t>
            </a:r>
          </a:p>
        </p:txBody>
      </p:sp>
      <p:cxnSp>
        <p:nvCxnSpPr>
          <p:cNvPr id="19" name="Straight Arrow Connector 18"/>
          <p:cNvCxnSpPr/>
          <p:nvPr/>
        </p:nvCxnSpPr>
        <p:spPr>
          <a:xfrm flipH="1">
            <a:off x="1257508" y="2953935"/>
            <a:ext cx="1881364" cy="627864"/>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244273" y="3341155"/>
            <a:ext cx="1881364" cy="627864"/>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13479" y="4945062"/>
            <a:ext cx="0" cy="1905000"/>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38481" y="4469598"/>
            <a:ext cx="11499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Client</a:t>
            </a:r>
          </a:p>
        </p:txBody>
      </p:sp>
      <p:sp>
        <p:nvSpPr>
          <p:cNvPr id="29" name="TextBox 28"/>
          <p:cNvSpPr txBox="1"/>
          <p:nvPr/>
        </p:nvSpPr>
        <p:spPr>
          <a:xfrm>
            <a:off x="2535268" y="4469598"/>
            <a:ext cx="122623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Server</a:t>
            </a:r>
          </a:p>
        </p:txBody>
      </p:sp>
      <p:cxnSp>
        <p:nvCxnSpPr>
          <p:cNvPr id="30" name="Straight Connector 29"/>
          <p:cNvCxnSpPr/>
          <p:nvPr/>
        </p:nvCxnSpPr>
        <p:spPr>
          <a:xfrm>
            <a:off x="3114827" y="4945062"/>
            <a:ext cx="0" cy="1828800"/>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2"/>
          </p:cNvCxnSpPr>
          <p:nvPr/>
        </p:nvCxnSpPr>
        <p:spPr>
          <a:xfrm>
            <a:off x="1213479" y="5097462"/>
            <a:ext cx="1878122" cy="334332"/>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118031" y="5048351"/>
            <a:ext cx="145642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get(key)</a:t>
            </a:r>
          </a:p>
        </p:txBody>
      </p:sp>
      <p:cxnSp>
        <p:nvCxnSpPr>
          <p:cNvPr id="33" name="Straight Arrow Connector 32"/>
          <p:cNvCxnSpPr/>
          <p:nvPr/>
        </p:nvCxnSpPr>
        <p:spPr>
          <a:xfrm>
            <a:off x="1222669" y="6036756"/>
            <a:ext cx="1888915" cy="313932"/>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21575" y="6015806"/>
            <a:ext cx="313284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p</a:t>
            </a:r>
            <a:r>
              <a:rPr lang="en-US" sz="2400" dirty="0" smtClean="0">
                <a:gradFill>
                  <a:gsLst>
                    <a:gs pos="2917">
                      <a:schemeClr val="tx1"/>
                    </a:gs>
                    <a:gs pos="30000">
                      <a:schemeClr val="tx1"/>
                    </a:gs>
                  </a:gsLst>
                  <a:lin ang="5400000" scaled="0"/>
                </a:gradFill>
              </a:rPr>
              <a:t>ut(key, </a:t>
            </a:r>
            <a:r>
              <a:rPr lang="en-US" sz="2400" dirty="0" err="1" smtClean="0">
                <a:gradFill>
                  <a:gsLst>
                    <a:gs pos="2917">
                      <a:schemeClr val="tx1"/>
                    </a:gs>
                    <a:gs pos="30000">
                      <a:schemeClr val="tx1"/>
                    </a:gs>
                  </a:gsLst>
                  <a:lin ang="5400000" scaled="0"/>
                </a:gradFill>
              </a:rPr>
              <a:t>new_vector</a:t>
            </a:r>
            <a:r>
              <a:rPr lang="en-US" sz="2400" dirty="0" smtClean="0">
                <a:gradFill>
                  <a:gsLst>
                    <a:gs pos="2917">
                      <a:schemeClr val="tx1"/>
                    </a:gs>
                    <a:gs pos="30000">
                      <a:schemeClr val="tx1"/>
                    </a:gs>
                  </a:gsLst>
                  <a:lin ang="5400000" scaled="0"/>
                </a:gradFill>
              </a:rPr>
              <a:t>)</a:t>
            </a:r>
          </a:p>
        </p:txBody>
      </p:sp>
      <p:cxnSp>
        <p:nvCxnSpPr>
          <p:cNvPr id="35" name="Straight Arrow Connector 34"/>
          <p:cNvCxnSpPr/>
          <p:nvPr/>
        </p:nvCxnSpPr>
        <p:spPr>
          <a:xfrm flipH="1">
            <a:off x="1203488" y="5442768"/>
            <a:ext cx="1894559" cy="256146"/>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1223471" y="6413071"/>
            <a:ext cx="1868130" cy="298407"/>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9374" y="5570841"/>
            <a:ext cx="2723502"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Compute new vector</a:t>
            </a:r>
          </a:p>
        </p:txBody>
      </p:sp>
      <p:cxnSp>
        <p:nvCxnSpPr>
          <p:cNvPr id="42" name="Straight Connector 41"/>
          <p:cNvCxnSpPr/>
          <p:nvPr/>
        </p:nvCxnSpPr>
        <p:spPr>
          <a:xfrm flipH="1">
            <a:off x="6642499" y="2176173"/>
            <a:ext cx="1" cy="1478914"/>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067502" y="1668462"/>
            <a:ext cx="11499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Client</a:t>
            </a:r>
          </a:p>
        </p:txBody>
      </p:sp>
      <p:sp>
        <p:nvSpPr>
          <p:cNvPr id="44" name="TextBox 43"/>
          <p:cNvSpPr txBox="1"/>
          <p:nvPr/>
        </p:nvSpPr>
        <p:spPr>
          <a:xfrm>
            <a:off x="7964289" y="1668462"/>
            <a:ext cx="122623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Server</a:t>
            </a:r>
          </a:p>
        </p:txBody>
      </p:sp>
      <p:cxnSp>
        <p:nvCxnSpPr>
          <p:cNvPr id="45" name="Straight Connector 44"/>
          <p:cNvCxnSpPr/>
          <p:nvPr/>
        </p:nvCxnSpPr>
        <p:spPr>
          <a:xfrm>
            <a:off x="8543848" y="2176173"/>
            <a:ext cx="3243" cy="1478914"/>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3" idx="2"/>
          </p:cNvCxnSpPr>
          <p:nvPr/>
        </p:nvCxnSpPr>
        <p:spPr>
          <a:xfrm>
            <a:off x="6642500" y="2296326"/>
            <a:ext cx="1878124" cy="58865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254420" y="3577263"/>
            <a:ext cx="2906630" cy="960263"/>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gradFill>
                  <a:gsLst>
                    <a:gs pos="2917">
                      <a:schemeClr val="tx1"/>
                    </a:gs>
                    <a:gs pos="30000">
                      <a:schemeClr val="tx1"/>
                    </a:gs>
                  </a:gsLst>
                  <a:lin ang="5400000" scaled="0"/>
                </a:gradFill>
              </a:rPr>
              <a:t>vector_atomic_add</a:t>
            </a:r>
            <a:r>
              <a:rPr lang="en-US" sz="2400" dirty="0" smtClean="0">
                <a:gradFill>
                  <a:gsLst>
                    <a:gs pos="2917">
                      <a:schemeClr val="tx1"/>
                    </a:gs>
                    <a:gs pos="30000">
                      <a:schemeClr val="tx1"/>
                    </a:gs>
                  </a:gsLst>
                  <a:lin ang="5400000" scaled="0"/>
                </a:gradFill>
              </a:rPr>
              <a:t/>
            </a:r>
            <a:br>
              <a:rPr lang="en-US" sz="2400" dirty="0" smtClean="0">
                <a:gradFill>
                  <a:gsLst>
                    <a:gs pos="2917">
                      <a:schemeClr val="tx1"/>
                    </a:gs>
                    <a:gs pos="30000">
                      <a:schemeClr val="tx1"/>
                    </a:gs>
                  </a:gsLst>
                  <a:lin ang="5400000" scaled="0"/>
                </a:gradFill>
              </a:rPr>
            </a:br>
            <a:r>
              <a:rPr lang="en-US" sz="2400" dirty="0" smtClean="0">
                <a:gradFill>
                  <a:gsLst>
                    <a:gs pos="2917">
                      <a:schemeClr val="tx1"/>
                    </a:gs>
                    <a:gs pos="30000">
                      <a:schemeClr val="tx1"/>
                    </a:gs>
                  </a:gsLst>
                  <a:lin ang="5400000" scaled="0"/>
                </a:gradFill>
              </a:rPr>
              <a:t>(key, [</a:t>
            </a:r>
            <a:r>
              <a:rPr lang="en-US" sz="2400" dirty="0" err="1" smtClean="0">
                <a:gradFill>
                  <a:gsLst>
                    <a:gs pos="2917">
                      <a:schemeClr val="tx1"/>
                    </a:gs>
                    <a:gs pos="30000">
                      <a:schemeClr val="tx1"/>
                    </a:gs>
                  </a:gsLst>
                  <a:lin ang="5400000" scaled="0"/>
                </a:gradFill>
              </a:rPr>
              <a:t>a,b</a:t>
            </a:r>
            <a:r>
              <a:rPr lang="en-US" sz="2400" dirty="0" smtClean="0">
                <a:gradFill>
                  <a:gsLst>
                    <a:gs pos="2917">
                      <a:schemeClr val="tx1"/>
                    </a:gs>
                    <a:gs pos="30000">
                      <a:schemeClr val="tx1"/>
                    </a:gs>
                  </a:gsLst>
                  <a:lin ang="5400000" scaled="0"/>
                </a:gradFill>
              </a:rPr>
              <a:t>])</a:t>
            </a:r>
          </a:p>
        </p:txBody>
      </p:sp>
      <p:cxnSp>
        <p:nvCxnSpPr>
          <p:cNvPr id="50" name="Straight Arrow Connector 49"/>
          <p:cNvCxnSpPr/>
          <p:nvPr/>
        </p:nvCxnSpPr>
        <p:spPr>
          <a:xfrm flipH="1">
            <a:off x="6665727" y="2953935"/>
            <a:ext cx="1881364" cy="627864"/>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062928" y="918886"/>
            <a:ext cx="2771271" cy="96026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78D7"/>
                </a:solidFill>
              </a:rPr>
              <a:t>Our approach:</a:t>
            </a:r>
            <a:br>
              <a:rPr lang="en-US" sz="2400" dirty="0" smtClean="0">
                <a:solidFill>
                  <a:srgbClr val="0078D7"/>
                </a:solidFill>
              </a:rPr>
            </a:br>
            <a:r>
              <a:rPr lang="en-US" sz="2400" dirty="0" smtClean="0">
                <a:solidFill>
                  <a:srgbClr val="0078D7"/>
                </a:solidFill>
              </a:rPr>
              <a:t>Vector operations</a:t>
            </a:r>
          </a:p>
        </p:txBody>
      </p:sp>
      <p:sp>
        <p:nvSpPr>
          <p:cNvPr id="55" name="TextBox 54"/>
          <p:cNvSpPr txBox="1"/>
          <p:nvPr/>
        </p:nvSpPr>
        <p:spPr>
          <a:xfrm>
            <a:off x="6254421" y="4391251"/>
            <a:ext cx="3209460" cy="1292662"/>
          </a:xfrm>
          <a:prstGeom prst="rect">
            <a:avLst/>
          </a:prstGeom>
          <a:noFill/>
        </p:spPr>
        <p:txBody>
          <a:bodyPr wrap="square" lIns="182880" tIns="146304" rIns="182880" bIns="146304" rtlCol="0">
            <a:spAutoFit/>
          </a:bodyPr>
          <a:lstStyle/>
          <a:p>
            <a:pPr>
              <a:lnSpc>
                <a:spcPct val="90000"/>
              </a:lnSpc>
              <a:spcAft>
                <a:spcPts val="600"/>
              </a:spcAft>
            </a:pPr>
            <a:r>
              <a:rPr lang="en-US" sz="2400" i="1" dirty="0" smtClean="0">
                <a:gradFill>
                  <a:gsLst>
                    <a:gs pos="2917">
                      <a:schemeClr val="tx1"/>
                    </a:gs>
                    <a:gs pos="30000">
                      <a:schemeClr val="tx1"/>
                    </a:gs>
                  </a:gsLst>
                  <a:lin ang="5400000" scaled="0"/>
                </a:gradFill>
              </a:rPr>
              <a:t>Actually the “atomic add” function can be user-defined.</a:t>
            </a:r>
          </a:p>
        </p:txBody>
      </p:sp>
    </p:spTree>
    <p:extLst>
      <p:ext uri="{BB962C8B-B14F-4D97-AF65-F5344CB8AC3E}">
        <p14:creationId xmlns:p14="http://schemas.microsoft.com/office/powerpoint/2010/main" val="277985756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4638" y="1212850"/>
            <a:ext cx="8777288" cy="683264"/>
          </a:xfrm>
        </p:spPr>
        <p:txBody>
          <a:bodyPr/>
          <a:lstStyle/>
          <a:p>
            <a:r>
              <a:rPr lang="en-US" dirty="0" smtClean="0"/>
              <a:t>Amortize packet header overhead</a:t>
            </a:r>
            <a:endParaRPr lang="en-US" dirty="0"/>
          </a:p>
        </p:txBody>
      </p:sp>
      <p:sp>
        <p:nvSpPr>
          <p:cNvPr id="3" name="标题 2"/>
          <p:cNvSpPr>
            <a:spLocks noGrp="1"/>
          </p:cNvSpPr>
          <p:nvPr>
            <p:ph type="title"/>
          </p:nvPr>
        </p:nvSpPr>
        <p:spPr/>
        <p:txBody>
          <a:bodyPr/>
          <a:lstStyle/>
          <a:p>
            <a:r>
              <a:rPr lang="en-US" dirty="0" smtClean="0"/>
              <a:t>Client-side Network Batching</a:t>
            </a:r>
            <a:endParaRPr lang="en-US" dirty="0"/>
          </a:p>
        </p:txBody>
      </p:sp>
      <p:pic>
        <p:nvPicPr>
          <p:cNvPr id="4" name="图片 3"/>
          <p:cNvPicPr>
            <a:picLocks noChangeAspect="1"/>
          </p:cNvPicPr>
          <p:nvPr/>
        </p:nvPicPr>
        <p:blipFill>
          <a:blip r:embed="rId3"/>
          <a:stretch>
            <a:fillRect/>
          </a:stretch>
        </p:blipFill>
        <p:spPr>
          <a:xfrm>
            <a:off x="274638" y="1888176"/>
            <a:ext cx="8671766" cy="3124200"/>
          </a:xfrm>
          <a:prstGeom prst="rect">
            <a:avLst/>
          </a:prstGeom>
        </p:spPr>
      </p:pic>
      <p:sp>
        <p:nvSpPr>
          <p:cNvPr id="7" name="TextBox 6"/>
          <p:cNvSpPr txBox="1"/>
          <p:nvPr/>
        </p:nvSpPr>
        <p:spPr>
          <a:xfrm>
            <a:off x="1081881" y="5021262"/>
            <a:ext cx="3597780"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3.6x throughput</a:t>
            </a:r>
          </a:p>
          <a:p>
            <a:pPr>
              <a:lnSpc>
                <a:spcPct val="90000"/>
              </a:lnSpc>
              <a:spcAft>
                <a:spcPts val="600"/>
              </a:spcAft>
            </a:pPr>
            <a:r>
              <a:rPr lang="en-US" sz="2400" dirty="0" smtClean="0">
                <a:gradFill>
                  <a:gsLst>
                    <a:gs pos="2917">
                      <a:schemeClr val="tx1"/>
                    </a:gs>
                    <a:gs pos="30000">
                      <a:schemeClr val="tx1"/>
                    </a:gs>
                  </a:gsLst>
                  <a:lin ang="5400000" scaled="0"/>
                </a:gradFill>
              </a:rPr>
              <a:t>(50 Mops -&gt; 180 Mops)</a:t>
            </a:r>
          </a:p>
        </p:txBody>
      </p:sp>
      <p:sp>
        <p:nvSpPr>
          <p:cNvPr id="8" name="TextBox 7"/>
          <p:cNvSpPr txBox="1"/>
          <p:nvPr/>
        </p:nvSpPr>
        <p:spPr>
          <a:xfrm>
            <a:off x="5653881" y="5001112"/>
            <a:ext cx="2639184"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+1 us latency</a:t>
            </a:r>
          </a:p>
          <a:p>
            <a:pPr>
              <a:lnSpc>
                <a:spcPct val="90000"/>
              </a:lnSpc>
              <a:spcAft>
                <a:spcPts val="600"/>
              </a:spcAft>
            </a:pPr>
            <a:r>
              <a:rPr lang="en-US" sz="2400" dirty="0" smtClean="0">
                <a:gradFill>
                  <a:gsLst>
                    <a:gs pos="2917">
                      <a:schemeClr val="tx1"/>
                    </a:gs>
                    <a:gs pos="30000">
                      <a:schemeClr val="tx1"/>
                    </a:gs>
                  </a:gsLst>
                  <a:lin ang="5400000" scaled="0"/>
                </a:gradFill>
              </a:rPr>
              <a:t>(2.2 us -&gt; 3.3 us)</a:t>
            </a:r>
          </a:p>
        </p:txBody>
      </p:sp>
    </p:spTree>
    <p:extLst>
      <p:ext uri="{BB962C8B-B14F-4D97-AF65-F5344CB8AC3E}">
        <p14:creationId xmlns:p14="http://schemas.microsoft.com/office/powerpoint/2010/main" val="45102232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r>
              <a:rPr lang="en-US" dirty="0" smtClean="0"/>
              <a:t>KV-Direct System Performance</a:t>
            </a:r>
            <a:endParaRPr lang="en-US" dirty="0"/>
          </a:p>
        </p:txBody>
      </p:sp>
      <p:pic>
        <p:nvPicPr>
          <p:cNvPr id="4" name="图片 3"/>
          <p:cNvPicPr>
            <a:picLocks noChangeAspect="1"/>
          </p:cNvPicPr>
          <p:nvPr/>
        </p:nvPicPr>
        <p:blipFill>
          <a:blip r:embed="rId3"/>
          <a:stretch>
            <a:fillRect/>
          </a:stretch>
        </p:blipFill>
        <p:spPr>
          <a:xfrm>
            <a:off x="274637" y="1240580"/>
            <a:ext cx="8807683" cy="3704482"/>
          </a:xfrm>
          <a:prstGeom prst="rect">
            <a:avLst/>
          </a:prstGeom>
        </p:spPr>
      </p:pic>
      <p:sp>
        <p:nvSpPr>
          <p:cNvPr id="6" name="文本框 5"/>
          <p:cNvSpPr txBox="1"/>
          <p:nvPr/>
        </p:nvSpPr>
        <p:spPr>
          <a:xfrm>
            <a:off x="3901281" y="5097462"/>
            <a:ext cx="198112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Throughput</a:t>
            </a:r>
          </a:p>
        </p:txBody>
      </p:sp>
      <p:sp>
        <p:nvSpPr>
          <p:cNvPr id="5" name="Rectangle 4"/>
          <p:cNvSpPr/>
          <p:nvPr/>
        </p:nvSpPr>
        <p:spPr bwMode="auto">
          <a:xfrm>
            <a:off x="4663281" y="1212850"/>
            <a:ext cx="4663282" cy="3884612"/>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483295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r>
              <a:rPr lang="en-US" dirty="0" smtClean="0"/>
              <a:t>KV-Direct System Performance</a:t>
            </a:r>
            <a:endParaRPr lang="en-US" dirty="0"/>
          </a:p>
        </p:txBody>
      </p:sp>
      <p:pic>
        <p:nvPicPr>
          <p:cNvPr id="4" name="图片 3"/>
          <p:cNvPicPr>
            <a:picLocks noChangeAspect="1"/>
          </p:cNvPicPr>
          <p:nvPr/>
        </p:nvPicPr>
        <p:blipFill>
          <a:blip r:embed="rId3"/>
          <a:stretch>
            <a:fillRect/>
          </a:stretch>
        </p:blipFill>
        <p:spPr>
          <a:xfrm>
            <a:off x="274637" y="1240580"/>
            <a:ext cx="8807683" cy="3704482"/>
          </a:xfrm>
          <a:prstGeom prst="rect">
            <a:avLst/>
          </a:prstGeom>
        </p:spPr>
      </p:pic>
      <p:sp>
        <p:nvSpPr>
          <p:cNvPr id="6" name="文本框 5"/>
          <p:cNvSpPr txBox="1"/>
          <p:nvPr/>
        </p:nvSpPr>
        <p:spPr>
          <a:xfrm>
            <a:off x="3901281" y="5097462"/>
            <a:ext cx="198112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Throughput</a:t>
            </a:r>
          </a:p>
        </p:txBody>
      </p:sp>
    </p:spTree>
    <p:extLst>
      <p:ext uri="{BB962C8B-B14F-4D97-AF65-F5344CB8AC3E}">
        <p14:creationId xmlns:p14="http://schemas.microsoft.com/office/powerpoint/2010/main" val="67863091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KV-Direct System Performance</a:t>
            </a:r>
            <a:endParaRPr lang="en-US" dirty="0"/>
          </a:p>
        </p:txBody>
      </p:sp>
      <p:graphicFrame>
        <p:nvGraphicFramePr>
          <p:cNvPr id="10" name="图表 9"/>
          <p:cNvGraphicFramePr/>
          <p:nvPr>
            <p:extLst>
              <p:ext uri="{D42A27DB-BD31-4B8C-83A1-F6EECF244321}">
                <p14:modId xmlns:p14="http://schemas.microsoft.com/office/powerpoint/2010/main" val="338359854"/>
              </p:ext>
            </p:extLst>
          </p:nvPr>
        </p:nvGraphicFramePr>
        <p:xfrm>
          <a:off x="1081881" y="1135062"/>
          <a:ext cx="71628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801348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a:t>Little Impact on CPU Performance</a:t>
            </a:r>
          </a:p>
        </p:txBody>
      </p:sp>
      <p:sp>
        <p:nvSpPr>
          <p:cNvPr id="7" name="Rectangle 6"/>
          <p:cNvSpPr/>
          <p:nvPr/>
        </p:nvSpPr>
        <p:spPr bwMode="auto">
          <a:xfrm>
            <a:off x="3881966" y="3104626"/>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8" name="Rectangle 7"/>
          <p:cNvSpPr/>
          <p:nvPr/>
        </p:nvSpPr>
        <p:spPr bwMode="auto">
          <a:xfrm>
            <a:off x="6795822" y="1836870"/>
            <a:ext cx="2000505" cy="606558"/>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solidFill>
                  <a:srgbClr val="000000"/>
                </a:solidFill>
                <a:ea typeface="Segoe UI" pitchFamily="34" charset="0"/>
                <a:cs typeface="Segoe UI" pitchFamily="34" charset="0"/>
              </a:rPr>
              <a:t>ToR</a:t>
            </a:r>
            <a:r>
              <a:rPr lang="en-US" sz="2400" dirty="0" smtClean="0">
                <a:solidFill>
                  <a:srgbClr val="000000"/>
                </a:solidFill>
                <a:ea typeface="Segoe UI" pitchFamily="34" charset="0"/>
                <a:cs typeface="Segoe UI" pitchFamily="34" charset="0"/>
              </a:rPr>
              <a:t> switch</a:t>
            </a:r>
          </a:p>
        </p:txBody>
      </p:sp>
      <p:sp>
        <p:nvSpPr>
          <p:cNvPr id="9" name="Rectangle 8"/>
          <p:cNvSpPr/>
          <p:nvPr/>
        </p:nvSpPr>
        <p:spPr bwMode="auto">
          <a:xfrm>
            <a:off x="3881967" y="5410121"/>
            <a:ext cx="2000505" cy="1138425"/>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000000"/>
                </a:solidFill>
                <a:ea typeface="Segoe UI" pitchFamily="34" charset="0"/>
                <a:cs typeface="Segoe UI" pitchFamily="34" charset="0"/>
              </a:rPr>
              <a:t>Host DRAM </a:t>
            </a:r>
            <a:r>
              <a:rPr lang="en-US" sz="2000" dirty="0" smtClean="0">
                <a:solidFill>
                  <a:srgbClr val="000000"/>
                </a:solidFill>
                <a:ea typeface="Segoe UI" pitchFamily="34" charset="0"/>
                <a:cs typeface="Segoe UI" pitchFamily="34" charset="0"/>
              </a:rPr>
              <a:t>(</a:t>
            </a:r>
            <a:r>
              <a:rPr lang="en-US" sz="2000" dirty="0" smtClean="0">
                <a:solidFill>
                  <a:srgbClr val="C00000"/>
                </a:solidFill>
                <a:ea typeface="Segoe UI" pitchFamily="34" charset="0"/>
                <a:cs typeface="Segoe UI" pitchFamily="34" charset="0"/>
              </a:rPr>
              <a:t>64 GB KVS,</a:t>
            </a:r>
          </a:p>
          <a:p>
            <a:pPr algn="ctr" defTabSz="932472" fontAlgn="base">
              <a:lnSpc>
                <a:spcPct val="90000"/>
              </a:lnSpc>
              <a:spcBef>
                <a:spcPct val="0"/>
              </a:spcBef>
              <a:spcAft>
                <a:spcPct val="0"/>
              </a:spcAft>
            </a:pPr>
            <a:r>
              <a:rPr lang="en-US" sz="2000" dirty="0" smtClean="0">
                <a:solidFill>
                  <a:srgbClr val="C00000"/>
                </a:solidFill>
                <a:ea typeface="Segoe UI" pitchFamily="34" charset="0"/>
                <a:cs typeface="Segoe UI" pitchFamily="34" charset="0"/>
              </a:rPr>
              <a:t>192 GB other</a:t>
            </a:r>
            <a:r>
              <a:rPr lang="en-US" sz="2000" dirty="0" smtClean="0">
                <a:solidFill>
                  <a:srgbClr val="000000"/>
                </a:solidFill>
                <a:ea typeface="Segoe UI" pitchFamily="34" charset="0"/>
                <a:cs typeface="Segoe UI" pitchFamily="34" charset="0"/>
              </a:rPr>
              <a:t>)</a:t>
            </a:r>
          </a:p>
        </p:txBody>
      </p:sp>
      <p:cxnSp>
        <p:nvCxnSpPr>
          <p:cNvPr id="10" name="Straight Connector 9"/>
          <p:cNvCxnSpPr/>
          <p:nvPr/>
        </p:nvCxnSpPr>
        <p:spPr>
          <a:xfrm>
            <a:off x="775933" y="5106912"/>
            <a:ext cx="800327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708912" y="5410122"/>
            <a:ext cx="2000505" cy="914400"/>
          </a:xfrm>
          <a:prstGeom prst="rect">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cxnSp>
        <p:nvCxnSpPr>
          <p:cNvPr id="12" name="Straight Arrow Connector 11"/>
          <p:cNvCxnSpPr>
            <a:endCxn id="9" idx="0"/>
          </p:cNvCxnSpPr>
          <p:nvPr/>
        </p:nvCxnSpPr>
        <p:spPr>
          <a:xfrm>
            <a:off x="4882220" y="4019026"/>
            <a:ext cx="0" cy="139109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032489" y="4234442"/>
            <a:ext cx="1773562" cy="960263"/>
          </a:xfrm>
          <a:prstGeom prst="rect">
            <a:avLst/>
          </a:prstGeom>
          <a:noFill/>
        </p:spPr>
        <p:txBody>
          <a:bodyPr wrap="none" lIns="182880" tIns="146304" rIns="182880" bIns="146304" rtlCol="0">
            <a:spAutoFit/>
          </a:bodyPr>
          <a:lstStyle/>
          <a:p>
            <a:pPr algn="r">
              <a:lnSpc>
                <a:spcPct val="90000"/>
              </a:lnSpc>
              <a:spcAft>
                <a:spcPts val="600"/>
              </a:spcAft>
            </a:pPr>
            <a:r>
              <a:rPr lang="en-US" sz="2400" dirty="0" err="1" smtClean="0">
                <a:solidFill>
                  <a:srgbClr val="000000"/>
                </a:solidFill>
              </a:rPr>
              <a:t>PCIe</a:t>
            </a:r>
            <a:r>
              <a:rPr lang="en-US" sz="2400" dirty="0" smtClean="0">
                <a:solidFill>
                  <a:srgbClr val="000000"/>
                </a:solidFill>
              </a:rPr>
              <a:t> Gen3</a:t>
            </a:r>
            <a:br>
              <a:rPr lang="en-US" sz="2400" dirty="0" smtClean="0">
                <a:solidFill>
                  <a:srgbClr val="000000"/>
                </a:solidFill>
              </a:rPr>
            </a:br>
            <a:r>
              <a:rPr lang="en-US" sz="2400" dirty="0" smtClean="0">
                <a:solidFill>
                  <a:srgbClr val="000000"/>
                </a:solidFill>
              </a:rPr>
              <a:t>x16 DMA</a:t>
            </a:r>
          </a:p>
        </p:txBody>
      </p:sp>
      <p:cxnSp>
        <p:nvCxnSpPr>
          <p:cNvPr id="16" name="Straight Arrow Connector 15"/>
          <p:cNvCxnSpPr>
            <a:stCxn id="11" idx="1"/>
          </p:cNvCxnSpPr>
          <p:nvPr/>
        </p:nvCxnSpPr>
        <p:spPr>
          <a:xfrm flipH="1">
            <a:off x="5882473" y="5867322"/>
            <a:ext cx="826439" cy="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21" idx="2"/>
          </p:cNvCxnSpPr>
          <p:nvPr/>
        </p:nvCxnSpPr>
        <p:spPr>
          <a:xfrm flipV="1">
            <a:off x="4882219" y="2595013"/>
            <a:ext cx="0" cy="509613"/>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7128102" y="1364972"/>
            <a:ext cx="13359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0000"/>
                </a:solidFill>
              </a:rPr>
              <a:t>40 </a:t>
            </a:r>
            <a:r>
              <a:rPr lang="en-US" sz="2400" dirty="0" err="1" smtClean="0">
                <a:solidFill>
                  <a:srgbClr val="000000"/>
                </a:solidFill>
              </a:rPr>
              <a:t>GbE</a:t>
            </a:r>
            <a:endParaRPr lang="en-US" sz="2400" dirty="0" smtClean="0">
              <a:solidFill>
                <a:srgbClr val="000000"/>
              </a:solidFill>
            </a:endParaRPr>
          </a:p>
        </p:txBody>
      </p:sp>
      <p:sp>
        <p:nvSpPr>
          <p:cNvPr id="19" name="TextBox 18"/>
          <p:cNvSpPr txBox="1"/>
          <p:nvPr/>
        </p:nvSpPr>
        <p:spPr>
          <a:xfrm>
            <a:off x="4158327" y="3257199"/>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000000"/>
                </a:solidFill>
              </a:rPr>
              <a:t>FPGA</a:t>
            </a:r>
          </a:p>
        </p:txBody>
      </p:sp>
      <p:sp>
        <p:nvSpPr>
          <p:cNvPr id="20" name="TextBox 19"/>
          <p:cNvSpPr txBox="1"/>
          <p:nvPr/>
        </p:nvSpPr>
        <p:spPr>
          <a:xfrm>
            <a:off x="6985264" y="5571200"/>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CPU</a:t>
            </a:r>
            <a:endParaRPr lang="en-US" sz="2400" dirty="0" smtClean="0">
              <a:solidFill>
                <a:srgbClr val="000000"/>
              </a:solidFill>
            </a:endParaRPr>
          </a:p>
        </p:txBody>
      </p:sp>
      <p:sp>
        <p:nvSpPr>
          <p:cNvPr id="21" name="Rectangle 20"/>
          <p:cNvSpPr/>
          <p:nvPr/>
        </p:nvSpPr>
        <p:spPr bwMode="auto">
          <a:xfrm>
            <a:off x="3881966" y="1680613"/>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22" name="TextBox 21"/>
          <p:cNvSpPr txBox="1"/>
          <p:nvPr/>
        </p:nvSpPr>
        <p:spPr>
          <a:xfrm>
            <a:off x="4163489" y="1820092"/>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NIC</a:t>
            </a:r>
            <a:endParaRPr lang="en-US" sz="2400" dirty="0" smtClean="0">
              <a:solidFill>
                <a:srgbClr val="000000"/>
              </a:solidFill>
            </a:endParaRPr>
          </a:p>
        </p:txBody>
      </p:sp>
      <p:cxnSp>
        <p:nvCxnSpPr>
          <p:cNvPr id="23" name="Straight Arrow Connector 22"/>
          <p:cNvCxnSpPr>
            <a:stCxn id="21" idx="3"/>
            <a:endCxn id="8" idx="1"/>
          </p:cNvCxnSpPr>
          <p:nvPr/>
        </p:nvCxnSpPr>
        <p:spPr>
          <a:xfrm>
            <a:off x="5882471" y="2137813"/>
            <a:ext cx="913351" cy="233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705678" y="1452013"/>
            <a:ext cx="5337313" cy="2782429"/>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31065" y="1744662"/>
            <a:ext cx="3272074" cy="683264"/>
          </a:xfrm>
          <a:prstGeom prst="rect">
            <a:avLst/>
          </a:prstGeom>
          <a:noFill/>
        </p:spPr>
        <p:txBody>
          <a:bodyPr wrap="square" lIns="182880" tIns="146304" rIns="182880" bIns="146304" rtlCol="0">
            <a:spAutoFit/>
          </a:bodyPr>
          <a:lstStyle/>
          <a:p>
            <a:pPr algn="ctr">
              <a:lnSpc>
                <a:spcPct val="90000"/>
              </a:lnSpc>
              <a:spcAft>
                <a:spcPts val="600"/>
              </a:spcAft>
            </a:pPr>
            <a:r>
              <a:rPr lang="en-US" altLang="zh-CN" sz="2800" dirty="0" smtClean="0">
                <a:gradFill>
                  <a:gsLst>
                    <a:gs pos="2917">
                      <a:schemeClr val="tx1"/>
                    </a:gs>
                    <a:gs pos="30000">
                      <a:schemeClr val="tx1"/>
                    </a:gs>
                  </a:gsLst>
                  <a:lin ang="5400000" scaled="0"/>
                </a:gradFill>
              </a:rPr>
              <a:t> Reconfigurable </a:t>
            </a:r>
            <a:r>
              <a:rPr lang="en-US" sz="2800" dirty="0" smtClean="0">
                <a:gradFill>
                  <a:gsLst>
                    <a:gs pos="2917">
                      <a:schemeClr val="tx1"/>
                    </a:gs>
                    <a:gs pos="30000">
                      <a:schemeClr val="tx1"/>
                    </a:gs>
                  </a:gsLst>
                  <a:lin ang="5400000" scaled="0"/>
                </a:gradFill>
              </a:rPr>
              <a:t>NIC</a:t>
            </a:r>
            <a:endParaRPr lang="en-US" sz="2800" dirty="0" smtClean="0">
              <a:solidFill>
                <a:srgbClr val="000000"/>
              </a:solidFill>
            </a:endParaRPr>
          </a:p>
        </p:txBody>
      </p:sp>
      <p:sp>
        <p:nvSpPr>
          <p:cNvPr id="26" name="Rectangle 25"/>
          <p:cNvSpPr/>
          <p:nvPr/>
        </p:nvSpPr>
        <p:spPr bwMode="auto">
          <a:xfrm>
            <a:off x="1087766" y="3104625"/>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rgbClr val="000000"/>
                </a:solidFill>
                <a:ea typeface="Segoe UI" pitchFamily="34" charset="0"/>
                <a:cs typeface="Segoe UI" pitchFamily="34" charset="0"/>
              </a:rPr>
              <a:t>On-board DRAM (4 GB)</a:t>
            </a:r>
          </a:p>
        </p:txBody>
      </p:sp>
      <p:cxnSp>
        <p:nvCxnSpPr>
          <p:cNvPr id="27" name="Straight Arrow Connector 26"/>
          <p:cNvCxnSpPr>
            <a:stCxn id="7" idx="1"/>
            <a:endCxn id="26" idx="3"/>
          </p:cNvCxnSpPr>
          <p:nvPr/>
        </p:nvCxnSpPr>
        <p:spPr>
          <a:xfrm flipH="1" flipV="1">
            <a:off x="3088280" y="3561825"/>
            <a:ext cx="793686" cy="1"/>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882218" y="4241157"/>
            <a:ext cx="1494640" cy="926407"/>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C00000"/>
                </a:solidFill>
              </a:rPr>
              <a:t>13 GB/s</a:t>
            </a:r>
          </a:p>
          <a:p>
            <a:pPr>
              <a:lnSpc>
                <a:spcPct val="90000"/>
              </a:lnSpc>
              <a:spcAft>
                <a:spcPts val="600"/>
              </a:spcAft>
            </a:pPr>
            <a:r>
              <a:rPr lang="en-US" sz="2000" dirty="0" smtClean="0">
                <a:solidFill>
                  <a:srgbClr val="C00000"/>
                </a:solidFill>
              </a:rPr>
              <a:t>120 Mops</a:t>
            </a:r>
          </a:p>
        </p:txBody>
      </p:sp>
      <p:sp>
        <p:nvSpPr>
          <p:cNvPr id="29" name="TextBox 28"/>
          <p:cNvSpPr txBox="1"/>
          <p:nvPr/>
        </p:nvSpPr>
        <p:spPr>
          <a:xfrm>
            <a:off x="5742466" y="5814787"/>
            <a:ext cx="1494640" cy="926407"/>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C00000"/>
                </a:solidFill>
              </a:rPr>
              <a:t>100 GB/s</a:t>
            </a:r>
          </a:p>
          <a:p>
            <a:pPr>
              <a:lnSpc>
                <a:spcPct val="90000"/>
              </a:lnSpc>
              <a:spcAft>
                <a:spcPts val="600"/>
              </a:spcAft>
            </a:pPr>
            <a:r>
              <a:rPr lang="en-US" sz="2000" dirty="0" smtClean="0">
                <a:solidFill>
                  <a:srgbClr val="C00000"/>
                </a:solidFill>
              </a:rPr>
              <a:t>600 Mops</a:t>
            </a:r>
          </a:p>
        </p:txBody>
      </p:sp>
      <p:sp>
        <p:nvSpPr>
          <p:cNvPr id="2" name="TextBox 1"/>
          <p:cNvSpPr txBox="1"/>
          <p:nvPr/>
        </p:nvSpPr>
        <p:spPr>
          <a:xfrm>
            <a:off x="6508518" y="4225836"/>
            <a:ext cx="2474075" cy="96026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78D7"/>
                </a:solidFill>
              </a:rPr>
              <a:t>Run other tasks</a:t>
            </a:r>
            <a:br>
              <a:rPr lang="en-US" sz="2400" dirty="0" smtClean="0">
                <a:solidFill>
                  <a:srgbClr val="0078D7"/>
                </a:solidFill>
              </a:rPr>
            </a:br>
            <a:r>
              <a:rPr lang="en-US" sz="2400" dirty="0" smtClean="0">
                <a:solidFill>
                  <a:srgbClr val="0078D7"/>
                </a:solidFill>
              </a:rPr>
              <a:t>on CPU</a:t>
            </a:r>
          </a:p>
        </p:txBody>
      </p:sp>
      <p:graphicFrame>
        <p:nvGraphicFramePr>
          <p:cNvPr id="5" name="表格 4"/>
          <p:cNvGraphicFramePr>
            <a:graphicFrameLocks noGrp="1"/>
          </p:cNvGraphicFramePr>
          <p:nvPr>
            <p:extLst>
              <p:ext uri="{D42A27DB-BD31-4B8C-83A1-F6EECF244321}">
                <p14:modId xmlns:p14="http://schemas.microsoft.com/office/powerpoint/2010/main" val="2926391086"/>
              </p:ext>
            </p:extLst>
          </p:nvPr>
        </p:nvGraphicFramePr>
        <p:xfrm>
          <a:off x="1386682" y="1424693"/>
          <a:ext cx="6385455" cy="28346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128485">
                  <a:extLst>
                    <a:ext uri="{9D8B030D-6E8A-4147-A177-3AD203B41FA5}">
                      <a16:colId xmlns:a16="http://schemas.microsoft.com/office/drawing/2014/main" val="20000"/>
                    </a:ext>
                  </a:extLst>
                </a:gridCol>
                <a:gridCol w="2128485">
                  <a:extLst>
                    <a:ext uri="{9D8B030D-6E8A-4147-A177-3AD203B41FA5}">
                      <a16:colId xmlns:a16="http://schemas.microsoft.com/office/drawing/2014/main" val="20001"/>
                    </a:ext>
                  </a:extLst>
                </a:gridCol>
                <a:gridCol w="2128485">
                  <a:extLst>
                    <a:ext uri="{9D8B030D-6E8A-4147-A177-3AD203B41FA5}">
                      <a16:colId xmlns:a16="http://schemas.microsoft.com/office/drawing/2014/main" val="20002"/>
                    </a:ext>
                  </a:extLst>
                </a:gridCol>
              </a:tblGrid>
              <a:tr h="370840">
                <a:tc>
                  <a:txBody>
                    <a:bodyPr/>
                    <a:lstStyle/>
                    <a:p>
                      <a:r>
                        <a:rPr lang="en-US" sz="2400" dirty="0" smtClean="0"/>
                        <a:t>CPU performance</a:t>
                      </a:r>
                      <a:endParaRPr lang="en-US" sz="2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400" dirty="0" smtClean="0"/>
                        <a:t>Random</a:t>
                      </a:r>
                      <a:r>
                        <a:rPr lang="en-US" sz="2400" baseline="0" dirty="0" smtClean="0"/>
                        <a:t> memory access</a:t>
                      </a:r>
                      <a:endParaRPr lang="en-US" sz="2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400" dirty="0" smtClean="0"/>
                        <a:t>Sequential memory access</a:t>
                      </a:r>
                      <a:endParaRPr lang="en-US" sz="2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sz="2400" dirty="0" smtClean="0">
                          <a:solidFill>
                            <a:schemeClr val="tx1"/>
                          </a:solidFill>
                        </a:rPr>
                        <a:t>KV-Direct NIC</a:t>
                      </a:r>
                      <a:r>
                        <a:rPr lang="en-US" sz="2400" baseline="0" dirty="0" smtClean="0">
                          <a:solidFill>
                            <a:schemeClr val="tx1"/>
                          </a:solidFill>
                        </a:rPr>
                        <a:t/>
                      </a:r>
                      <a:br>
                        <a:rPr lang="en-US" sz="2400" baseline="0" dirty="0" smtClean="0">
                          <a:solidFill>
                            <a:schemeClr val="tx1"/>
                          </a:solidFill>
                        </a:rPr>
                      </a:br>
                      <a:r>
                        <a:rPr lang="en-US" sz="2400" baseline="0" dirty="0" smtClean="0">
                          <a:solidFill>
                            <a:schemeClr val="tx1"/>
                          </a:solidFill>
                        </a:rPr>
                        <a:t>i</a:t>
                      </a:r>
                      <a:r>
                        <a:rPr lang="en-US" sz="2400" dirty="0" smtClean="0">
                          <a:solidFill>
                            <a:schemeClr val="tx1"/>
                          </a:solidFill>
                        </a:rPr>
                        <a:t>dle</a:t>
                      </a:r>
                      <a:endParaRPr lang="en-US" sz="2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2400" dirty="0" smtClean="0">
                          <a:solidFill>
                            <a:schemeClr val="tx1"/>
                          </a:solidFill>
                        </a:rPr>
                        <a:t>14.4</a:t>
                      </a:r>
                      <a:r>
                        <a:rPr lang="en-US" sz="2400" baseline="0" dirty="0" smtClean="0">
                          <a:solidFill>
                            <a:schemeClr val="tx1"/>
                          </a:solidFill>
                        </a:rPr>
                        <a:t> GB/s</a:t>
                      </a:r>
                      <a:endParaRPr lang="en-US" sz="2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2400" dirty="0" smtClean="0">
                          <a:solidFill>
                            <a:schemeClr val="tx1"/>
                          </a:solidFill>
                        </a:rPr>
                        <a:t>60.3 GB/s</a:t>
                      </a:r>
                      <a:endParaRPr lang="en-US" sz="2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n-US" sz="2400" dirty="0" smtClean="0">
                          <a:solidFill>
                            <a:schemeClr val="tx1"/>
                          </a:solidFill>
                        </a:rPr>
                        <a:t>KV-Direct NIC</a:t>
                      </a:r>
                      <a:r>
                        <a:rPr lang="en-US" sz="2400" baseline="0" dirty="0" smtClean="0">
                          <a:solidFill>
                            <a:schemeClr val="tx1"/>
                          </a:solidFill>
                        </a:rPr>
                        <a:t> busy</a:t>
                      </a:r>
                      <a:endParaRPr 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smtClean="0">
                          <a:solidFill>
                            <a:schemeClr val="tx1"/>
                          </a:solidFill>
                        </a:rPr>
                        <a:t>14.4 GB/s</a:t>
                      </a:r>
                      <a:endParaRPr 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smtClean="0">
                          <a:solidFill>
                            <a:schemeClr val="tx1"/>
                          </a:solidFill>
                        </a:rPr>
                        <a:t>55.8 GB/s</a:t>
                      </a:r>
                      <a:endParaRPr 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48587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r>
              <a:rPr lang="en-US" dirty="0"/>
              <a:t>Scalability with Multiple NICs</a:t>
            </a:r>
          </a:p>
        </p:txBody>
      </p:sp>
      <p:pic>
        <p:nvPicPr>
          <p:cNvPr id="4" name="Picture 3"/>
          <p:cNvPicPr>
            <a:picLocks noChangeAspect="1"/>
          </p:cNvPicPr>
          <p:nvPr/>
        </p:nvPicPr>
        <p:blipFill>
          <a:blip r:embed="rId3"/>
          <a:stretch>
            <a:fillRect/>
          </a:stretch>
        </p:blipFill>
        <p:spPr>
          <a:xfrm>
            <a:off x="977106" y="1212850"/>
            <a:ext cx="7372350" cy="4333875"/>
          </a:xfrm>
          <a:prstGeom prst="rect">
            <a:avLst/>
          </a:prstGeom>
        </p:spPr>
      </p:pic>
    </p:spTree>
    <p:extLst>
      <p:ext uri="{BB962C8B-B14F-4D97-AF65-F5344CB8AC3E}">
        <p14:creationId xmlns:p14="http://schemas.microsoft.com/office/powerpoint/2010/main" val="84562370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Key-Value Store in Data Centers</a:t>
            </a:r>
            <a:endParaRPr lang="en-US" dirty="0"/>
          </a:p>
        </p:txBody>
      </p:sp>
      <p:sp>
        <p:nvSpPr>
          <p:cNvPr id="4" name="Text Placeholder 3"/>
          <p:cNvSpPr>
            <a:spLocks noGrp="1"/>
          </p:cNvSpPr>
          <p:nvPr>
            <p:ph type="body" sz="quarter" idx="11"/>
          </p:nvPr>
        </p:nvSpPr>
        <p:spPr>
          <a:xfrm>
            <a:off x="4846113" y="1211287"/>
            <a:ext cx="4206240" cy="627864"/>
          </a:xfrm>
        </p:spPr>
        <p:txBody>
          <a:bodyPr/>
          <a:lstStyle/>
          <a:p>
            <a:r>
              <a:rPr lang="en-US" dirty="0" smtClean="0"/>
              <a:t>Shared Data Structure</a:t>
            </a:r>
            <a:endParaRPr lang="en-US" dirty="0"/>
          </a:p>
        </p:txBody>
      </p:sp>
      <p:pic>
        <p:nvPicPr>
          <p:cNvPr id="22" name="图片 9"/>
          <p:cNvPicPr>
            <a:picLocks noChangeAspect="1"/>
          </p:cNvPicPr>
          <p:nvPr/>
        </p:nvPicPr>
        <p:blipFill>
          <a:blip r:embed="rId3"/>
          <a:stretch>
            <a:fillRect/>
          </a:stretch>
        </p:blipFill>
        <p:spPr>
          <a:xfrm>
            <a:off x="5412161" y="1897062"/>
            <a:ext cx="3442120" cy="854443"/>
          </a:xfrm>
          <a:prstGeom prst="rect">
            <a:avLst/>
          </a:prstGeom>
        </p:spPr>
      </p:pic>
      <p:pic>
        <p:nvPicPr>
          <p:cNvPr id="23" name="图片 10"/>
          <p:cNvPicPr>
            <a:picLocks noChangeAspect="1"/>
          </p:cNvPicPr>
          <p:nvPr/>
        </p:nvPicPr>
        <p:blipFill>
          <a:blip r:embed="rId4"/>
          <a:stretch>
            <a:fillRect/>
          </a:stretch>
        </p:blipFill>
        <p:spPr>
          <a:xfrm>
            <a:off x="5617686" y="2804471"/>
            <a:ext cx="3160395" cy="929640"/>
          </a:xfrm>
          <a:prstGeom prst="rect">
            <a:avLst/>
          </a:prstGeom>
        </p:spPr>
      </p:pic>
      <p:sp>
        <p:nvSpPr>
          <p:cNvPr id="25" name="TextBox 24"/>
          <p:cNvSpPr txBox="1"/>
          <p:nvPr/>
        </p:nvSpPr>
        <p:spPr>
          <a:xfrm>
            <a:off x="4731260" y="4419135"/>
            <a:ext cx="198355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Graph node</a:t>
            </a:r>
          </a:p>
        </p:txBody>
      </p:sp>
      <p:cxnSp>
        <p:nvCxnSpPr>
          <p:cNvPr id="26" name="Straight Arrow Connector 25"/>
          <p:cNvCxnSpPr/>
          <p:nvPr/>
        </p:nvCxnSpPr>
        <p:spPr>
          <a:xfrm>
            <a:off x="6573080" y="4733067"/>
            <a:ext cx="450072"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740009" y="5010491"/>
            <a:ext cx="137999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Feature</a:t>
            </a:r>
          </a:p>
        </p:txBody>
      </p:sp>
      <p:cxnSp>
        <p:nvCxnSpPr>
          <p:cNvPr id="28" name="Straight Arrow Connector 27"/>
          <p:cNvCxnSpPr/>
          <p:nvPr/>
        </p:nvCxnSpPr>
        <p:spPr>
          <a:xfrm>
            <a:off x="6101072" y="5331590"/>
            <a:ext cx="46720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568281" y="5008526"/>
            <a:ext cx="134459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Weight</a:t>
            </a:r>
          </a:p>
        </p:txBody>
      </p:sp>
      <p:sp>
        <p:nvSpPr>
          <p:cNvPr id="30" name="TextBox 29"/>
          <p:cNvSpPr txBox="1"/>
          <p:nvPr/>
        </p:nvSpPr>
        <p:spPr>
          <a:xfrm>
            <a:off x="4725075" y="3925842"/>
            <a:ext cx="85260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Key</a:t>
            </a:r>
          </a:p>
        </p:txBody>
      </p:sp>
      <p:sp>
        <p:nvSpPr>
          <p:cNvPr id="31" name="TextBox 30"/>
          <p:cNvSpPr txBox="1"/>
          <p:nvPr/>
        </p:nvSpPr>
        <p:spPr>
          <a:xfrm>
            <a:off x="6996709" y="3938507"/>
            <a:ext cx="110543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Value</a:t>
            </a:r>
          </a:p>
        </p:txBody>
      </p:sp>
      <p:sp>
        <p:nvSpPr>
          <p:cNvPr id="32" name="TextBox 31"/>
          <p:cNvSpPr txBox="1"/>
          <p:nvPr/>
        </p:nvSpPr>
        <p:spPr>
          <a:xfrm>
            <a:off x="4731260" y="5580959"/>
            <a:ext cx="114916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Shard</a:t>
            </a:r>
          </a:p>
        </p:txBody>
      </p:sp>
      <p:cxnSp>
        <p:nvCxnSpPr>
          <p:cNvPr id="33" name="Straight Arrow Connector 32"/>
          <p:cNvCxnSpPr/>
          <p:nvPr/>
        </p:nvCxnSpPr>
        <p:spPr>
          <a:xfrm>
            <a:off x="6092851" y="5872463"/>
            <a:ext cx="46720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552931" y="5558531"/>
            <a:ext cx="283475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Sequence number</a:t>
            </a:r>
          </a:p>
        </p:txBody>
      </p:sp>
      <p:sp>
        <p:nvSpPr>
          <p:cNvPr id="35" name="TextBox 34"/>
          <p:cNvSpPr txBox="1"/>
          <p:nvPr/>
        </p:nvSpPr>
        <p:spPr>
          <a:xfrm>
            <a:off x="6965860" y="4423234"/>
            <a:ext cx="207736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List of edges</a:t>
            </a:r>
          </a:p>
        </p:txBody>
      </p:sp>
      <p:sp>
        <p:nvSpPr>
          <p:cNvPr id="10" name="Left Brace 9"/>
          <p:cNvSpPr/>
          <p:nvPr/>
        </p:nvSpPr>
        <p:spPr>
          <a:xfrm>
            <a:off x="4081000" y="4640262"/>
            <a:ext cx="506081" cy="691328"/>
          </a:xfrm>
          <a:prstGeom prst="leftBrace">
            <a:avLst>
              <a:gd name="adj1" fmla="val 8333"/>
              <a:gd name="adj2" fmla="val 48593"/>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651622" y="2509198"/>
            <a:ext cx="2434064" cy="683264"/>
          </a:xfrm>
          <a:prstGeom prst="rect">
            <a:avLst/>
          </a:prstGeom>
          <a:noFill/>
        </p:spPr>
        <p:txBody>
          <a:bodyPr wrap="none" lIns="182880" tIns="146304" rIns="182880" bIns="146304" rtlCol="0">
            <a:spAutoFit/>
          </a:bodyPr>
          <a:lstStyle/>
          <a:p>
            <a:pPr>
              <a:lnSpc>
                <a:spcPct val="90000"/>
              </a:lnSpc>
              <a:spcAft>
                <a:spcPts val="600"/>
              </a:spcAft>
            </a:pPr>
            <a:r>
              <a:rPr lang="en-US" sz="2800" dirty="0" smtClean="0">
                <a:solidFill>
                  <a:srgbClr val="0078D7"/>
                </a:solidFill>
              </a:rPr>
              <a:t>Design Goals</a:t>
            </a:r>
          </a:p>
        </p:txBody>
      </p:sp>
      <p:sp>
        <p:nvSpPr>
          <p:cNvPr id="36" name="TextBox 35"/>
          <p:cNvSpPr txBox="1"/>
          <p:nvPr/>
        </p:nvSpPr>
        <p:spPr>
          <a:xfrm>
            <a:off x="651622" y="3116262"/>
            <a:ext cx="3328412" cy="3096232"/>
          </a:xfrm>
          <a:prstGeom prst="rect">
            <a:avLst/>
          </a:prstGeom>
          <a:noFill/>
        </p:spPr>
        <p:txBody>
          <a:bodyPr wrap="none" lIns="182880" tIns="146304" rIns="182880" bIns="146304" rtlCol="0">
            <a:spAutoFit/>
          </a:bodyPr>
          <a:lstStyle/>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High throughput</a:t>
            </a:r>
          </a:p>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Low tail latency</a:t>
            </a:r>
          </a:p>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Write intensive</a:t>
            </a:r>
            <a:br>
              <a:rPr lang="en-US" sz="2400" dirty="0" smtClean="0">
                <a:gradFill>
                  <a:gsLst>
                    <a:gs pos="2917">
                      <a:schemeClr val="tx1"/>
                    </a:gs>
                    <a:gs pos="30000">
                      <a:schemeClr val="tx1"/>
                    </a:gs>
                  </a:gsLst>
                  <a:lin ang="5400000" scaled="0"/>
                </a:gradFill>
              </a:rPr>
            </a:br>
            <a:endParaRPr lang="en-US" sz="2400" dirty="0" smtClean="0">
              <a:gradFill>
                <a:gsLst>
                  <a:gs pos="2917">
                    <a:schemeClr val="tx1"/>
                  </a:gs>
                  <a:gs pos="30000">
                    <a:schemeClr val="tx1"/>
                  </a:gs>
                </a:gsLst>
                <a:lin ang="5400000" scaled="0"/>
              </a:gradFill>
            </a:endParaRPr>
          </a:p>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Vector operations</a:t>
            </a:r>
            <a:br>
              <a:rPr lang="en-US" sz="2400" dirty="0" smtClean="0">
                <a:gradFill>
                  <a:gsLst>
                    <a:gs pos="2917">
                      <a:schemeClr val="tx1"/>
                    </a:gs>
                    <a:gs pos="30000">
                      <a:schemeClr val="tx1"/>
                    </a:gs>
                  </a:gsLst>
                  <a:lin ang="5400000" scaled="0"/>
                </a:gradFill>
              </a:rPr>
            </a:br>
            <a:r>
              <a:rPr lang="en-US" sz="3600" dirty="0" smtClean="0">
                <a:solidFill>
                  <a:schemeClr val="bg1"/>
                </a:solidFill>
              </a:rPr>
              <a:t>____</a:t>
            </a:r>
            <a:endParaRPr lang="en-US" sz="2000" dirty="0" smtClean="0">
              <a:solidFill>
                <a:schemeClr val="bg1"/>
              </a:solidFill>
            </a:endParaRPr>
          </a:p>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Atomic operations</a:t>
            </a:r>
          </a:p>
        </p:txBody>
      </p:sp>
      <p:cxnSp>
        <p:nvCxnSpPr>
          <p:cNvPr id="37" name="Straight Arrow Connector 36"/>
          <p:cNvCxnSpPr>
            <a:stCxn id="32" idx="1"/>
          </p:cNvCxnSpPr>
          <p:nvPr/>
        </p:nvCxnSpPr>
        <p:spPr>
          <a:xfrm flipH="1" flipV="1">
            <a:off x="4031330" y="5872463"/>
            <a:ext cx="699930" cy="22428"/>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TextBox 8"/>
          <p:cNvSpPr txBox="1"/>
          <p:nvPr/>
        </p:nvSpPr>
        <p:spPr>
          <a:xfrm>
            <a:off x="5044281" y="6060775"/>
            <a:ext cx="406329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rPr>
              <a:t>More demanding workload</a:t>
            </a:r>
          </a:p>
        </p:txBody>
      </p:sp>
    </p:spTree>
    <p:extLst>
      <p:ext uri="{BB962C8B-B14F-4D97-AF65-F5344CB8AC3E}">
        <p14:creationId xmlns:p14="http://schemas.microsoft.com/office/powerpoint/2010/main" val="3948100924"/>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Scalability with Multiple NICs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87462"/>
            <a:ext cx="9326563" cy="5246192"/>
          </a:xfrm>
          <a:prstGeom prst="rect">
            <a:avLst/>
          </a:prstGeom>
        </p:spPr>
      </p:pic>
      <p:sp>
        <p:nvSpPr>
          <p:cNvPr id="6" name="Rectangle 5"/>
          <p:cNvSpPr/>
          <p:nvPr/>
        </p:nvSpPr>
        <p:spPr bwMode="auto">
          <a:xfrm>
            <a:off x="2224881" y="1744662"/>
            <a:ext cx="5105401" cy="1066800"/>
          </a:xfrm>
          <a:prstGeom prst="rect">
            <a:avLst/>
          </a:prstGeom>
          <a:solidFill>
            <a:schemeClr val="lt1">
              <a:alpha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solidFill>
                  <a:schemeClr val="tx1">
                    <a:lumMod val="50000"/>
                  </a:schemeClr>
                </a:solidFill>
                <a:ea typeface="Segoe UI" pitchFamily="34" charset="0"/>
                <a:cs typeface="Segoe UI" pitchFamily="34" charset="0"/>
              </a:rPr>
              <a:t>1.22 billion KV op/s</a:t>
            </a:r>
          </a:p>
          <a:p>
            <a:pPr algn="ctr" defTabSz="932472" fontAlgn="base">
              <a:lnSpc>
                <a:spcPct val="90000"/>
              </a:lnSpc>
              <a:spcBef>
                <a:spcPct val="0"/>
              </a:spcBef>
              <a:spcAft>
                <a:spcPct val="0"/>
              </a:spcAft>
            </a:pPr>
            <a:r>
              <a:rPr lang="en-US" sz="2800" dirty="0" smtClean="0">
                <a:solidFill>
                  <a:schemeClr val="tx1">
                    <a:lumMod val="50000"/>
                  </a:schemeClr>
                </a:solidFill>
                <a:ea typeface="Segoe UI" pitchFamily="34" charset="0"/>
                <a:cs typeface="Segoe UI" pitchFamily="34" charset="0"/>
              </a:rPr>
              <a:t>357 watts power</a:t>
            </a:r>
          </a:p>
        </p:txBody>
      </p:sp>
    </p:spTree>
    <p:extLst>
      <p:ext uri="{BB962C8B-B14F-4D97-AF65-F5344CB8AC3E}">
        <p14:creationId xmlns:p14="http://schemas.microsoft.com/office/powerpoint/2010/main" val="31131388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r>
              <a:rPr lang="en-US" dirty="0" smtClean="0"/>
              <a:t>KVS Performance </a:t>
            </a:r>
            <a:r>
              <a:rPr lang="en-US" dirty="0"/>
              <a:t>C</a:t>
            </a:r>
            <a:r>
              <a:rPr lang="en-US" dirty="0" smtClean="0"/>
              <a:t>omparison</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214618983"/>
              </p:ext>
            </p:extLst>
          </p:nvPr>
        </p:nvGraphicFramePr>
        <p:xfrm>
          <a:off x="274637" y="1165542"/>
          <a:ext cx="8777287" cy="5257800"/>
        </p:xfrm>
        <a:graphic>
          <a:graphicData uri="http://schemas.openxmlformats.org/drawingml/2006/table">
            <a:tbl>
              <a:tblPr firstRow="1" bandRow="1">
                <a:tableStyleId>{5C22544A-7EE6-4342-B048-85BDC9FD1C3A}</a:tableStyleId>
              </a:tblPr>
              <a:tblGrid>
                <a:gridCol w="2178844">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2"/>
                    </a:ext>
                  </a:extLst>
                </a:gridCol>
                <a:gridCol w="1569243">
                  <a:extLst>
                    <a:ext uri="{9D8B030D-6E8A-4147-A177-3AD203B41FA5}">
                      <a16:colId xmlns:a16="http://schemas.microsoft.com/office/drawing/2014/main" val="20003"/>
                    </a:ext>
                  </a:extLst>
                </a:gridCol>
              </a:tblGrid>
              <a:tr h="370840">
                <a:tc>
                  <a:txBody>
                    <a:bodyPr/>
                    <a:lstStyle/>
                    <a:p>
                      <a:endParaRPr lang="en-US" sz="1800" dirty="0"/>
                    </a:p>
                  </a:txBody>
                  <a:tcPr/>
                </a:tc>
                <a:tc>
                  <a:txBody>
                    <a:bodyPr/>
                    <a:lstStyle/>
                    <a:p>
                      <a:r>
                        <a:rPr lang="en-US" sz="1800" dirty="0" err="1" smtClean="0"/>
                        <a:t>Tput</a:t>
                      </a:r>
                      <a:r>
                        <a:rPr lang="en-US" sz="1800" dirty="0" smtClean="0"/>
                        <a:t> (Mops)</a:t>
                      </a:r>
                      <a:br>
                        <a:rPr lang="en-US" sz="1800" dirty="0" smtClean="0"/>
                      </a:br>
                      <a:r>
                        <a:rPr lang="en-US" sz="1800" dirty="0" smtClean="0"/>
                        <a:t>(GET / PUT)</a:t>
                      </a:r>
                      <a:endParaRPr lang="en-US" sz="1800" dirty="0"/>
                    </a:p>
                  </a:txBody>
                  <a:tcPr/>
                </a:tc>
                <a:tc>
                  <a:txBody>
                    <a:bodyPr/>
                    <a:lstStyle/>
                    <a:p>
                      <a:r>
                        <a:rPr lang="en-US" sz="1800" dirty="0" smtClean="0"/>
                        <a:t>Power (Kops/W)</a:t>
                      </a:r>
                      <a:endParaRPr lang="en-US" sz="1800" dirty="0"/>
                    </a:p>
                  </a:txBody>
                  <a:tcPr/>
                </a:tc>
                <a:tc>
                  <a:txBody>
                    <a:bodyPr/>
                    <a:lstStyle/>
                    <a:p>
                      <a:r>
                        <a:rPr lang="en-US" sz="1800" dirty="0" smtClean="0"/>
                        <a:t>Comment</a:t>
                      </a:r>
                      <a:endParaRPr lang="en-US" sz="1800" dirty="0"/>
                    </a:p>
                  </a:txBody>
                  <a:tcPr/>
                </a:tc>
                <a:tc>
                  <a:txBody>
                    <a:bodyPr/>
                    <a:lstStyle/>
                    <a:p>
                      <a:r>
                        <a:rPr lang="en-US" sz="1800" dirty="0" smtClean="0"/>
                        <a:t>Latency (us)</a:t>
                      </a:r>
                      <a:br>
                        <a:rPr lang="en-US" sz="1800" dirty="0" smtClean="0"/>
                      </a:br>
                      <a:r>
                        <a:rPr lang="en-US" sz="1800" dirty="0" smtClean="0"/>
                        <a:t>(GET / PUT)</a:t>
                      </a:r>
                      <a:endParaRPr lang="en-US" sz="1800" dirty="0"/>
                    </a:p>
                  </a:txBody>
                  <a:tcPr/>
                </a:tc>
                <a:extLst>
                  <a:ext uri="{0D108BD9-81ED-4DB2-BD59-A6C34878D82A}">
                    <a16:rowId xmlns:a16="http://schemas.microsoft.com/office/drawing/2014/main" val="10000"/>
                  </a:ext>
                </a:extLst>
              </a:tr>
              <a:tr h="370840">
                <a:tc>
                  <a:txBody>
                    <a:bodyPr/>
                    <a:lstStyle/>
                    <a:p>
                      <a:r>
                        <a:rPr lang="en-US" sz="1800" dirty="0" err="1" smtClean="0"/>
                        <a:t>Memcached</a:t>
                      </a:r>
                      <a:endParaRPr lang="en-US" sz="1800" dirty="0"/>
                    </a:p>
                  </a:txBody>
                  <a:tcPr/>
                </a:tc>
                <a:tc>
                  <a:txBody>
                    <a:bodyPr/>
                    <a:lstStyle/>
                    <a:p>
                      <a:r>
                        <a:rPr lang="en-US" sz="1800" dirty="0" smtClean="0"/>
                        <a:t>1.5</a:t>
                      </a:r>
                      <a:r>
                        <a:rPr lang="en-US" sz="1800" baseline="0" dirty="0" smtClean="0"/>
                        <a:t> / 1.5</a:t>
                      </a:r>
                      <a:endParaRPr lang="en-US" sz="1800" dirty="0"/>
                    </a:p>
                  </a:txBody>
                  <a:tcPr/>
                </a:tc>
                <a:tc>
                  <a:txBody>
                    <a:bodyPr/>
                    <a:lstStyle/>
                    <a:p>
                      <a:r>
                        <a:rPr lang="en-US" sz="1800" dirty="0" smtClean="0"/>
                        <a:t>5 / 5</a:t>
                      </a:r>
                      <a:endParaRPr lang="en-US" sz="1800" dirty="0"/>
                    </a:p>
                  </a:txBody>
                  <a:tcPr/>
                </a:tc>
                <a:tc>
                  <a:txBody>
                    <a:bodyPr/>
                    <a:lstStyle/>
                    <a:p>
                      <a:r>
                        <a:rPr lang="en-US" sz="1800" dirty="0" smtClean="0"/>
                        <a:t>TCP/IP</a:t>
                      </a:r>
                      <a:endParaRPr lang="en-US" sz="1800" dirty="0"/>
                    </a:p>
                  </a:txBody>
                  <a:tcPr/>
                </a:tc>
                <a:tc>
                  <a:txBody>
                    <a:bodyPr/>
                    <a:lstStyle/>
                    <a:p>
                      <a:r>
                        <a:rPr lang="en-US" sz="1800" dirty="0" smtClean="0"/>
                        <a:t>50</a:t>
                      </a:r>
                      <a:r>
                        <a:rPr lang="en-US" sz="1800" baseline="0" dirty="0" smtClean="0"/>
                        <a:t> / 50</a:t>
                      </a:r>
                      <a:endParaRPr lang="en-US" sz="1800" dirty="0"/>
                    </a:p>
                  </a:txBody>
                  <a:tcPr/>
                </a:tc>
                <a:extLst>
                  <a:ext uri="{0D108BD9-81ED-4DB2-BD59-A6C34878D82A}">
                    <a16:rowId xmlns:a16="http://schemas.microsoft.com/office/drawing/2014/main" val="10001"/>
                  </a:ext>
                </a:extLst>
              </a:tr>
              <a:tr h="370840">
                <a:tc>
                  <a:txBody>
                    <a:bodyPr/>
                    <a:lstStyle/>
                    <a:p>
                      <a:r>
                        <a:rPr lang="en-US" sz="1800" dirty="0" smtClean="0"/>
                        <a:t>MemC3</a:t>
                      </a:r>
                      <a:endParaRPr lang="en-US" sz="1800" dirty="0"/>
                    </a:p>
                  </a:txBody>
                  <a:tcPr/>
                </a:tc>
                <a:tc>
                  <a:txBody>
                    <a:bodyPr/>
                    <a:lstStyle/>
                    <a:p>
                      <a:r>
                        <a:rPr lang="en-US" sz="1800" dirty="0" smtClean="0"/>
                        <a:t>4.3</a:t>
                      </a:r>
                      <a:r>
                        <a:rPr lang="en-US" sz="1800" baseline="0" dirty="0" smtClean="0"/>
                        <a:t> / 4.3</a:t>
                      </a:r>
                      <a:endParaRPr lang="en-US" sz="1800" dirty="0"/>
                    </a:p>
                  </a:txBody>
                  <a:tcPr/>
                </a:tc>
                <a:tc>
                  <a:txBody>
                    <a:bodyPr/>
                    <a:lstStyle/>
                    <a:p>
                      <a:r>
                        <a:rPr lang="en-US" sz="1800" dirty="0" smtClean="0"/>
                        <a:t>14</a:t>
                      </a:r>
                      <a:r>
                        <a:rPr lang="en-US" sz="1800" baseline="0" dirty="0" smtClean="0"/>
                        <a:t> / 14</a:t>
                      </a:r>
                      <a:endParaRPr lang="en-US" sz="1800" dirty="0"/>
                    </a:p>
                  </a:txBody>
                  <a:tcPr/>
                </a:tc>
                <a:tc>
                  <a:txBody>
                    <a:bodyPr/>
                    <a:lstStyle/>
                    <a:p>
                      <a:r>
                        <a:rPr lang="en-US" sz="1800" dirty="0" smtClean="0"/>
                        <a:t>TCP/IP</a:t>
                      </a:r>
                      <a:endParaRPr lang="en-US" sz="1800" dirty="0"/>
                    </a:p>
                  </a:txBody>
                  <a:tcPr/>
                </a:tc>
                <a:tc>
                  <a:txBody>
                    <a:bodyPr/>
                    <a:lstStyle/>
                    <a:p>
                      <a:r>
                        <a:rPr lang="en-US" sz="1800" dirty="0" smtClean="0"/>
                        <a:t>50</a:t>
                      </a:r>
                      <a:r>
                        <a:rPr lang="en-US" sz="1800" baseline="0" dirty="0" smtClean="0"/>
                        <a:t> / 50</a:t>
                      </a:r>
                      <a:endParaRPr lang="en-US" sz="1800" dirty="0"/>
                    </a:p>
                  </a:txBody>
                  <a:tcPr/>
                </a:tc>
                <a:extLst>
                  <a:ext uri="{0D108BD9-81ED-4DB2-BD59-A6C34878D82A}">
                    <a16:rowId xmlns:a16="http://schemas.microsoft.com/office/drawing/2014/main" val="10002"/>
                  </a:ext>
                </a:extLst>
              </a:tr>
              <a:tr h="370840">
                <a:tc>
                  <a:txBody>
                    <a:bodyPr/>
                    <a:lstStyle/>
                    <a:p>
                      <a:r>
                        <a:rPr lang="en-US" sz="1800" dirty="0" err="1" smtClean="0"/>
                        <a:t>RAMCloud</a:t>
                      </a:r>
                      <a:endParaRPr lang="en-US" sz="1800" dirty="0"/>
                    </a:p>
                  </a:txBody>
                  <a:tcPr/>
                </a:tc>
                <a:tc>
                  <a:txBody>
                    <a:bodyPr/>
                    <a:lstStyle/>
                    <a:p>
                      <a:r>
                        <a:rPr lang="en-US" sz="1800" dirty="0" smtClean="0"/>
                        <a:t>6</a:t>
                      </a:r>
                      <a:r>
                        <a:rPr lang="en-US" sz="1800" baseline="0" dirty="0" smtClean="0"/>
                        <a:t> / 1</a:t>
                      </a:r>
                      <a:endParaRPr lang="en-US" sz="1800" dirty="0"/>
                    </a:p>
                  </a:txBody>
                  <a:tcPr/>
                </a:tc>
                <a:tc>
                  <a:txBody>
                    <a:bodyPr/>
                    <a:lstStyle/>
                    <a:p>
                      <a:r>
                        <a:rPr lang="en-US" sz="1800" dirty="0" smtClean="0"/>
                        <a:t>20</a:t>
                      </a:r>
                      <a:r>
                        <a:rPr lang="en-US" sz="1800" baseline="0" dirty="0" smtClean="0"/>
                        <a:t> / 3.3</a:t>
                      </a:r>
                      <a:endParaRPr lang="en-US" sz="1800" dirty="0"/>
                    </a:p>
                  </a:txBody>
                  <a:tcPr/>
                </a:tc>
                <a:tc>
                  <a:txBody>
                    <a:bodyPr/>
                    <a:lstStyle/>
                    <a:p>
                      <a:r>
                        <a:rPr lang="en-US" sz="1800" dirty="0" smtClean="0"/>
                        <a:t>Kernel bypass</a:t>
                      </a:r>
                      <a:endParaRPr lang="en-US" sz="1800" dirty="0"/>
                    </a:p>
                  </a:txBody>
                  <a:tcPr/>
                </a:tc>
                <a:tc>
                  <a:txBody>
                    <a:bodyPr/>
                    <a:lstStyle/>
                    <a:p>
                      <a:r>
                        <a:rPr lang="en-US" sz="1800" dirty="0" smtClean="0"/>
                        <a:t>5 / 14</a:t>
                      </a:r>
                      <a:endParaRPr lang="en-US" sz="1800" dirty="0"/>
                    </a:p>
                  </a:txBody>
                  <a:tcPr/>
                </a:tc>
                <a:extLst>
                  <a:ext uri="{0D108BD9-81ED-4DB2-BD59-A6C34878D82A}">
                    <a16:rowId xmlns:a16="http://schemas.microsoft.com/office/drawing/2014/main" val="10003"/>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MICA (12 NICs)</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137 / 135</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342 / 337</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Kernel</a:t>
                      </a:r>
                      <a:r>
                        <a:rPr lang="en-US" sz="1800" kern="1200" baseline="0" dirty="0" smtClean="0">
                          <a:solidFill>
                            <a:schemeClr val="dk1"/>
                          </a:solidFill>
                          <a:latin typeface="+mn-lt"/>
                          <a:ea typeface="+mn-ea"/>
                          <a:cs typeface="+mn-cs"/>
                        </a:rPr>
                        <a:t> bypass</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81 / 81</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FARM</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6 / 3</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30</a:t>
                      </a:r>
                      <a:r>
                        <a:rPr lang="en-US" sz="1800" kern="1200" baseline="0" dirty="0" smtClean="0">
                          <a:solidFill>
                            <a:schemeClr val="dk1"/>
                          </a:solidFill>
                          <a:latin typeface="+mn-lt"/>
                          <a:ea typeface="+mn-ea"/>
                          <a:cs typeface="+mn-cs"/>
                        </a:rPr>
                        <a:t> (261)</a:t>
                      </a:r>
                      <a:r>
                        <a:rPr lang="en-US" sz="1800" kern="1200" dirty="0" smtClean="0">
                          <a:solidFill>
                            <a:schemeClr val="dk1"/>
                          </a:solidFill>
                          <a:latin typeface="+mn-lt"/>
                          <a:ea typeface="+mn-ea"/>
                          <a:cs typeface="+mn-cs"/>
                        </a:rPr>
                        <a:t> / 15</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One-side</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RDMA</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4.5 / 10</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3755543557"/>
                  </a:ext>
                </a:extLst>
              </a:tr>
              <a:tr h="370840">
                <a:tc>
                  <a:txBody>
                    <a:bodyPr/>
                    <a:lstStyle/>
                    <a:p>
                      <a:pPr marL="0" algn="l" defTabSz="699463" rtl="0" eaLnBrk="1" latinLnBrk="0" hangingPunct="1"/>
                      <a:r>
                        <a:rPr lang="en-US" sz="1800" kern="1200" dirty="0" err="1" smtClean="0">
                          <a:solidFill>
                            <a:schemeClr val="dk1"/>
                          </a:solidFill>
                          <a:latin typeface="+mn-lt"/>
                          <a:ea typeface="+mn-ea"/>
                          <a:cs typeface="+mn-cs"/>
                        </a:rPr>
                        <a:t>DrTM</a:t>
                      </a:r>
                      <a:r>
                        <a:rPr lang="en-US" sz="1800" kern="1200" dirty="0" smtClean="0">
                          <a:solidFill>
                            <a:schemeClr val="dk1"/>
                          </a:solidFill>
                          <a:latin typeface="+mn-lt"/>
                          <a:ea typeface="+mn-ea"/>
                          <a:cs typeface="+mn-cs"/>
                        </a:rPr>
                        <a:t>-KV</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115</a:t>
                      </a:r>
                      <a:r>
                        <a:rPr lang="en-US" sz="1800" kern="1200" baseline="0" dirty="0" smtClean="0">
                          <a:solidFill>
                            <a:schemeClr val="dk1"/>
                          </a:solidFill>
                          <a:latin typeface="+mn-lt"/>
                          <a:ea typeface="+mn-ea"/>
                          <a:cs typeface="+mn-cs"/>
                        </a:rPr>
                        <a:t> / 14</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600" kern="1200" dirty="0" smtClean="0">
                          <a:solidFill>
                            <a:schemeClr val="dk1"/>
                          </a:solidFill>
                          <a:latin typeface="+mn-lt"/>
                          <a:ea typeface="+mn-ea"/>
                          <a:cs typeface="+mn-cs"/>
                        </a:rPr>
                        <a:t>500 (3972)</a:t>
                      </a:r>
                      <a:r>
                        <a:rPr lang="en-US" sz="160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 60</a:t>
                      </a:r>
                      <a:endParaRPr lang="en-US" sz="16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One-side RDMA</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3.4 / 6.3</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50468064"/>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HERD</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35 / 25</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490 / 300</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Two-side</a:t>
                      </a:r>
                      <a:r>
                        <a:rPr lang="en-US" sz="1800" kern="1200" baseline="0" dirty="0" smtClean="0">
                          <a:solidFill>
                            <a:schemeClr val="dk1"/>
                          </a:solidFill>
                          <a:latin typeface="+mn-lt"/>
                          <a:ea typeface="+mn-ea"/>
                          <a:cs typeface="+mn-cs"/>
                        </a:rPr>
                        <a:t> RDMA</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4 / 4</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7"/>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FPGA-Xilinx</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14 / 14</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106 / 106</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FPGA</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altLang="zh-CN" sz="1800" kern="1200" dirty="0" smtClean="0">
                          <a:solidFill>
                            <a:schemeClr val="dk1"/>
                          </a:solidFill>
                          <a:latin typeface="+mn-lt"/>
                          <a:ea typeface="+mn-ea"/>
                          <a:cs typeface="+mn-cs"/>
                        </a:rPr>
                        <a:t>3.5 / 4.5</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8"/>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Mega-KV</a:t>
                      </a:r>
                      <a:endParaRPr lang="en-US" sz="1800" kern="1200" dirty="0">
                        <a:solidFill>
                          <a:schemeClr val="dk1"/>
                        </a:solidFill>
                        <a:latin typeface="+mn-lt"/>
                        <a:ea typeface="+mn-ea"/>
                        <a:cs typeface="+mn-cs"/>
                      </a:endParaRPr>
                    </a:p>
                  </a:txBody>
                  <a:tcPr/>
                </a:tc>
                <a:tc>
                  <a:txBody>
                    <a:bodyPr/>
                    <a:lstStyle/>
                    <a:p>
                      <a:pPr marL="0" marR="0" indent="0" algn="l" defTabSz="699463"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16</a:t>
                      </a:r>
                      <a:r>
                        <a:rPr lang="en-US" altLang="zh-CN" sz="1800" kern="1200" dirty="0" smtClean="0">
                          <a:solidFill>
                            <a:schemeClr val="dk1"/>
                          </a:solidFill>
                          <a:latin typeface="+mn-lt"/>
                          <a:ea typeface="+mn-ea"/>
                          <a:cs typeface="+mn-cs"/>
                        </a:rPr>
                        <a:t>6</a:t>
                      </a:r>
                      <a:r>
                        <a:rPr lang="en-US" sz="1800" kern="1200" dirty="0" smtClean="0">
                          <a:solidFill>
                            <a:schemeClr val="dk1"/>
                          </a:solidFill>
                          <a:latin typeface="+mn-lt"/>
                          <a:ea typeface="+mn-ea"/>
                          <a:cs typeface="+mn-cs"/>
                        </a:rPr>
                        <a:t> / </a:t>
                      </a:r>
                      <a:r>
                        <a:rPr lang="en-US" altLang="zh-CN" sz="1800" kern="1200" dirty="0" smtClean="0">
                          <a:solidFill>
                            <a:schemeClr val="dk1"/>
                          </a:solidFill>
                          <a:latin typeface="+mn-lt"/>
                          <a:ea typeface="+mn-ea"/>
                          <a:cs typeface="+mn-cs"/>
                        </a:rPr>
                        <a:t>80</a:t>
                      </a:r>
                      <a:endParaRPr lang="en-US" sz="1800" kern="1200" dirty="0" smtClean="0">
                        <a:solidFill>
                          <a:schemeClr val="dk1"/>
                        </a:solidFill>
                        <a:latin typeface="+mn-lt"/>
                        <a:ea typeface="+mn-ea"/>
                        <a:cs typeface="+mn-cs"/>
                      </a:endParaRPr>
                    </a:p>
                  </a:txBody>
                  <a:tcPr/>
                </a:tc>
                <a:tc>
                  <a:txBody>
                    <a:bodyPr/>
                    <a:lstStyle/>
                    <a:p>
                      <a:pPr marL="0" marR="0" indent="0" algn="l" defTabSz="699463"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330 / 160</a:t>
                      </a:r>
                    </a:p>
                  </a:txBody>
                  <a:tcPr/>
                </a:tc>
                <a:tc>
                  <a:txBody>
                    <a:bodyPr/>
                    <a:lstStyle/>
                    <a:p>
                      <a:pPr marL="0" algn="l" defTabSz="699463" rtl="0" eaLnBrk="1" latinLnBrk="0" hangingPunct="1"/>
                      <a:r>
                        <a:rPr lang="en-US" sz="1800" kern="1200" dirty="0" smtClean="0">
                          <a:solidFill>
                            <a:schemeClr val="dk1"/>
                          </a:solidFill>
                          <a:latin typeface="+mn-lt"/>
                          <a:ea typeface="+mn-ea"/>
                          <a:cs typeface="+mn-cs"/>
                        </a:rPr>
                        <a:t>GPU</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280 / </a:t>
                      </a:r>
                      <a:r>
                        <a:rPr lang="en-US" altLang="zh-CN" sz="1800" kern="1200" dirty="0" smtClean="0">
                          <a:solidFill>
                            <a:schemeClr val="dk1"/>
                          </a:solidFill>
                          <a:latin typeface="+mn-lt"/>
                          <a:ea typeface="+mn-ea"/>
                          <a:cs typeface="+mn-cs"/>
                        </a:rPr>
                        <a:t>280</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9"/>
                  </a:ext>
                </a:extLst>
              </a:tr>
              <a:tr h="370840">
                <a:tc>
                  <a:txBody>
                    <a:bodyPr/>
                    <a:lstStyle/>
                    <a:p>
                      <a:r>
                        <a:rPr lang="en-US" sz="1800" dirty="0" smtClean="0">
                          <a:solidFill>
                            <a:srgbClr val="FF0000"/>
                          </a:solidFill>
                        </a:rPr>
                        <a:t>KV-Direct (1 NIC)</a:t>
                      </a:r>
                      <a:endParaRPr lang="en-US" sz="1800" dirty="0">
                        <a:solidFill>
                          <a:srgbClr val="FF0000"/>
                        </a:solidFill>
                      </a:endParaRPr>
                    </a:p>
                  </a:txBody>
                  <a:tcPr/>
                </a:tc>
                <a:tc>
                  <a:txBody>
                    <a:bodyPr/>
                    <a:lstStyle/>
                    <a:p>
                      <a:r>
                        <a:rPr lang="en-US" altLang="zh-CN" sz="1800" baseline="0" dirty="0" smtClean="0">
                          <a:solidFill>
                            <a:srgbClr val="FF0000"/>
                          </a:solidFill>
                        </a:rPr>
                        <a:t>180</a:t>
                      </a:r>
                      <a:r>
                        <a:rPr lang="en-US" sz="1800" baseline="0" dirty="0" smtClean="0">
                          <a:solidFill>
                            <a:srgbClr val="FF0000"/>
                          </a:solidFill>
                        </a:rPr>
                        <a:t> / 1</a:t>
                      </a:r>
                      <a:r>
                        <a:rPr lang="en-US" altLang="zh-CN" sz="1800" baseline="0" dirty="0" smtClean="0">
                          <a:solidFill>
                            <a:srgbClr val="FF0000"/>
                          </a:solidFill>
                        </a:rPr>
                        <a:t>14</a:t>
                      </a:r>
                      <a:endParaRPr lang="en-US" sz="1800" dirty="0">
                        <a:solidFill>
                          <a:srgbClr val="FF0000"/>
                        </a:solidFill>
                      </a:endParaRPr>
                    </a:p>
                  </a:txBody>
                  <a:tcPr/>
                </a:tc>
                <a:tc>
                  <a:txBody>
                    <a:bodyPr/>
                    <a:lstStyle/>
                    <a:p>
                      <a:r>
                        <a:rPr lang="en-US" sz="1800" dirty="0" smtClean="0">
                          <a:solidFill>
                            <a:srgbClr val="FF0000"/>
                          </a:solidFill>
                        </a:rPr>
                        <a:t>1487 (5454)</a:t>
                      </a:r>
                      <a:r>
                        <a:rPr lang="en-US" sz="1800" baseline="0" dirty="0" smtClean="0">
                          <a:solidFill>
                            <a:srgbClr val="FF0000"/>
                          </a:solidFill>
                        </a:rPr>
                        <a:t> / 942 (3454)</a:t>
                      </a:r>
                      <a:endParaRPr lang="en-US" sz="1800" dirty="0">
                        <a:solidFill>
                          <a:srgbClr val="FF0000"/>
                        </a:solidFill>
                      </a:endParaRPr>
                    </a:p>
                  </a:txBody>
                  <a:tcPr/>
                </a:tc>
                <a:tc>
                  <a:txBody>
                    <a:bodyPr/>
                    <a:lstStyle/>
                    <a:p>
                      <a:r>
                        <a:rPr lang="en-US" sz="1800" dirty="0" smtClean="0">
                          <a:solidFill>
                            <a:srgbClr val="FF0000"/>
                          </a:solidFill>
                        </a:rPr>
                        <a:t>Programmable</a:t>
                      </a:r>
                      <a:r>
                        <a:rPr lang="en-US" sz="1800" baseline="0" dirty="0" smtClean="0">
                          <a:solidFill>
                            <a:srgbClr val="FF0000"/>
                          </a:solidFill>
                        </a:rPr>
                        <a:t> </a:t>
                      </a:r>
                      <a:r>
                        <a:rPr lang="en-US" sz="1800" dirty="0" smtClean="0">
                          <a:solidFill>
                            <a:srgbClr val="FF0000"/>
                          </a:solidFill>
                        </a:rPr>
                        <a:t>NIC</a:t>
                      </a:r>
                    </a:p>
                  </a:txBody>
                  <a:tcPr/>
                </a:tc>
                <a:tc>
                  <a:txBody>
                    <a:bodyPr/>
                    <a:lstStyle/>
                    <a:p>
                      <a:r>
                        <a:rPr lang="en-US" altLang="zh-CN" sz="1800" dirty="0" smtClean="0">
                          <a:solidFill>
                            <a:srgbClr val="FF0000"/>
                          </a:solidFill>
                        </a:rPr>
                        <a:t>4.3</a:t>
                      </a:r>
                      <a:r>
                        <a:rPr lang="en-US" sz="1800" dirty="0" smtClean="0">
                          <a:solidFill>
                            <a:srgbClr val="FF0000"/>
                          </a:solidFill>
                        </a:rPr>
                        <a:t> / </a:t>
                      </a:r>
                      <a:r>
                        <a:rPr lang="en-US" altLang="zh-CN" sz="1800" dirty="0" smtClean="0">
                          <a:solidFill>
                            <a:srgbClr val="FF0000"/>
                          </a:solidFill>
                        </a:rPr>
                        <a:t>5.</a:t>
                      </a:r>
                      <a:r>
                        <a:rPr lang="en-US" sz="1800" dirty="0" smtClean="0">
                          <a:solidFill>
                            <a:srgbClr val="FF0000"/>
                          </a:solidFill>
                        </a:rPr>
                        <a:t>4</a:t>
                      </a:r>
                      <a:endParaRPr lang="en-US" sz="1800" dirty="0">
                        <a:solidFill>
                          <a:srgbClr val="FF0000"/>
                        </a:solidFill>
                      </a:endParaRPr>
                    </a:p>
                  </a:txBody>
                  <a:tcPr/>
                </a:tc>
                <a:extLst>
                  <a:ext uri="{0D108BD9-81ED-4DB2-BD59-A6C34878D82A}">
                    <a16:rowId xmlns:a16="http://schemas.microsoft.com/office/drawing/2014/main" val="10010"/>
                  </a:ext>
                </a:extLst>
              </a:tr>
              <a:tr h="370840">
                <a:tc>
                  <a:txBody>
                    <a:bodyPr/>
                    <a:lstStyle/>
                    <a:p>
                      <a:r>
                        <a:rPr lang="en-US" sz="1800" dirty="0" smtClean="0">
                          <a:solidFill>
                            <a:srgbClr val="FF0000"/>
                          </a:solidFill>
                        </a:rPr>
                        <a:t>KV-Direct (10 NICs)</a:t>
                      </a:r>
                      <a:endParaRPr lang="en-US" sz="1800" dirty="0">
                        <a:solidFill>
                          <a:srgbClr val="FF0000"/>
                        </a:solidFill>
                      </a:endParaRPr>
                    </a:p>
                  </a:txBody>
                  <a:tcPr/>
                </a:tc>
                <a:tc>
                  <a:txBody>
                    <a:bodyPr/>
                    <a:lstStyle/>
                    <a:p>
                      <a:r>
                        <a:rPr lang="en-US" sz="1800" dirty="0" smtClean="0">
                          <a:solidFill>
                            <a:srgbClr val="FF0000"/>
                          </a:solidFill>
                        </a:rPr>
                        <a:t>1220 / 610</a:t>
                      </a:r>
                      <a:endParaRPr lang="en-US" sz="1800" dirty="0">
                        <a:solidFill>
                          <a:srgbClr val="FF0000"/>
                        </a:solidFill>
                      </a:endParaRPr>
                    </a:p>
                  </a:txBody>
                  <a:tcPr/>
                </a:tc>
                <a:tc>
                  <a:txBody>
                    <a:bodyPr/>
                    <a:lstStyle/>
                    <a:p>
                      <a:r>
                        <a:rPr lang="en-US" sz="1800" dirty="0" smtClean="0">
                          <a:solidFill>
                            <a:srgbClr val="FF0000"/>
                          </a:solidFill>
                        </a:rPr>
                        <a:t>3417 (4518) / 1708 (2259)</a:t>
                      </a:r>
                      <a:endParaRPr lang="en-US" sz="1800" dirty="0">
                        <a:solidFill>
                          <a:srgbClr val="FF0000"/>
                        </a:solidFill>
                      </a:endParaRPr>
                    </a:p>
                  </a:txBody>
                  <a:tcPr/>
                </a:tc>
                <a:tc>
                  <a:txBody>
                    <a:bodyPr/>
                    <a:lstStyle/>
                    <a:p>
                      <a:r>
                        <a:rPr lang="en-US" sz="1800" dirty="0" smtClean="0">
                          <a:solidFill>
                            <a:srgbClr val="FF0000"/>
                          </a:solidFill>
                        </a:rPr>
                        <a:t>Programmable NIC</a:t>
                      </a:r>
                    </a:p>
                  </a:txBody>
                  <a:tcPr/>
                </a:tc>
                <a:tc>
                  <a:txBody>
                    <a:bodyPr/>
                    <a:lstStyle/>
                    <a:p>
                      <a:r>
                        <a:rPr lang="en-US" sz="1800" dirty="0" smtClean="0">
                          <a:solidFill>
                            <a:srgbClr val="FF0000"/>
                          </a:solidFill>
                        </a:rPr>
                        <a:t>4.3 / 5.4</a:t>
                      </a:r>
                      <a:endParaRPr lang="en-US" sz="1800" dirty="0">
                        <a:solidFill>
                          <a:srgbClr val="FF0000"/>
                        </a:solidFill>
                      </a:endParaRPr>
                    </a:p>
                  </a:txBody>
                  <a:tcPr/>
                </a:tc>
                <a:extLst>
                  <a:ext uri="{0D108BD9-81ED-4DB2-BD59-A6C34878D82A}">
                    <a16:rowId xmlns:a16="http://schemas.microsoft.com/office/drawing/2014/main" val="134401672"/>
                  </a:ext>
                </a:extLst>
              </a:tr>
            </a:tbl>
          </a:graphicData>
        </a:graphic>
      </p:graphicFrame>
      <p:sp>
        <p:nvSpPr>
          <p:cNvPr id="5" name="TextBox 4"/>
          <p:cNvSpPr txBox="1"/>
          <p:nvPr/>
        </p:nvSpPr>
        <p:spPr>
          <a:xfrm>
            <a:off x="259156" y="6414572"/>
            <a:ext cx="8792767" cy="276999"/>
          </a:xfrm>
          <a:prstGeom prst="rect">
            <a:avLst/>
          </a:prstGeom>
          <a:noFill/>
        </p:spPr>
        <p:txBody>
          <a:bodyPr wrap="square" rtlCol="0">
            <a:spAutoFit/>
          </a:bodyPr>
          <a:lstStyle/>
          <a:p>
            <a:r>
              <a:rPr lang="en-US" sz="1200" dirty="0" smtClean="0"/>
              <a:t>* Number in parenthesis indicates power efficiency based on power consumption of NIC only, for server-bypass systems.</a:t>
            </a:r>
          </a:p>
        </p:txBody>
      </p:sp>
      <p:sp>
        <p:nvSpPr>
          <p:cNvPr id="9" name="Rounded Rectangle 8"/>
          <p:cNvSpPr/>
          <p:nvPr/>
        </p:nvSpPr>
        <p:spPr bwMode="auto">
          <a:xfrm>
            <a:off x="5653881" y="1171064"/>
            <a:ext cx="1828800" cy="5234738"/>
          </a:xfrm>
          <a:prstGeom prst="roundRect">
            <a:avLst/>
          </a:prstGeom>
          <a:noFill/>
          <a:ln w="38100">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970355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r>
              <a:rPr lang="en-US" dirty="0" smtClean="0"/>
              <a:t>KVS Performance </a:t>
            </a:r>
            <a:r>
              <a:rPr lang="en-US" dirty="0"/>
              <a:t>C</a:t>
            </a:r>
            <a:r>
              <a:rPr lang="en-US" dirty="0" smtClean="0"/>
              <a:t>omparison</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214618983"/>
              </p:ext>
            </p:extLst>
          </p:nvPr>
        </p:nvGraphicFramePr>
        <p:xfrm>
          <a:off x="274637" y="1165542"/>
          <a:ext cx="8777287" cy="5257800"/>
        </p:xfrm>
        <a:graphic>
          <a:graphicData uri="http://schemas.openxmlformats.org/drawingml/2006/table">
            <a:tbl>
              <a:tblPr firstRow="1" bandRow="1">
                <a:tableStyleId>{5C22544A-7EE6-4342-B048-85BDC9FD1C3A}</a:tableStyleId>
              </a:tblPr>
              <a:tblGrid>
                <a:gridCol w="2178844">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2"/>
                    </a:ext>
                  </a:extLst>
                </a:gridCol>
                <a:gridCol w="1569243">
                  <a:extLst>
                    <a:ext uri="{9D8B030D-6E8A-4147-A177-3AD203B41FA5}">
                      <a16:colId xmlns:a16="http://schemas.microsoft.com/office/drawing/2014/main" val="20003"/>
                    </a:ext>
                  </a:extLst>
                </a:gridCol>
              </a:tblGrid>
              <a:tr h="370840">
                <a:tc>
                  <a:txBody>
                    <a:bodyPr/>
                    <a:lstStyle/>
                    <a:p>
                      <a:endParaRPr lang="en-US" sz="1800" dirty="0"/>
                    </a:p>
                  </a:txBody>
                  <a:tcPr/>
                </a:tc>
                <a:tc>
                  <a:txBody>
                    <a:bodyPr/>
                    <a:lstStyle/>
                    <a:p>
                      <a:r>
                        <a:rPr lang="en-US" sz="1800" dirty="0" err="1" smtClean="0"/>
                        <a:t>Tput</a:t>
                      </a:r>
                      <a:r>
                        <a:rPr lang="en-US" sz="1800" dirty="0" smtClean="0"/>
                        <a:t> (Mops)</a:t>
                      </a:r>
                      <a:br>
                        <a:rPr lang="en-US" sz="1800" dirty="0" smtClean="0"/>
                      </a:br>
                      <a:r>
                        <a:rPr lang="en-US" sz="1800" dirty="0" smtClean="0"/>
                        <a:t>(GET / PUT)</a:t>
                      </a:r>
                      <a:endParaRPr lang="en-US" sz="1800" dirty="0"/>
                    </a:p>
                  </a:txBody>
                  <a:tcPr/>
                </a:tc>
                <a:tc>
                  <a:txBody>
                    <a:bodyPr/>
                    <a:lstStyle/>
                    <a:p>
                      <a:r>
                        <a:rPr lang="en-US" sz="1800" dirty="0" smtClean="0"/>
                        <a:t>Power (Kops/W)</a:t>
                      </a:r>
                      <a:endParaRPr lang="en-US" sz="1800" dirty="0"/>
                    </a:p>
                  </a:txBody>
                  <a:tcPr/>
                </a:tc>
                <a:tc>
                  <a:txBody>
                    <a:bodyPr/>
                    <a:lstStyle/>
                    <a:p>
                      <a:r>
                        <a:rPr lang="en-US" sz="1800" dirty="0" smtClean="0"/>
                        <a:t>Comment</a:t>
                      </a:r>
                      <a:endParaRPr lang="en-US" sz="1800" dirty="0"/>
                    </a:p>
                  </a:txBody>
                  <a:tcPr/>
                </a:tc>
                <a:tc>
                  <a:txBody>
                    <a:bodyPr/>
                    <a:lstStyle/>
                    <a:p>
                      <a:r>
                        <a:rPr lang="en-US" sz="1800" dirty="0" smtClean="0"/>
                        <a:t>Latency (us)</a:t>
                      </a:r>
                      <a:br>
                        <a:rPr lang="en-US" sz="1800" dirty="0" smtClean="0"/>
                      </a:br>
                      <a:r>
                        <a:rPr lang="en-US" sz="1800" dirty="0" smtClean="0"/>
                        <a:t>(GET / PUT)</a:t>
                      </a:r>
                      <a:endParaRPr lang="en-US" sz="1800" dirty="0"/>
                    </a:p>
                  </a:txBody>
                  <a:tcPr/>
                </a:tc>
                <a:extLst>
                  <a:ext uri="{0D108BD9-81ED-4DB2-BD59-A6C34878D82A}">
                    <a16:rowId xmlns:a16="http://schemas.microsoft.com/office/drawing/2014/main" val="10000"/>
                  </a:ext>
                </a:extLst>
              </a:tr>
              <a:tr h="370840">
                <a:tc>
                  <a:txBody>
                    <a:bodyPr/>
                    <a:lstStyle/>
                    <a:p>
                      <a:r>
                        <a:rPr lang="en-US" sz="1800" dirty="0" err="1" smtClean="0"/>
                        <a:t>Memcached</a:t>
                      </a:r>
                      <a:endParaRPr lang="en-US" sz="1800" dirty="0"/>
                    </a:p>
                  </a:txBody>
                  <a:tcPr/>
                </a:tc>
                <a:tc>
                  <a:txBody>
                    <a:bodyPr/>
                    <a:lstStyle/>
                    <a:p>
                      <a:r>
                        <a:rPr lang="en-US" sz="1800" dirty="0" smtClean="0"/>
                        <a:t>1.5</a:t>
                      </a:r>
                      <a:r>
                        <a:rPr lang="en-US" sz="1800" baseline="0" dirty="0" smtClean="0"/>
                        <a:t> / 1.5</a:t>
                      </a:r>
                      <a:endParaRPr lang="en-US" sz="1800" dirty="0"/>
                    </a:p>
                  </a:txBody>
                  <a:tcPr/>
                </a:tc>
                <a:tc>
                  <a:txBody>
                    <a:bodyPr/>
                    <a:lstStyle/>
                    <a:p>
                      <a:r>
                        <a:rPr lang="en-US" sz="1800" dirty="0" smtClean="0"/>
                        <a:t>5 / 5</a:t>
                      </a:r>
                      <a:endParaRPr lang="en-US" sz="1800" dirty="0"/>
                    </a:p>
                  </a:txBody>
                  <a:tcPr/>
                </a:tc>
                <a:tc>
                  <a:txBody>
                    <a:bodyPr/>
                    <a:lstStyle/>
                    <a:p>
                      <a:r>
                        <a:rPr lang="en-US" sz="1800" dirty="0" smtClean="0"/>
                        <a:t>TCP/IP</a:t>
                      </a:r>
                      <a:endParaRPr lang="en-US" sz="1800" dirty="0"/>
                    </a:p>
                  </a:txBody>
                  <a:tcPr/>
                </a:tc>
                <a:tc>
                  <a:txBody>
                    <a:bodyPr/>
                    <a:lstStyle/>
                    <a:p>
                      <a:r>
                        <a:rPr lang="en-US" sz="1800" dirty="0" smtClean="0"/>
                        <a:t>50</a:t>
                      </a:r>
                      <a:r>
                        <a:rPr lang="en-US" sz="1800" baseline="0" dirty="0" smtClean="0"/>
                        <a:t> / 50</a:t>
                      </a:r>
                      <a:endParaRPr lang="en-US" sz="1800" dirty="0"/>
                    </a:p>
                  </a:txBody>
                  <a:tcPr/>
                </a:tc>
                <a:extLst>
                  <a:ext uri="{0D108BD9-81ED-4DB2-BD59-A6C34878D82A}">
                    <a16:rowId xmlns:a16="http://schemas.microsoft.com/office/drawing/2014/main" val="10001"/>
                  </a:ext>
                </a:extLst>
              </a:tr>
              <a:tr h="370840">
                <a:tc>
                  <a:txBody>
                    <a:bodyPr/>
                    <a:lstStyle/>
                    <a:p>
                      <a:r>
                        <a:rPr lang="en-US" sz="1800" dirty="0" smtClean="0"/>
                        <a:t>MemC3</a:t>
                      </a:r>
                      <a:endParaRPr lang="en-US" sz="1800" dirty="0"/>
                    </a:p>
                  </a:txBody>
                  <a:tcPr/>
                </a:tc>
                <a:tc>
                  <a:txBody>
                    <a:bodyPr/>
                    <a:lstStyle/>
                    <a:p>
                      <a:r>
                        <a:rPr lang="en-US" sz="1800" dirty="0" smtClean="0"/>
                        <a:t>4.3</a:t>
                      </a:r>
                      <a:r>
                        <a:rPr lang="en-US" sz="1800" baseline="0" dirty="0" smtClean="0"/>
                        <a:t> / 4.3</a:t>
                      </a:r>
                      <a:endParaRPr lang="en-US" sz="1800" dirty="0"/>
                    </a:p>
                  </a:txBody>
                  <a:tcPr/>
                </a:tc>
                <a:tc>
                  <a:txBody>
                    <a:bodyPr/>
                    <a:lstStyle/>
                    <a:p>
                      <a:r>
                        <a:rPr lang="en-US" sz="1800" dirty="0" smtClean="0"/>
                        <a:t>14</a:t>
                      </a:r>
                      <a:r>
                        <a:rPr lang="en-US" sz="1800" baseline="0" dirty="0" smtClean="0"/>
                        <a:t> / 14</a:t>
                      </a:r>
                      <a:endParaRPr lang="en-US" sz="1800" dirty="0"/>
                    </a:p>
                  </a:txBody>
                  <a:tcPr/>
                </a:tc>
                <a:tc>
                  <a:txBody>
                    <a:bodyPr/>
                    <a:lstStyle/>
                    <a:p>
                      <a:r>
                        <a:rPr lang="en-US" sz="1800" dirty="0" smtClean="0"/>
                        <a:t>TCP/IP</a:t>
                      </a:r>
                      <a:endParaRPr lang="en-US" sz="1800" dirty="0"/>
                    </a:p>
                  </a:txBody>
                  <a:tcPr/>
                </a:tc>
                <a:tc>
                  <a:txBody>
                    <a:bodyPr/>
                    <a:lstStyle/>
                    <a:p>
                      <a:r>
                        <a:rPr lang="en-US" sz="1800" dirty="0" smtClean="0"/>
                        <a:t>50</a:t>
                      </a:r>
                      <a:r>
                        <a:rPr lang="en-US" sz="1800" baseline="0" dirty="0" smtClean="0"/>
                        <a:t> / 50</a:t>
                      </a:r>
                      <a:endParaRPr lang="en-US" sz="1800" dirty="0"/>
                    </a:p>
                  </a:txBody>
                  <a:tcPr/>
                </a:tc>
                <a:extLst>
                  <a:ext uri="{0D108BD9-81ED-4DB2-BD59-A6C34878D82A}">
                    <a16:rowId xmlns:a16="http://schemas.microsoft.com/office/drawing/2014/main" val="10002"/>
                  </a:ext>
                </a:extLst>
              </a:tr>
              <a:tr h="370840">
                <a:tc>
                  <a:txBody>
                    <a:bodyPr/>
                    <a:lstStyle/>
                    <a:p>
                      <a:r>
                        <a:rPr lang="en-US" sz="1800" dirty="0" err="1" smtClean="0"/>
                        <a:t>RAMCloud</a:t>
                      </a:r>
                      <a:endParaRPr lang="en-US" sz="1800" dirty="0"/>
                    </a:p>
                  </a:txBody>
                  <a:tcPr/>
                </a:tc>
                <a:tc>
                  <a:txBody>
                    <a:bodyPr/>
                    <a:lstStyle/>
                    <a:p>
                      <a:r>
                        <a:rPr lang="en-US" sz="1800" dirty="0" smtClean="0"/>
                        <a:t>6</a:t>
                      </a:r>
                      <a:r>
                        <a:rPr lang="en-US" sz="1800" baseline="0" dirty="0" smtClean="0"/>
                        <a:t> / 1</a:t>
                      </a:r>
                      <a:endParaRPr lang="en-US" sz="1800" dirty="0"/>
                    </a:p>
                  </a:txBody>
                  <a:tcPr/>
                </a:tc>
                <a:tc>
                  <a:txBody>
                    <a:bodyPr/>
                    <a:lstStyle/>
                    <a:p>
                      <a:r>
                        <a:rPr lang="en-US" sz="1800" dirty="0" smtClean="0"/>
                        <a:t>20</a:t>
                      </a:r>
                      <a:r>
                        <a:rPr lang="en-US" sz="1800" baseline="0" dirty="0" smtClean="0"/>
                        <a:t> / 3.3</a:t>
                      </a:r>
                      <a:endParaRPr lang="en-US" sz="1800" dirty="0"/>
                    </a:p>
                  </a:txBody>
                  <a:tcPr/>
                </a:tc>
                <a:tc>
                  <a:txBody>
                    <a:bodyPr/>
                    <a:lstStyle/>
                    <a:p>
                      <a:r>
                        <a:rPr lang="en-US" sz="1800" dirty="0" smtClean="0"/>
                        <a:t>Kernel bypass</a:t>
                      </a:r>
                      <a:endParaRPr lang="en-US" sz="1800" dirty="0"/>
                    </a:p>
                  </a:txBody>
                  <a:tcPr/>
                </a:tc>
                <a:tc>
                  <a:txBody>
                    <a:bodyPr/>
                    <a:lstStyle/>
                    <a:p>
                      <a:r>
                        <a:rPr lang="en-US" sz="1800" dirty="0" smtClean="0"/>
                        <a:t>5 / 14</a:t>
                      </a:r>
                      <a:endParaRPr lang="en-US" sz="1800" dirty="0"/>
                    </a:p>
                  </a:txBody>
                  <a:tcPr/>
                </a:tc>
                <a:extLst>
                  <a:ext uri="{0D108BD9-81ED-4DB2-BD59-A6C34878D82A}">
                    <a16:rowId xmlns:a16="http://schemas.microsoft.com/office/drawing/2014/main" val="10003"/>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MICA (12 NICs)</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137 / 135</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342 / 337</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Kernel</a:t>
                      </a:r>
                      <a:r>
                        <a:rPr lang="en-US" sz="1800" kern="1200" baseline="0" dirty="0" smtClean="0">
                          <a:solidFill>
                            <a:schemeClr val="dk1"/>
                          </a:solidFill>
                          <a:latin typeface="+mn-lt"/>
                          <a:ea typeface="+mn-ea"/>
                          <a:cs typeface="+mn-cs"/>
                        </a:rPr>
                        <a:t> bypass</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81 / 81</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FARM</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6 / 3</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30</a:t>
                      </a:r>
                      <a:r>
                        <a:rPr lang="en-US" sz="1800" kern="1200" baseline="0" dirty="0" smtClean="0">
                          <a:solidFill>
                            <a:schemeClr val="dk1"/>
                          </a:solidFill>
                          <a:latin typeface="+mn-lt"/>
                          <a:ea typeface="+mn-ea"/>
                          <a:cs typeface="+mn-cs"/>
                        </a:rPr>
                        <a:t> (261)</a:t>
                      </a:r>
                      <a:r>
                        <a:rPr lang="en-US" sz="1800" kern="1200" dirty="0" smtClean="0">
                          <a:solidFill>
                            <a:schemeClr val="dk1"/>
                          </a:solidFill>
                          <a:latin typeface="+mn-lt"/>
                          <a:ea typeface="+mn-ea"/>
                          <a:cs typeface="+mn-cs"/>
                        </a:rPr>
                        <a:t> / 15</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One-side</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RDMA</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4.5 / 10</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3755543557"/>
                  </a:ext>
                </a:extLst>
              </a:tr>
              <a:tr h="370840">
                <a:tc>
                  <a:txBody>
                    <a:bodyPr/>
                    <a:lstStyle/>
                    <a:p>
                      <a:pPr marL="0" algn="l" defTabSz="699463" rtl="0" eaLnBrk="1" latinLnBrk="0" hangingPunct="1"/>
                      <a:r>
                        <a:rPr lang="en-US" sz="1800" kern="1200" dirty="0" err="1" smtClean="0">
                          <a:solidFill>
                            <a:schemeClr val="dk1"/>
                          </a:solidFill>
                          <a:latin typeface="+mn-lt"/>
                          <a:ea typeface="+mn-ea"/>
                          <a:cs typeface="+mn-cs"/>
                        </a:rPr>
                        <a:t>DrTM</a:t>
                      </a:r>
                      <a:r>
                        <a:rPr lang="en-US" sz="1800" kern="1200" dirty="0" smtClean="0">
                          <a:solidFill>
                            <a:schemeClr val="dk1"/>
                          </a:solidFill>
                          <a:latin typeface="+mn-lt"/>
                          <a:ea typeface="+mn-ea"/>
                          <a:cs typeface="+mn-cs"/>
                        </a:rPr>
                        <a:t>-KV</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115</a:t>
                      </a:r>
                      <a:r>
                        <a:rPr lang="en-US" sz="1800" kern="1200" baseline="0" dirty="0" smtClean="0">
                          <a:solidFill>
                            <a:schemeClr val="dk1"/>
                          </a:solidFill>
                          <a:latin typeface="+mn-lt"/>
                          <a:ea typeface="+mn-ea"/>
                          <a:cs typeface="+mn-cs"/>
                        </a:rPr>
                        <a:t> / 14</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600" kern="1200" dirty="0" smtClean="0">
                          <a:solidFill>
                            <a:schemeClr val="dk1"/>
                          </a:solidFill>
                          <a:latin typeface="+mn-lt"/>
                          <a:ea typeface="+mn-ea"/>
                          <a:cs typeface="+mn-cs"/>
                        </a:rPr>
                        <a:t>500 (3972)</a:t>
                      </a:r>
                      <a:r>
                        <a:rPr lang="en-US" sz="160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 60</a:t>
                      </a:r>
                      <a:endParaRPr lang="en-US" sz="16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One-side RDMA</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3.4 / 6.3</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50468064"/>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HERD</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35 / 25</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490 / 300</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Two-side</a:t>
                      </a:r>
                      <a:r>
                        <a:rPr lang="en-US" sz="1800" kern="1200" baseline="0" dirty="0" smtClean="0">
                          <a:solidFill>
                            <a:schemeClr val="dk1"/>
                          </a:solidFill>
                          <a:latin typeface="+mn-lt"/>
                          <a:ea typeface="+mn-ea"/>
                          <a:cs typeface="+mn-cs"/>
                        </a:rPr>
                        <a:t> RDMA</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4 / 4</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7"/>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FPGA-Xilinx</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14 / 14</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106 / 106</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FPGA</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altLang="zh-CN" sz="1800" kern="1200" dirty="0" smtClean="0">
                          <a:solidFill>
                            <a:schemeClr val="dk1"/>
                          </a:solidFill>
                          <a:latin typeface="+mn-lt"/>
                          <a:ea typeface="+mn-ea"/>
                          <a:cs typeface="+mn-cs"/>
                        </a:rPr>
                        <a:t>3.5 / 4.5</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8"/>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Mega-KV</a:t>
                      </a:r>
                      <a:endParaRPr lang="en-US" sz="1800" kern="1200" dirty="0">
                        <a:solidFill>
                          <a:schemeClr val="dk1"/>
                        </a:solidFill>
                        <a:latin typeface="+mn-lt"/>
                        <a:ea typeface="+mn-ea"/>
                        <a:cs typeface="+mn-cs"/>
                      </a:endParaRPr>
                    </a:p>
                  </a:txBody>
                  <a:tcPr/>
                </a:tc>
                <a:tc>
                  <a:txBody>
                    <a:bodyPr/>
                    <a:lstStyle/>
                    <a:p>
                      <a:pPr marL="0" marR="0" indent="0" algn="l" defTabSz="699463"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16</a:t>
                      </a:r>
                      <a:r>
                        <a:rPr lang="en-US" altLang="zh-CN" sz="1800" kern="1200" dirty="0" smtClean="0">
                          <a:solidFill>
                            <a:schemeClr val="dk1"/>
                          </a:solidFill>
                          <a:latin typeface="+mn-lt"/>
                          <a:ea typeface="+mn-ea"/>
                          <a:cs typeface="+mn-cs"/>
                        </a:rPr>
                        <a:t>6</a:t>
                      </a:r>
                      <a:r>
                        <a:rPr lang="en-US" sz="1800" kern="1200" dirty="0" smtClean="0">
                          <a:solidFill>
                            <a:schemeClr val="dk1"/>
                          </a:solidFill>
                          <a:latin typeface="+mn-lt"/>
                          <a:ea typeface="+mn-ea"/>
                          <a:cs typeface="+mn-cs"/>
                        </a:rPr>
                        <a:t> / </a:t>
                      </a:r>
                      <a:r>
                        <a:rPr lang="en-US" altLang="zh-CN" sz="1800" kern="1200" dirty="0" smtClean="0">
                          <a:solidFill>
                            <a:schemeClr val="dk1"/>
                          </a:solidFill>
                          <a:latin typeface="+mn-lt"/>
                          <a:ea typeface="+mn-ea"/>
                          <a:cs typeface="+mn-cs"/>
                        </a:rPr>
                        <a:t>80</a:t>
                      </a:r>
                      <a:endParaRPr lang="en-US" sz="1800" kern="1200" dirty="0" smtClean="0">
                        <a:solidFill>
                          <a:schemeClr val="dk1"/>
                        </a:solidFill>
                        <a:latin typeface="+mn-lt"/>
                        <a:ea typeface="+mn-ea"/>
                        <a:cs typeface="+mn-cs"/>
                      </a:endParaRPr>
                    </a:p>
                  </a:txBody>
                  <a:tcPr/>
                </a:tc>
                <a:tc>
                  <a:txBody>
                    <a:bodyPr/>
                    <a:lstStyle/>
                    <a:p>
                      <a:pPr marL="0" marR="0" indent="0" algn="l" defTabSz="699463"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330 / 160</a:t>
                      </a:r>
                    </a:p>
                  </a:txBody>
                  <a:tcPr/>
                </a:tc>
                <a:tc>
                  <a:txBody>
                    <a:bodyPr/>
                    <a:lstStyle/>
                    <a:p>
                      <a:pPr marL="0" algn="l" defTabSz="699463" rtl="0" eaLnBrk="1" latinLnBrk="0" hangingPunct="1"/>
                      <a:r>
                        <a:rPr lang="en-US" sz="1800" kern="1200" dirty="0" smtClean="0">
                          <a:solidFill>
                            <a:schemeClr val="dk1"/>
                          </a:solidFill>
                          <a:latin typeface="+mn-lt"/>
                          <a:ea typeface="+mn-ea"/>
                          <a:cs typeface="+mn-cs"/>
                        </a:rPr>
                        <a:t>GPU</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280 / </a:t>
                      </a:r>
                      <a:r>
                        <a:rPr lang="en-US" altLang="zh-CN" sz="1800" kern="1200" dirty="0" smtClean="0">
                          <a:solidFill>
                            <a:schemeClr val="dk1"/>
                          </a:solidFill>
                          <a:latin typeface="+mn-lt"/>
                          <a:ea typeface="+mn-ea"/>
                          <a:cs typeface="+mn-cs"/>
                        </a:rPr>
                        <a:t>280</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9"/>
                  </a:ext>
                </a:extLst>
              </a:tr>
              <a:tr h="370840">
                <a:tc>
                  <a:txBody>
                    <a:bodyPr/>
                    <a:lstStyle/>
                    <a:p>
                      <a:r>
                        <a:rPr lang="en-US" sz="1800" dirty="0" smtClean="0">
                          <a:solidFill>
                            <a:srgbClr val="FF0000"/>
                          </a:solidFill>
                        </a:rPr>
                        <a:t>KV-Direct (1 NIC)</a:t>
                      </a:r>
                      <a:endParaRPr lang="en-US" sz="1800" dirty="0">
                        <a:solidFill>
                          <a:srgbClr val="FF0000"/>
                        </a:solidFill>
                      </a:endParaRPr>
                    </a:p>
                  </a:txBody>
                  <a:tcPr/>
                </a:tc>
                <a:tc>
                  <a:txBody>
                    <a:bodyPr/>
                    <a:lstStyle/>
                    <a:p>
                      <a:r>
                        <a:rPr lang="en-US" altLang="zh-CN" sz="1800" baseline="0" dirty="0" smtClean="0">
                          <a:solidFill>
                            <a:srgbClr val="FF0000"/>
                          </a:solidFill>
                        </a:rPr>
                        <a:t>180</a:t>
                      </a:r>
                      <a:r>
                        <a:rPr lang="en-US" sz="1800" baseline="0" dirty="0" smtClean="0">
                          <a:solidFill>
                            <a:srgbClr val="FF0000"/>
                          </a:solidFill>
                        </a:rPr>
                        <a:t> / 1</a:t>
                      </a:r>
                      <a:r>
                        <a:rPr lang="en-US" altLang="zh-CN" sz="1800" baseline="0" dirty="0" smtClean="0">
                          <a:solidFill>
                            <a:srgbClr val="FF0000"/>
                          </a:solidFill>
                        </a:rPr>
                        <a:t>14</a:t>
                      </a:r>
                      <a:endParaRPr lang="en-US" sz="1800" dirty="0">
                        <a:solidFill>
                          <a:srgbClr val="FF0000"/>
                        </a:solidFill>
                      </a:endParaRPr>
                    </a:p>
                  </a:txBody>
                  <a:tcPr/>
                </a:tc>
                <a:tc>
                  <a:txBody>
                    <a:bodyPr/>
                    <a:lstStyle/>
                    <a:p>
                      <a:r>
                        <a:rPr lang="en-US" sz="1800" dirty="0" smtClean="0">
                          <a:solidFill>
                            <a:srgbClr val="FF0000"/>
                          </a:solidFill>
                        </a:rPr>
                        <a:t>1487 (5454)</a:t>
                      </a:r>
                      <a:r>
                        <a:rPr lang="en-US" sz="1800" baseline="0" dirty="0" smtClean="0">
                          <a:solidFill>
                            <a:srgbClr val="FF0000"/>
                          </a:solidFill>
                        </a:rPr>
                        <a:t> / 942 (3454)</a:t>
                      </a:r>
                      <a:endParaRPr lang="en-US" sz="1800" dirty="0">
                        <a:solidFill>
                          <a:srgbClr val="FF0000"/>
                        </a:solidFill>
                      </a:endParaRPr>
                    </a:p>
                  </a:txBody>
                  <a:tcPr/>
                </a:tc>
                <a:tc>
                  <a:txBody>
                    <a:bodyPr/>
                    <a:lstStyle/>
                    <a:p>
                      <a:r>
                        <a:rPr lang="en-US" sz="1800" dirty="0" smtClean="0">
                          <a:solidFill>
                            <a:srgbClr val="FF0000"/>
                          </a:solidFill>
                        </a:rPr>
                        <a:t>Programmable</a:t>
                      </a:r>
                      <a:r>
                        <a:rPr lang="en-US" sz="1800" baseline="0" dirty="0" smtClean="0">
                          <a:solidFill>
                            <a:srgbClr val="FF0000"/>
                          </a:solidFill>
                        </a:rPr>
                        <a:t> </a:t>
                      </a:r>
                      <a:r>
                        <a:rPr lang="en-US" sz="1800" dirty="0" smtClean="0">
                          <a:solidFill>
                            <a:srgbClr val="FF0000"/>
                          </a:solidFill>
                        </a:rPr>
                        <a:t>NIC</a:t>
                      </a:r>
                    </a:p>
                  </a:txBody>
                  <a:tcPr/>
                </a:tc>
                <a:tc>
                  <a:txBody>
                    <a:bodyPr/>
                    <a:lstStyle/>
                    <a:p>
                      <a:r>
                        <a:rPr lang="en-US" altLang="zh-CN" sz="1800" dirty="0" smtClean="0">
                          <a:solidFill>
                            <a:srgbClr val="FF0000"/>
                          </a:solidFill>
                        </a:rPr>
                        <a:t>4.3</a:t>
                      </a:r>
                      <a:r>
                        <a:rPr lang="en-US" sz="1800" dirty="0" smtClean="0">
                          <a:solidFill>
                            <a:srgbClr val="FF0000"/>
                          </a:solidFill>
                        </a:rPr>
                        <a:t> / </a:t>
                      </a:r>
                      <a:r>
                        <a:rPr lang="en-US" altLang="zh-CN" sz="1800" dirty="0" smtClean="0">
                          <a:solidFill>
                            <a:srgbClr val="FF0000"/>
                          </a:solidFill>
                        </a:rPr>
                        <a:t>5.</a:t>
                      </a:r>
                      <a:r>
                        <a:rPr lang="en-US" sz="1800" dirty="0" smtClean="0">
                          <a:solidFill>
                            <a:srgbClr val="FF0000"/>
                          </a:solidFill>
                        </a:rPr>
                        <a:t>4</a:t>
                      </a:r>
                      <a:endParaRPr lang="en-US" sz="1800" dirty="0">
                        <a:solidFill>
                          <a:srgbClr val="FF0000"/>
                        </a:solidFill>
                      </a:endParaRPr>
                    </a:p>
                  </a:txBody>
                  <a:tcPr/>
                </a:tc>
                <a:extLst>
                  <a:ext uri="{0D108BD9-81ED-4DB2-BD59-A6C34878D82A}">
                    <a16:rowId xmlns:a16="http://schemas.microsoft.com/office/drawing/2014/main" val="10010"/>
                  </a:ext>
                </a:extLst>
              </a:tr>
              <a:tr h="370840">
                <a:tc>
                  <a:txBody>
                    <a:bodyPr/>
                    <a:lstStyle/>
                    <a:p>
                      <a:r>
                        <a:rPr lang="en-US" sz="1800" dirty="0" smtClean="0">
                          <a:solidFill>
                            <a:srgbClr val="FF0000"/>
                          </a:solidFill>
                        </a:rPr>
                        <a:t>KV-Direct (10 NICs)</a:t>
                      </a:r>
                      <a:endParaRPr lang="en-US" sz="1800" dirty="0">
                        <a:solidFill>
                          <a:srgbClr val="FF0000"/>
                        </a:solidFill>
                      </a:endParaRPr>
                    </a:p>
                  </a:txBody>
                  <a:tcPr/>
                </a:tc>
                <a:tc>
                  <a:txBody>
                    <a:bodyPr/>
                    <a:lstStyle/>
                    <a:p>
                      <a:r>
                        <a:rPr lang="en-US" sz="1800" dirty="0" smtClean="0">
                          <a:solidFill>
                            <a:srgbClr val="FF0000"/>
                          </a:solidFill>
                        </a:rPr>
                        <a:t>1220 / 610</a:t>
                      </a:r>
                      <a:endParaRPr lang="en-US" sz="1800" dirty="0">
                        <a:solidFill>
                          <a:srgbClr val="FF0000"/>
                        </a:solidFill>
                      </a:endParaRPr>
                    </a:p>
                  </a:txBody>
                  <a:tcPr/>
                </a:tc>
                <a:tc>
                  <a:txBody>
                    <a:bodyPr/>
                    <a:lstStyle/>
                    <a:p>
                      <a:r>
                        <a:rPr lang="en-US" sz="1800" dirty="0" smtClean="0">
                          <a:solidFill>
                            <a:srgbClr val="FF0000"/>
                          </a:solidFill>
                        </a:rPr>
                        <a:t>3417 (4518) / 1708 (2259)</a:t>
                      </a:r>
                      <a:endParaRPr lang="en-US" sz="1800" dirty="0">
                        <a:solidFill>
                          <a:srgbClr val="FF0000"/>
                        </a:solidFill>
                      </a:endParaRPr>
                    </a:p>
                  </a:txBody>
                  <a:tcPr/>
                </a:tc>
                <a:tc>
                  <a:txBody>
                    <a:bodyPr/>
                    <a:lstStyle/>
                    <a:p>
                      <a:r>
                        <a:rPr lang="en-US" sz="1800" dirty="0" smtClean="0">
                          <a:solidFill>
                            <a:srgbClr val="FF0000"/>
                          </a:solidFill>
                        </a:rPr>
                        <a:t>Programmable NIC</a:t>
                      </a:r>
                    </a:p>
                  </a:txBody>
                  <a:tcPr/>
                </a:tc>
                <a:tc>
                  <a:txBody>
                    <a:bodyPr/>
                    <a:lstStyle/>
                    <a:p>
                      <a:r>
                        <a:rPr lang="en-US" sz="1800" dirty="0" smtClean="0">
                          <a:solidFill>
                            <a:srgbClr val="FF0000"/>
                          </a:solidFill>
                        </a:rPr>
                        <a:t>4.3 / 5.4</a:t>
                      </a:r>
                      <a:endParaRPr lang="en-US" sz="1800" dirty="0">
                        <a:solidFill>
                          <a:srgbClr val="FF0000"/>
                        </a:solidFill>
                      </a:endParaRPr>
                    </a:p>
                  </a:txBody>
                  <a:tcPr/>
                </a:tc>
                <a:extLst>
                  <a:ext uri="{0D108BD9-81ED-4DB2-BD59-A6C34878D82A}">
                    <a16:rowId xmlns:a16="http://schemas.microsoft.com/office/drawing/2014/main" val="134401672"/>
                  </a:ext>
                </a:extLst>
              </a:tr>
            </a:tbl>
          </a:graphicData>
        </a:graphic>
      </p:graphicFrame>
      <p:sp>
        <p:nvSpPr>
          <p:cNvPr id="5" name="TextBox 4"/>
          <p:cNvSpPr txBox="1"/>
          <p:nvPr/>
        </p:nvSpPr>
        <p:spPr>
          <a:xfrm>
            <a:off x="259156" y="6414572"/>
            <a:ext cx="8792767" cy="276999"/>
          </a:xfrm>
          <a:prstGeom prst="rect">
            <a:avLst/>
          </a:prstGeom>
          <a:noFill/>
        </p:spPr>
        <p:txBody>
          <a:bodyPr wrap="square" rtlCol="0">
            <a:spAutoFit/>
          </a:bodyPr>
          <a:lstStyle/>
          <a:p>
            <a:r>
              <a:rPr lang="en-US" sz="1200" dirty="0" smtClean="0"/>
              <a:t>* Number in parenthesis indicates power efficiency based on power consumption of NIC only, for server-bypass systems.</a:t>
            </a:r>
          </a:p>
        </p:txBody>
      </p:sp>
      <p:sp>
        <p:nvSpPr>
          <p:cNvPr id="8" name="Rounded Rectangle 7"/>
          <p:cNvSpPr/>
          <p:nvPr/>
        </p:nvSpPr>
        <p:spPr bwMode="auto">
          <a:xfrm>
            <a:off x="2453480" y="1165542"/>
            <a:ext cx="1600199" cy="5249030"/>
          </a:xfrm>
          <a:prstGeom prst="roundRect">
            <a:avLst/>
          </a:prstGeom>
          <a:noFill/>
          <a:ln w="38100">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06812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r>
              <a:rPr lang="en-US" dirty="0" smtClean="0"/>
              <a:t>KVS Performance </a:t>
            </a:r>
            <a:r>
              <a:rPr lang="en-US" dirty="0"/>
              <a:t>C</a:t>
            </a:r>
            <a:r>
              <a:rPr lang="en-US" dirty="0" smtClean="0"/>
              <a:t>omparison</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214618983"/>
              </p:ext>
            </p:extLst>
          </p:nvPr>
        </p:nvGraphicFramePr>
        <p:xfrm>
          <a:off x="274637" y="1165542"/>
          <a:ext cx="8777287" cy="5257800"/>
        </p:xfrm>
        <a:graphic>
          <a:graphicData uri="http://schemas.openxmlformats.org/drawingml/2006/table">
            <a:tbl>
              <a:tblPr firstRow="1" bandRow="1">
                <a:tableStyleId>{5C22544A-7EE6-4342-B048-85BDC9FD1C3A}</a:tableStyleId>
              </a:tblPr>
              <a:tblGrid>
                <a:gridCol w="2178844">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2"/>
                    </a:ext>
                  </a:extLst>
                </a:gridCol>
                <a:gridCol w="1569243">
                  <a:extLst>
                    <a:ext uri="{9D8B030D-6E8A-4147-A177-3AD203B41FA5}">
                      <a16:colId xmlns:a16="http://schemas.microsoft.com/office/drawing/2014/main" val="20003"/>
                    </a:ext>
                  </a:extLst>
                </a:gridCol>
              </a:tblGrid>
              <a:tr h="370840">
                <a:tc>
                  <a:txBody>
                    <a:bodyPr/>
                    <a:lstStyle/>
                    <a:p>
                      <a:endParaRPr lang="en-US" sz="1800" dirty="0"/>
                    </a:p>
                  </a:txBody>
                  <a:tcPr/>
                </a:tc>
                <a:tc>
                  <a:txBody>
                    <a:bodyPr/>
                    <a:lstStyle/>
                    <a:p>
                      <a:r>
                        <a:rPr lang="en-US" sz="1800" dirty="0" err="1" smtClean="0"/>
                        <a:t>Tput</a:t>
                      </a:r>
                      <a:r>
                        <a:rPr lang="en-US" sz="1800" dirty="0" smtClean="0"/>
                        <a:t> (Mops)</a:t>
                      </a:r>
                      <a:br>
                        <a:rPr lang="en-US" sz="1800" dirty="0" smtClean="0"/>
                      </a:br>
                      <a:r>
                        <a:rPr lang="en-US" sz="1800" dirty="0" smtClean="0"/>
                        <a:t>(GET / PUT)</a:t>
                      </a:r>
                      <a:endParaRPr lang="en-US" sz="1800" dirty="0"/>
                    </a:p>
                  </a:txBody>
                  <a:tcPr/>
                </a:tc>
                <a:tc>
                  <a:txBody>
                    <a:bodyPr/>
                    <a:lstStyle/>
                    <a:p>
                      <a:r>
                        <a:rPr lang="en-US" sz="1800" dirty="0" smtClean="0"/>
                        <a:t>Power (Kops/W)</a:t>
                      </a:r>
                      <a:endParaRPr lang="en-US" sz="1800" dirty="0"/>
                    </a:p>
                  </a:txBody>
                  <a:tcPr/>
                </a:tc>
                <a:tc>
                  <a:txBody>
                    <a:bodyPr/>
                    <a:lstStyle/>
                    <a:p>
                      <a:r>
                        <a:rPr lang="en-US" sz="1800" dirty="0" smtClean="0"/>
                        <a:t>Comment</a:t>
                      </a:r>
                      <a:endParaRPr lang="en-US" sz="1800" dirty="0"/>
                    </a:p>
                  </a:txBody>
                  <a:tcPr/>
                </a:tc>
                <a:tc>
                  <a:txBody>
                    <a:bodyPr/>
                    <a:lstStyle/>
                    <a:p>
                      <a:r>
                        <a:rPr lang="en-US" sz="1800" dirty="0" smtClean="0"/>
                        <a:t>Latency (us)</a:t>
                      </a:r>
                      <a:br>
                        <a:rPr lang="en-US" sz="1800" dirty="0" smtClean="0"/>
                      </a:br>
                      <a:r>
                        <a:rPr lang="en-US" sz="1800" dirty="0" smtClean="0"/>
                        <a:t>(GET / PUT)</a:t>
                      </a:r>
                      <a:endParaRPr lang="en-US" sz="1800" dirty="0"/>
                    </a:p>
                  </a:txBody>
                  <a:tcPr/>
                </a:tc>
                <a:extLst>
                  <a:ext uri="{0D108BD9-81ED-4DB2-BD59-A6C34878D82A}">
                    <a16:rowId xmlns:a16="http://schemas.microsoft.com/office/drawing/2014/main" val="10000"/>
                  </a:ext>
                </a:extLst>
              </a:tr>
              <a:tr h="370840">
                <a:tc>
                  <a:txBody>
                    <a:bodyPr/>
                    <a:lstStyle/>
                    <a:p>
                      <a:r>
                        <a:rPr lang="en-US" sz="1800" dirty="0" err="1" smtClean="0"/>
                        <a:t>Memcached</a:t>
                      </a:r>
                      <a:endParaRPr lang="en-US" sz="1800" dirty="0"/>
                    </a:p>
                  </a:txBody>
                  <a:tcPr/>
                </a:tc>
                <a:tc>
                  <a:txBody>
                    <a:bodyPr/>
                    <a:lstStyle/>
                    <a:p>
                      <a:r>
                        <a:rPr lang="en-US" sz="1800" dirty="0" smtClean="0"/>
                        <a:t>1.5</a:t>
                      </a:r>
                      <a:r>
                        <a:rPr lang="en-US" sz="1800" baseline="0" dirty="0" smtClean="0"/>
                        <a:t> / 1.5</a:t>
                      </a:r>
                      <a:endParaRPr lang="en-US" sz="1800" dirty="0"/>
                    </a:p>
                  </a:txBody>
                  <a:tcPr/>
                </a:tc>
                <a:tc>
                  <a:txBody>
                    <a:bodyPr/>
                    <a:lstStyle/>
                    <a:p>
                      <a:r>
                        <a:rPr lang="en-US" sz="1800" dirty="0" smtClean="0"/>
                        <a:t>5 / 5</a:t>
                      </a:r>
                      <a:endParaRPr lang="en-US" sz="1800" dirty="0"/>
                    </a:p>
                  </a:txBody>
                  <a:tcPr/>
                </a:tc>
                <a:tc>
                  <a:txBody>
                    <a:bodyPr/>
                    <a:lstStyle/>
                    <a:p>
                      <a:r>
                        <a:rPr lang="en-US" sz="1800" dirty="0" smtClean="0"/>
                        <a:t>TCP/IP</a:t>
                      </a:r>
                      <a:endParaRPr lang="en-US" sz="1800" dirty="0"/>
                    </a:p>
                  </a:txBody>
                  <a:tcPr/>
                </a:tc>
                <a:tc>
                  <a:txBody>
                    <a:bodyPr/>
                    <a:lstStyle/>
                    <a:p>
                      <a:r>
                        <a:rPr lang="en-US" sz="1800" dirty="0" smtClean="0"/>
                        <a:t>50</a:t>
                      </a:r>
                      <a:r>
                        <a:rPr lang="en-US" sz="1800" baseline="0" dirty="0" smtClean="0"/>
                        <a:t> / 50</a:t>
                      </a:r>
                      <a:endParaRPr lang="en-US" sz="1800" dirty="0"/>
                    </a:p>
                  </a:txBody>
                  <a:tcPr/>
                </a:tc>
                <a:extLst>
                  <a:ext uri="{0D108BD9-81ED-4DB2-BD59-A6C34878D82A}">
                    <a16:rowId xmlns:a16="http://schemas.microsoft.com/office/drawing/2014/main" val="10001"/>
                  </a:ext>
                </a:extLst>
              </a:tr>
              <a:tr h="370840">
                <a:tc>
                  <a:txBody>
                    <a:bodyPr/>
                    <a:lstStyle/>
                    <a:p>
                      <a:r>
                        <a:rPr lang="en-US" sz="1800" dirty="0" smtClean="0"/>
                        <a:t>MemC3</a:t>
                      </a:r>
                      <a:endParaRPr lang="en-US" sz="1800" dirty="0"/>
                    </a:p>
                  </a:txBody>
                  <a:tcPr/>
                </a:tc>
                <a:tc>
                  <a:txBody>
                    <a:bodyPr/>
                    <a:lstStyle/>
                    <a:p>
                      <a:r>
                        <a:rPr lang="en-US" sz="1800" dirty="0" smtClean="0"/>
                        <a:t>4.3</a:t>
                      </a:r>
                      <a:r>
                        <a:rPr lang="en-US" sz="1800" baseline="0" dirty="0" smtClean="0"/>
                        <a:t> / 4.3</a:t>
                      </a:r>
                      <a:endParaRPr lang="en-US" sz="1800" dirty="0"/>
                    </a:p>
                  </a:txBody>
                  <a:tcPr/>
                </a:tc>
                <a:tc>
                  <a:txBody>
                    <a:bodyPr/>
                    <a:lstStyle/>
                    <a:p>
                      <a:r>
                        <a:rPr lang="en-US" sz="1800" dirty="0" smtClean="0"/>
                        <a:t>14</a:t>
                      </a:r>
                      <a:r>
                        <a:rPr lang="en-US" sz="1800" baseline="0" dirty="0" smtClean="0"/>
                        <a:t> / 14</a:t>
                      </a:r>
                      <a:endParaRPr lang="en-US" sz="1800" dirty="0"/>
                    </a:p>
                  </a:txBody>
                  <a:tcPr/>
                </a:tc>
                <a:tc>
                  <a:txBody>
                    <a:bodyPr/>
                    <a:lstStyle/>
                    <a:p>
                      <a:r>
                        <a:rPr lang="en-US" sz="1800" dirty="0" smtClean="0"/>
                        <a:t>TCP/IP</a:t>
                      </a:r>
                      <a:endParaRPr lang="en-US" sz="1800" dirty="0"/>
                    </a:p>
                  </a:txBody>
                  <a:tcPr/>
                </a:tc>
                <a:tc>
                  <a:txBody>
                    <a:bodyPr/>
                    <a:lstStyle/>
                    <a:p>
                      <a:r>
                        <a:rPr lang="en-US" sz="1800" dirty="0" smtClean="0"/>
                        <a:t>50</a:t>
                      </a:r>
                      <a:r>
                        <a:rPr lang="en-US" sz="1800" baseline="0" dirty="0" smtClean="0"/>
                        <a:t> / 50</a:t>
                      </a:r>
                      <a:endParaRPr lang="en-US" sz="1800" dirty="0"/>
                    </a:p>
                  </a:txBody>
                  <a:tcPr/>
                </a:tc>
                <a:extLst>
                  <a:ext uri="{0D108BD9-81ED-4DB2-BD59-A6C34878D82A}">
                    <a16:rowId xmlns:a16="http://schemas.microsoft.com/office/drawing/2014/main" val="10002"/>
                  </a:ext>
                </a:extLst>
              </a:tr>
              <a:tr h="370840">
                <a:tc>
                  <a:txBody>
                    <a:bodyPr/>
                    <a:lstStyle/>
                    <a:p>
                      <a:r>
                        <a:rPr lang="en-US" sz="1800" dirty="0" err="1" smtClean="0"/>
                        <a:t>RAMCloud</a:t>
                      </a:r>
                      <a:endParaRPr lang="en-US" sz="1800" dirty="0"/>
                    </a:p>
                  </a:txBody>
                  <a:tcPr/>
                </a:tc>
                <a:tc>
                  <a:txBody>
                    <a:bodyPr/>
                    <a:lstStyle/>
                    <a:p>
                      <a:r>
                        <a:rPr lang="en-US" sz="1800" dirty="0" smtClean="0"/>
                        <a:t>6</a:t>
                      </a:r>
                      <a:r>
                        <a:rPr lang="en-US" sz="1800" baseline="0" dirty="0" smtClean="0"/>
                        <a:t> / 1</a:t>
                      </a:r>
                      <a:endParaRPr lang="en-US" sz="1800" dirty="0"/>
                    </a:p>
                  </a:txBody>
                  <a:tcPr/>
                </a:tc>
                <a:tc>
                  <a:txBody>
                    <a:bodyPr/>
                    <a:lstStyle/>
                    <a:p>
                      <a:r>
                        <a:rPr lang="en-US" sz="1800" dirty="0" smtClean="0"/>
                        <a:t>20</a:t>
                      </a:r>
                      <a:r>
                        <a:rPr lang="en-US" sz="1800" baseline="0" dirty="0" smtClean="0"/>
                        <a:t> / 3.3</a:t>
                      </a:r>
                      <a:endParaRPr lang="en-US" sz="1800" dirty="0"/>
                    </a:p>
                  </a:txBody>
                  <a:tcPr/>
                </a:tc>
                <a:tc>
                  <a:txBody>
                    <a:bodyPr/>
                    <a:lstStyle/>
                    <a:p>
                      <a:r>
                        <a:rPr lang="en-US" sz="1800" dirty="0" smtClean="0"/>
                        <a:t>Kernel bypass</a:t>
                      </a:r>
                      <a:endParaRPr lang="en-US" sz="1800" dirty="0"/>
                    </a:p>
                  </a:txBody>
                  <a:tcPr/>
                </a:tc>
                <a:tc>
                  <a:txBody>
                    <a:bodyPr/>
                    <a:lstStyle/>
                    <a:p>
                      <a:r>
                        <a:rPr lang="en-US" sz="1800" dirty="0" smtClean="0"/>
                        <a:t>5 / 14</a:t>
                      </a:r>
                      <a:endParaRPr lang="en-US" sz="1800" dirty="0"/>
                    </a:p>
                  </a:txBody>
                  <a:tcPr/>
                </a:tc>
                <a:extLst>
                  <a:ext uri="{0D108BD9-81ED-4DB2-BD59-A6C34878D82A}">
                    <a16:rowId xmlns:a16="http://schemas.microsoft.com/office/drawing/2014/main" val="10003"/>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MICA (12 NICs)</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137 / 135</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342 / 337</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Kernel</a:t>
                      </a:r>
                      <a:r>
                        <a:rPr lang="en-US" sz="1800" kern="1200" baseline="0" dirty="0" smtClean="0">
                          <a:solidFill>
                            <a:schemeClr val="dk1"/>
                          </a:solidFill>
                          <a:latin typeface="+mn-lt"/>
                          <a:ea typeface="+mn-ea"/>
                          <a:cs typeface="+mn-cs"/>
                        </a:rPr>
                        <a:t> bypass</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81 / 81</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FARM</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6 / 3</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30</a:t>
                      </a:r>
                      <a:r>
                        <a:rPr lang="en-US" sz="1800" kern="1200" baseline="0" dirty="0" smtClean="0">
                          <a:solidFill>
                            <a:schemeClr val="dk1"/>
                          </a:solidFill>
                          <a:latin typeface="+mn-lt"/>
                          <a:ea typeface="+mn-ea"/>
                          <a:cs typeface="+mn-cs"/>
                        </a:rPr>
                        <a:t> (261)</a:t>
                      </a:r>
                      <a:r>
                        <a:rPr lang="en-US" sz="1800" kern="1200" dirty="0" smtClean="0">
                          <a:solidFill>
                            <a:schemeClr val="dk1"/>
                          </a:solidFill>
                          <a:latin typeface="+mn-lt"/>
                          <a:ea typeface="+mn-ea"/>
                          <a:cs typeface="+mn-cs"/>
                        </a:rPr>
                        <a:t> / 15</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One-side</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RDMA</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4.5 / 10</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3755543557"/>
                  </a:ext>
                </a:extLst>
              </a:tr>
              <a:tr h="370840">
                <a:tc>
                  <a:txBody>
                    <a:bodyPr/>
                    <a:lstStyle/>
                    <a:p>
                      <a:pPr marL="0" algn="l" defTabSz="699463" rtl="0" eaLnBrk="1" latinLnBrk="0" hangingPunct="1"/>
                      <a:r>
                        <a:rPr lang="en-US" sz="1800" kern="1200" dirty="0" err="1" smtClean="0">
                          <a:solidFill>
                            <a:schemeClr val="dk1"/>
                          </a:solidFill>
                          <a:latin typeface="+mn-lt"/>
                          <a:ea typeface="+mn-ea"/>
                          <a:cs typeface="+mn-cs"/>
                        </a:rPr>
                        <a:t>DrTM</a:t>
                      </a:r>
                      <a:r>
                        <a:rPr lang="en-US" sz="1800" kern="1200" dirty="0" smtClean="0">
                          <a:solidFill>
                            <a:schemeClr val="dk1"/>
                          </a:solidFill>
                          <a:latin typeface="+mn-lt"/>
                          <a:ea typeface="+mn-ea"/>
                          <a:cs typeface="+mn-cs"/>
                        </a:rPr>
                        <a:t>-KV</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115</a:t>
                      </a:r>
                      <a:r>
                        <a:rPr lang="en-US" sz="1800" kern="1200" baseline="0" dirty="0" smtClean="0">
                          <a:solidFill>
                            <a:schemeClr val="dk1"/>
                          </a:solidFill>
                          <a:latin typeface="+mn-lt"/>
                          <a:ea typeface="+mn-ea"/>
                          <a:cs typeface="+mn-cs"/>
                        </a:rPr>
                        <a:t> / 14</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600" kern="1200" dirty="0" smtClean="0">
                          <a:solidFill>
                            <a:schemeClr val="dk1"/>
                          </a:solidFill>
                          <a:latin typeface="+mn-lt"/>
                          <a:ea typeface="+mn-ea"/>
                          <a:cs typeface="+mn-cs"/>
                        </a:rPr>
                        <a:t>500 (3972)</a:t>
                      </a:r>
                      <a:r>
                        <a:rPr lang="en-US" sz="160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 60</a:t>
                      </a:r>
                      <a:endParaRPr lang="en-US" sz="16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One-side RDMA</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3.4 / 6.3</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50468064"/>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HERD</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35 / 25</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490 / 300</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Two-side</a:t>
                      </a:r>
                      <a:r>
                        <a:rPr lang="en-US" sz="1800" kern="1200" baseline="0" dirty="0" smtClean="0">
                          <a:solidFill>
                            <a:schemeClr val="dk1"/>
                          </a:solidFill>
                          <a:latin typeface="+mn-lt"/>
                          <a:ea typeface="+mn-ea"/>
                          <a:cs typeface="+mn-cs"/>
                        </a:rPr>
                        <a:t> RDMA</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4 / 4</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7"/>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FPGA-Xilinx</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14 / 14</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106 / 106</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FPGA</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altLang="zh-CN" sz="1800" kern="1200" dirty="0" smtClean="0">
                          <a:solidFill>
                            <a:schemeClr val="dk1"/>
                          </a:solidFill>
                          <a:latin typeface="+mn-lt"/>
                          <a:ea typeface="+mn-ea"/>
                          <a:cs typeface="+mn-cs"/>
                        </a:rPr>
                        <a:t>3.5 / 4.5</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8"/>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Mega-KV</a:t>
                      </a:r>
                      <a:endParaRPr lang="en-US" sz="1800" kern="1200" dirty="0">
                        <a:solidFill>
                          <a:schemeClr val="dk1"/>
                        </a:solidFill>
                        <a:latin typeface="+mn-lt"/>
                        <a:ea typeface="+mn-ea"/>
                        <a:cs typeface="+mn-cs"/>
                      </a:endParaRPr>
                    </a:p>
                  </a:txBody>
                  <a:tcPr/>
                </a:tc>
                <a:tc>
                  <a:txBody>
                    <a:bodyPr/>
                    <a:lstStyle/>
                    <a:p>
                      <a:pPr marL="0" marR="0" indent="0" algn="l" defTabSz="699463"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16</a:t>
                      </a:r>
                      <a:r>
                        <a:rPr lang="en-US" altLang="zh-CN" sz="1800" kern="1200" dirty="0" smtClean="0">
                          <a:solidFill>
                            <a:schemeClr val="dk1"/>
                          </a:solidFill>
                          <a:latin typeface="+mn-lt"/>
                          <a:ea typeface="+mn-ea"/>
                          <a:cs typeface="+mn-cs"/>
                        </a:rPr>
                        <a:t>6</a:t>
                      </a:r>
                      <a:r>
                        <a:rPr lang="en-US" sz="1800" kern="1200" dirty="0" smtClean="0">
                          <a:solidFill>
                            <a:schemeClr val="dk1"/>
                          </a:solidFill>
                          <a:latin typeface="+mn-lt"/>
                          <a:ea typeface="+mn-ea"/>
                          <a:cs typeface="+mn-cs"/>
                        </a:rPr>
                        <a:t> / </a:t>
                      </a:r>
                      <a:r>
                        <a:rPr lang="en-US" altLang="zh-CN" sz="1800" kern="1200" dirty="0" smtClean="0">
                          <a:solidFill>
                            <a:schemeClr val="dk1"/>
                          </a:solidFill>
                          <a:latin typeface="+mn-lt"/>
                          <a:ea typeface="+mn-ea"/>
                          <a:cs typeface="+mn-cs"/>
                        </a:rPr>
                        <a:t>80</a:t>
                      </a:r>
                      <a:endParaRPr lang="en-US" sz="1800" kern="1200" dirty="0" smtClean="0">
                        <a:solidFill>
                          <a:schemeClr val="dk1"/>
                        </a:solidFill>
                        <a:latin typeface="+mn-lt"/>
                        <a:ea typeface="+mn-ea"/>
                        <a:cs typeface="+mn-cs"/>
                      </a:endParaRPr>
                    </a:p>
                  </a:txBody>
                  <a:tcPr/>
                </a:tc>
                <a:tc>
                  <a:txBody>
                    <a:bodyPr/>
                    <a:lstStyle/>
                    <a:p>
                      <a:pPr marL="0" marR="0" indent="0" algn="l" defTabSz="699463"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330 / 160</a:t>
                      </a:r>
                    </a:p>
                  </a:txBody>
                  <a:tcPr/>
                </a:tc>
                <a:tc>
                  <a:txBody>
                    <a:bodyPr/>
                    <a:lstStyle/>
                    <a:p>
                      <a:pPr marL="0" algn="l" defTabSz="699463" rtl="0" eaLnBrk="1" latinLnBrk="0" hangingPunct="1"/>
                      <a:r>
                        <a:rPr lang="en-US" sz="1800" kern="1200" dirty="0" smtClean="0">
                          <a:solidFill>
                            <a:schemeClr val="dk1"/>
                          </a:solidFill>
                          <a:latin typeface="+mn-lt"/>
                          <a:ea typeface="+mn-ea"/>
                          <a:cs typeface="+mn-cs"/>
                        </a:rPr>
                        <a:t>GPU</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280 / </a:t>
                      </a:r>
                      <a:r>
                        <a:rPr lang="en-US" altLang="zh-CN" sz="1800" kern="1200" dirty="0" smtClean="0">
                          <a:solidFill>
                            <a:schemeClr val="dk1"/>
                          </a:solidFill>
                          <a:latin typeface="+mn-lt"/>
                          <a:ea typeface="+mn-ea"/>
                          <a:cs typeface="+mn-cs"/>
                        </a:rPr>
                        <a:t>280</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9"/>
                  </a:ext>
                </a:extLst>
              </a:tr>
              <a:tr h="370840">
                <a:tc>
                  <a:txBody>
                    <a:bodyPr/>
                    <a:lstStyle/>
                    <a:p>
                      <a:r>
                        <a:rPr lang="en-US" sz="1800" dirty="0" smtClean="0">
                          <a:solidFill>
                            <a:srgbClr val="FF0000"/>
                          </a:solidFill>
                        </a:rPr>
                        <a:t>KV-Direct (1 NIC)</a:t>
                      </a:r>
                      <a:endParaRPr lang="en-US" sz="1800" dirty="0">
                        <a:solidFill>
                          <a:srgbClr val="FF0000"/>
                        </a:solidFill>
                      </a:endParaRPr>
                    </a:p>
                  </a:txBody>
                  <a:tcPr/>
                </a:tc>
                <a:tc>
                  <a:txBody>
                    <a:bodyPr/>
                    <a:lstStyle/>
                    <a:p>
                      <a:r>
                        <a:rPr lang="en-US" altLang="zh-CN" sz="1800" baseline="0" dirty="0" smtClean="0">
                          <a:solidFill>
                            <a:srgbClr val="FF0000"/>
                          </a:solidFill>
                        </a:rPr>
                        <a:t>180</a:t>
                      </a:r>
                      <a:r>
                        <a:rPr lang="en-US" sz="1800" baseline="0" dirty="0" smtClean="0">
                          <a:solidFill>
                            <a:srgbClr val="FF0000"/>
                          </a:solidFill>
                        </a:rPr>
                        <a:t> / 1</a:t>
                      </a:r>
                      <a:r>
                        <a:rPr lang="en-US" altLang="zh-CN" sz="1800" baseline="0" dirty="0" smtClean="0">
                          <a:solidFill>
                            <a:srgbClr val="FF0000"/>
                          </a:solidFill>
                        </a:rPr>
                        <a:t>14</a:t>
                      </a:r>
                      <a:endParaRPr lang="en-US" sz="1800" dirty="0">
                        <a:solidFill>
                          <a:srgbClr val="FF0000"/>
                        </a:solidFill>
                      </a:endParaRPr>
                    </a:p>
                  </a:txBody>
                  <a:tcPr/>
                </a:tc>
                <a:tc>
                  <a:txBody>
                    <a:bodyPr/>
                    <a:lstStyle/>
                    <a:p>
                      <a:r>
                        <a:rPr lang="en-US" sz="1800" dirty="0" smtClean="0">
                          <a:solidFill>
                            <a:srgbClr val="FF0000"/>
                          </a:solidFill>
                        </a:rPr>
                        <a:t>1487 (5454)</a:t>
                      </a:r>
                      <a:r>
                        <a:rPr lang="en-US" sz="1800" baseline="0" dirty="0" smtClean="0">
                          <a:solidFill>
                            <a:srgbClr val="FF0000"/>
                          </a:solidFill>
                        </a:rPr>
                        <a:t> / 942 (3454)</a:t>
                      </a:r>
                      <a:endParaRPr lang="en-US" sz="1800" dirty="0">
                        <a:solidFill>
                          <a:srgbClr val="FF0000"/>
                        </a:solidFill>
                      </a:endParaRPr>
                    </a:p>
                  </a:txBody>
                  <a:tcPr/>
                </a:tc>
                <a:tc>
                  <a:txBody>
                    <a:bodyPr/>
                    <a:lstStyle/>
                    <a:p>
                      <a:r>
                        <a:rPr lang="en-US" sz="1800" dirty="0" smtClean="0">
                          <a:solidFill>
                            <a:srgbClr val="FF0000"/>
                          </a:solidFill>
                        </a:rPr>
                        <a:t>Programmable</a:t>
                      </a:r>
                      <a:r>
                        <a:rPr lang="en-US" sz="1800" baseline="0" dirty="0" smtClean="0">
                          <a:solidFill>
                            <a:srgbClr val="FF0000"/>
                          </a:solidFill>
                        </a:rPr>
                        <a:t> </a:t>
                      </a:r>
                      <a:r>
                        <a:rPr lang="en-US" sz="1800" dirty="0" smtClean="0">
                          <a:solidFill>
                            <a:srgbClr val="FF0000"/>
                          </a:solidFill>
                        </a:rPr>
                        <a:t>NIC</a:t>
                      </a:r>
                    </a:p>
                  </a:txBody>
                  <a:tcPr/>
                </a:tc>
                <a:tc>
                  <a:txBody>
                    <a:bodyPr/>
                    <a:lstStyle/>
                    <a:p>
                      <a:r>
                        <a:rPr lang="en-US" altLang="zh-CN" sz="1800" dirty="0" smtClean="0">
                          <a:solidFill>
                            <a:srgbClr val="FF0000"/>
                          </a:solidFill>
                        </a:rPr>
                        <a:t>4.3</a:t>
                      </a:r>
                      <a:r>
                        <a:rPr lang="en-US" sz="1800" dirty="0" smtClean="0">
                          <a:solidFill>
                            <a:srgbClr val="FF0000"/>
                          </a:solidFill>
                        </a:rPr>
                        <a:t> / </a:t>
                      </a:r>
                      <a:r>
                        <a:rPr lang="en-US" altLang="zh-CN" sz="1800" dirty="0" smtClean="0">
                          <a:solidFill>
                            <a:srgbClr val="FF0000"/>
                          </a:solidFill>
                        </a:rPr>
                        <a:t>5.</a:t>
                      </a:r>
                      <a:r>
                        <a:rPr lang="en-US" sz="1800" dirty="0" smtClean="0">
                          <a:solidFill>
                            <a:srgbClr val="FF0000"/>
                          </a:solidFill>
                        </a:rPr>
                        <a:t>4</a:t>
                      </a:r>
                      <a:endParaRPr lang="en-US" sz="1800" dirty="0">
                        <a:solidFill>
                          <a:srgbClr val="FF0000"/>
                        </a:solidFill>
                      </a:endParaRPr>
                    </a:p>
                  </a:txBody>
                  <a:tcPr/>
                </a:tc>
                <a:extLst>
                  <a:ext uri="{0D108BD9-81ED-4DB2-BD59-A6C34878D82A}">
                    <a16:rowId xmlns:a16="http://schemas.microsoft.com/office/drawing/2014/main" val="10010"/>
                  </a:ext>
                </a:extLst>
              </a:tr>
              <a:tr h="370840">
                <a:tc>
                  <a:txBody>
                    <a:bodyPr/>
                    <a:lstStyle/>
                    <a:p>
                      <a:r>
                        <a:rPr lang="en-US" sz="1800" dirty="0" smtClean="0">
                          <a:solidFill>
                            <a:srgbClr val="FF0000"/>
                          </a:solidFill>
                        </a:rPr>
                        <a:t>KV-Direct (10 NICs)</a:t>
                      </a:r>
                      <a:endParaRPr lang="en-US" sz="1800" dirty="0">
                        <a:solidFill>
                          <a:srgbClr val="FF0000"/>
                        </a:solidFill>
                      </a:endParaRPr>
                    </a:p>
                  </a:txBody>
                  <a:tcPr/>
                </a:tc>
                <a:tc>
                  <a:txBody>
                    <a:bodyPr/>
                    <a:lstStyle/>
                    <a:p>
                      <a:r>
                        <a:rPr lang="en-US" sz="1800" dirty="0" smtClean="0">
                          <a:solidFill>
                            <a:srgbClr val="FF0000"/>
                          </a:solidFill>
                        </a:rPr>
                        <a:t>1220 / 610</a:t>
                      </a:r>
                      <a:endParaRPr lang="en-US" sz="1800" dirty="0">
                        <a:solidFill>
                          <a:srgbClr val="FF0000"/>
                        </a:solidFill>
                      </a:endParaRPr>
                    </a:p>
                  </a:txBody>
                  <a:tcPr/>
                </a:tc>
                <a:tc>
                  <a:txBody>
                    <a:bodyPr/>
                    <a:lstStyle/>
                    <a:p>
                      <a:r>
                        <a:rPr lang="en-US" sz="1800" dirty="0" smtClean="0">
                          <a:solidFill>
                            <a:srgbClr val="FF0000"/>
                          </a:solidFill>
                        </a:rPr>
                        <a:t>3417 (4518) / 1708 (2259)</a:t>
                      </a:r>
                      <a:endParaRPr lang="en-US" sz="1800" dirty="0">
                        <a:solidFill>
                          <a:srgbClr val="FF0000"/>
                        </a:solidFill>
                      </a:endParaRPr>
                    </a:p>
                  </a:txBody>
                  <a:tcPr/>
                </a:tc>
                <a:tc>
                  <a:txBody>
                    <a:bodyPr/>
                    <a:lstStyle/>
                    <a:p>
                      <a:r>
                        <a:rPr lang="en-US" sz="1800" dirty="0" smtClean="0">
                          <a:solidFill>
                            <a:srgbClr val="FF0000"/>
                          </a:solidFill>
                        </a:rPr>
                        <a:t>Programmable NIC</a:t>
                      </a:r>
                    </a:p>
                  </a:txBody>
                  <a:tcPr/>
                </a:tc>
                <a:tc>
                  <a:txBody>
                    <a:bodyPr/>
                    <a:lstStyle/>
                    <a:p>
                      <a:r>
                        <a:rPr lang="en-US" sz="1800" dirty="0" smtClean="0">
                          <a:solidFill>
                            <a:srgbClr val="FF0000"/>
                          </a:solidFill>
                        </a:rPr>
                        <a:t>4.3 / 5.4</a:t>
                      </a:r>
                      <a:endParaRPr lang="en-US" sz="1800" dirty="0">
                        <a:solidFill>
                          <a:srgbClr val="FF0000"/>
                        </a:solidFill>
                      </a:endParaRPr>
                    </a:p>
                  </a:txBody>
                  <a:tcPr/>
                </a:tc>
                <a:extLst>
                  <a:ext uri="{0D108BD9-81ED-4DB2-BD59-A6C34878D82A}">
                    <a16:rowId xmlns:a16="http://schemas.microsoft.com/office/drawing/2014/main" val="134401672"/>
                  </a:ext>
                </a:extLst>
              </a:tr>
            </a:tbl>
          </a:graphicData>
        </a:graphic>
      </p:graphicFrame>
      <p:sp>
        <p:nvSpPr>
          <p:cNvPr id="5" name="TextBox 4"/>
          <p:cNvSpPr txBox="1"/>
          <p:nvPr/>
        </p:nvSpPr>
        <p:spPr>
          <a:xfrm>
            <a:off x="259156" y="6414572"/>
            <a:ext cx="8792767" cy="276999"/>
          </a:xfrm>
          <a:prstGeom prst="rect">
            <a:avLst/>
          </a:prstGeom>
          <a:noFill/>
        </p:spPr>
        <p:txBody>
          <a:bodyPr wrap="square" rtlCol="0">
            <a:spAutoFit/>
          </a:bodyPr>
          <a:lstStyle/>
          <a:p>
            <a:r>
              <a:rPr lang="en-US" sz="1200" dirty="0" smtClean="0"/>
              <a:t>* Number in parenthesis indicates power efficiency based on power consumption of NIC only, for server-bypass systems.</a:t>
            </a:r>
          </a:p>
        </p:txBody>
      </p:sp>
      <p:sp>
        <p:nvSpPr>
          <p:cNvPr id="9" name="Rounded Rectangle 8"/>
          <p:cNvSpPr/>
          <p:nvPr/>
        </p:nvSpPr>
        <p:spPr bwMode="auto">
          <a:xfrm>
            <a:off x="4053681" y="1171064"/>
            <a:ext cx="1600200" cy="5234738"/>
          </a:xfrm>
          <a:prstGeom prst="roundRect">
            <a:avLst/>
          </a:prstGeom>
          <a:noFill/>
          <a:ln w="38100">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7451725" y="1173955"/>
            <a:ext cx="1600200" cy="5231847"/>
          </a:xfrm>
          <a:prstGeom prst="roundRect">
            <a:avLst/>
          </a:prstGeom>
          <a:noFill/>
          <a:ln w="38100">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53965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8777288" cy="683264"/>
          </a:xfrm>
        </p:spPr>
        <p:txBody>
          <a:bodyPr/>
          <a:lstStyle/>
          <a:p>
            <a:r>
              <a:rPr lang="en-US" dirty="0" smtClean="0"/>
              <a:t>Accelerate systems with Programmable NIC</a:t>
            </a:r>
            <a:endParaRPr lang="en-US" dirty="0"/>
          </a:p>
        </p:txBody>
      </p:sp>
      <p:sp>
        <p:nvSpPr>
          <p:cNvPr id="3" name="Title 2"/>
          <p:cNvSpPr>
            <a:spLocks noGrp="1"/>
          </p:cNvSpPr>
          <p:nvPr>
            <p:ph type="title"/>
          </p:nvPr>
        </p:nvSpPr>
        <p:spPr/>
        <p:txBody>
          <a:bodyPr/>
          <a:lstStyle/>
          <a:p>
            <a:r>
              <a:rPr lang="en-US" dirty="0" smtClean="0"/>
              <a:t>Conclusion</a:t>
            </a:r>
            <a:endParaRPr lang="en-US" dirty="0"/>
          </a:p>
        </p:txBody>
      </p:sp>
      <p:grpSp>
        <p:nvGrpSpPr>
          <p:cNvPr id="4" name="Group 3"/>
          <p:cNvGrpSpPr/>
          <p:nvPr/>
        </p:nvGrpSpPr>
        <p:grpSpPr>
          <a:xfrm>
            <a:off x="1996281" y="1973262"/>
            <a:ext cx="5562600" cy="4268148"/>
            <a:chOff x="5230414" y="1363662"/>
            <a:chExt cx="3878347" cy="3257284"/>
          </a:xfrm>
        </p:grpSpPr>
        <p:sp>
          <p:nvSpPr>
            <p:cNvPr id="5" name="Rectangle 4"/>
            <p:cNvSpPr/>
            <p:nvPr/>
          </p:nvSpPr>
          <p:spPr bwMode="auto">
            <a:xfrm>
              <a:off x="5230414" y="1363662"/>
              <a:ext cx="3449936" cy="2838558"/>
            </a:xfrm>
            <a:prstGeom prst="rect">
              <a:avLst/>
            </a:prstGeom>
            <a:solidFill>
              <a:schemeClr val="bg1"/>
            </a:solidFill>
            <a:ln>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 name="Rectangle 5"/>
            <p:cNvSpPr/>
            <p:nvPr/>
          </p:nvSpPr>
          <p:spPr bwMode="auto">
            <a:xfrm>
              <a:off x="6223255" y="2392860"/>
              <a:ext cx="1330148" cy="352824"/>
            </a:xfrm>
            <a:prstGeom prst="rect">
              <a:avLst/>
            </a:prstGeom>
            <a:solidFill>
              <a:schemeClr val="bg1">
                <a:lumMod val="75000"/>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QPI</a:t>
              </a:r>
            </a:p>
          </p:txBody>
        </p:sp>
        <p:sp>
          <p:nvSpPr>
            <p:cNvPr id="7" name="Rectangle: Rounded Corners 701"/>
            <p:cNvSpPr/>
            <p:nvPr/>
          </p:nvSpPr>
          <p:spPr bwMode="auto">
            <a:xfrm>
              <a:off x="5480260" y="1662756"/>
              <a:ext cx="1001969" cy="294767"/>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sp>
          <p:nvSpPr>
            <p:cNvPr id="8" name="Rectangle: Rounded Corners 702"/>
            <p:cNvSpPr/>
            <p:nvPr/>
          </p:nvSpPr>
          <p:spPr bwMode="auto">
            <a:xfrm>
              <a:off x="7306134" y="1662756"/>
              <a:ext cx="1001969" cy="294767"/>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sp>
          <p:nvSpPr>
            <p:cNvPr id="9" name="Rectangle 8"/>
            <p:cNvSpPr/>
            <p:nvPr/>
          </p:nvSpPr>
          <p:spPr bwMode="auto">
            <a:xfrm>
              <a:off x="5762083" y="1957523"/>
              <a:ext cx="438324" cy="352824"/>
            </a:xfrm>
            <a:prstGeom prst="rect">
              <a:avLst/>
            </a:prstGeom>
            <a:solidFill>
              <a:schemeClr val="tx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 name="Rectangle 9"/>
            <p:cNvSpPr/>
            <p:nvPr/>
          </p:nvSpPr>
          <p:spPr bwMode="auto">
            <a:xfrm>
              <a:off x="7584874" y="1957522"/>
              <a:ext cx="438324" cy="352824"/>
            </a:xfrm>
            <a:prstGeom prst="rect">
              <a:avLst/>
            </a:prstGeom>
            <a:solidFill>
              <a:schemeClr val="tx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11" name="Group 10"/>
            <p:cNvGrpSpPr/>
            <p:nvPr/>
          </p:nvGrpSpPr>
          <p:grpSpPr>
            <a:xfrm>
              <a:off x="5474805" y="3339545"/>
              <a:ext cx="1007424" cy="382629"/>
              <a:chOff x="332945" y="2365067"/>
              <a:chExt cx="953623" cy="395653"/>
            </a:xfrm>
            <a:solidFill>
              <a:schemeClr val="bg1">
                <a:lumMod val="50000"/>
              </a:schemeClr>
            </a:solidFill>
          </p:grpSpPr>
          <p:sp>
            <p:nvSpPr>
              <p:cNvPr id="54" name="Rectangle 53"/>
              <p:cNvSpPr/>
              <p:nvPr/>
            </p:nvSpPr>
            <p:spPr>
              <a:xfrm>
                <a:off x="332945" y="2572314"/>
                <a:ext cx="226086" cy="18840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5" name="Rectangle 54"/>
              <p:cNvSpPr/>
              <p:nvPr/>
            </p:nvSpPr>
            <p:spPr>
              <a:xfrm>
                <a:off x="615552" y="2562896"/>
                <a:ext cx="169564" cy="19782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6" name="Rectangle 55"/>
              <p:cNvSpPr/>
              <p:nvPr/>
            </p:nvSpPr>
            <p:spPr>
              <a:xfrm>
                <a:off x="332945" y="2365067"/>
                <a:ext cx="953623" cy="32970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p>
            </p:txBody>
          </p:sp>
        </p:grpSp>
        <p:sp>
          <p:nvSpPr>
            <p:cNvPr id="12" name="Rectangle 11"/>
            <p:cNvSpPr/>
            <p:nvPr/>
          </p:nvSpPr>
          <p:spPr bwMode="auto">
            <a:xfrm>
              <a:off x="5751544" y="2804846"/>
              <a:ext cx="438324" cy="534700"/>
            </a:xfrm>
            <a:prstGeom prst="rect">
              <a:avLst/>
            </a:prstGeom>
            <a:solidFill>
              <a:schemeClr val="accent5">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 name="Freeform 73"/>
            <p:cNvSpPr>
              <a:spLocks noChangeAspect="1" noEditPoints="1"/>
            </p:cNvSpPr>
            <p:nvPr/>
          </p:nvSpPr>
          <p:spPr bwMode="black">
            <a:xfrm>
              <a:off x="5604287" y="2193705"/>
              <a:ext cx="753915" cy="753912"/>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ctr" anchorCtr="0" forceAA="0" compatLnSpc="1">
              <a:prstTxWarp prst="textNoShape">
                <a:avLst/>
              </a:prstTxWarp>
              <a:noAutofit/>
            </a:bodyPr>
            <a:lstStyle/>
            <a:p>
              <a:pPr algn="ctr" defTabSz="685512" fontAlgn="base">
                <a:lnSpc>
                  <a:spcPct val="90000"/>
                </a:lnSpc>
                <a:spcBef>
                  <a:spcPct val="0"/>
                </a:spcBef>
                <a:spcAft>
                  <a:spcPct val="0"/>
                </a:spcAft>
                <a:defRPr/>
              </a:pPr>
              <a:r>
                <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CPU</a:t>
              </a:r>
            </a:p>
          </p:txBody>
        </p:sp>
        <p:sp>
          <p:nvSpPr>
            <p:cNvPr id="14" name="Freeform: Shape 753"/>
            <p:cNvSpPr/>
            <p:nvPr/>
          </p:nvSpPr>
          <p:spPr bwMode="auto">
            <a:xfrm>
              <a:off x="5874120" y="3647111"/>
              <a:ext cx="1551013" cy="860479"/>
            </a:xfrm>
            <a:custGeom>
              <a:avLst/>
              <a:gdLst>
                <a:gd name="connsiteX0" fmla="*/ 0 w 2068193"/>
                <a:gd name="connsiteY0" fmla="*/ 0 h 1147404"/>
                <a:gd name="connsiteX1" fmla="*/ 177747 w 2068193"/>
                <a:gd name="connsiteY1" fmla="*/ 0 h 1147404"/>
                <a:gd name="connsiteX2" fmla="*/ 177747 w 2068193"/>
                <a:gd name="connsiteY2" fmla="*/ 984061 h 1147404"/>
                <a:gd name="connsiteX3" fmla="*/ 1909100 w 2068193"/>
                <a:gd name="connsiteY3" fmla="*/ 984061 h 1147404"/>
                <a:gd name="connsiteX4" fmla="*/ 1909100 w 2068193"/>
                <a:gd name="connsiteY4" fmla="*/ 338898 h 1147404"/>
                <a:gd name="connsiteX5" fmla="*/ 2068193 w 2068193"/>
                <a:gd name="connsiteY5" fmla="*/ 338898 h 1147404"/>
                <a:gd name="connsiteX6" fmla="*/ 2068193 w 2068193"/>
                <a:gd name="connsiteY6" fmla="*/ 1147404 h 1147404"/>
                <a:gd name="connsiteX7" fmla="*/ 1909514 w 2068193"/>
                <a:gd name="connsiteY7" fmla="*/ 1147404 h 1147404"/>
                <a:gd name="connsiteX8" fmla="*/ 1909100 w 2068193"/>
                <a:gd name="connsiteY8" fmla="*/ 1147404 h 1147404"/>
                <a:gd name="connsiteX9" fmla="*/ 0 w 2068193"/>
                <a:gd name="connsiteY9" fmla="*/ 1147404 h 1147404"/>
                <a:gd name="connsiteX10" fmla="*/ 0 w 2068193"/>
                <a:gd name="connsiteY10" fmla="*/ 1017537 h 1147404"/>
                <a:gd name="connsiteX11" fmla="*/ 0 w 2068193"/>
                <a:gd name="connsiteY11" fmla="*/ 984061 h 114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8193" h="1147404">
                  <a:moveTo>
                    <a:pt x="0" y="0"/>
                  </a:moveTo>
                  <a:lnTo>
                    <a:pt x="177747" y="0"/>
                  </a:lnTo>
                  <a:lnTo>
                    <a:pt x="177747" y="984061"/>
                  </a:lnTo>
                  <a:lnTo>
                    <a:pt x="1909100" y="984061"/>
                  </a:lnTo>
                  <a:lnTo>
                    <a:pt x="1909100" y="338898"/>
                  </a:lnTo>
                  <a:lnTo>
                    <a:pt x="2068193" y="338898"/>
                  </a:lnTo>
                  <a:lnTo>
                    <a:pt x="2068193" y="1147404"/>
                  </a:lnTo>
                  <a:lnTo>
                    <a:pt x="1909514" y="1147404"/>
                  </a:lnTo>
                  <a:lnTo>
                    <a:pt x="1909100" y="1147404"/>
                  </a:lnTo>
                  <a:lnTo>
                    <a:pt x="0" y="1147404"/>
                  </a:lnTo>
                  <a:lnTo>
                    <a:pt x="0" y="1017537"/>
                  </a:lnTo>
                  <a:lnTo>
                    <a:pt x="0" y="984061"/>
                  </a:lnTo>
                  <a:close/>
                </a:path>
              </a:pathLst>
            </a:custGeom>
            <a:solidFill>
              <a:schemeClr val="accent1">
                <a:alpha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Semilight"/>
                  <a:ea typeface="Segoe UI" pitchFamily="34" charset="0"/>
                  <a:cs typeface="Segoe UI" pitchFamily="34" charset="0"/>
                </a:rPr>
                <a:t>1</a:t>
              </a:r>
            </a:p>
          </p:txBody>
        </p:sp>
        <p:sp>
          <p:nvSpPr>
            <p:cNvPr id="15" name="TextBox 14"/>
            <p:cNvSpPr txBox="1"/>
            <p:nvPr/>
          </p:nvSpPr>
          <p:spPr>
            <a:xfrm>
              <a:off x="5764662" y="4115145"/>
              <a:ext cx="345471" cy="183506"/>
            </a:xfrm>
            <a:prstGeom prst="rect">
              <a:avLst/>
            </a:prstGeom>
            <a:solidFill>
              <a:schemeClr val="bg1"/>
            </a:solidFill>
            <a:ln>
              <a:solidFill>
                <a:schemeClr val="bg1">
                  <a:lumMod val="50000"/>
                </a:schemeClr>
              </a:solidFill>
            </a:ln>
          </p:spPr>
          <p:txBody>
            <a:bodyPr wrap="square" lIns="0" tIns="34287" rIns="0" bIns="34287" rtlCol="0" anchor="ctr">
              <a:spAutoFit/>
            </a:bodyPr>
            <a:lstStyle>
              <a:defPPr>
                <a:defRPr lang="en-US"/>
              </a:defPPr>
              <a:lvl1pPr marR="0" lvl="0" indent="0" algn="ctr" fontAlgn="auto">
                <a:lnSpc>
                  <a:spcPct val="90000"/>
                </a:lnSpc>
                <a:spcBef>
                  <a:spcPts val="0"/>
                </a:spcBef>
                <a:spcAft>
                  <a:spcPts val="600"/>
                </a:spcAft>
                <a:buClrTx/>
                <a:buSzTx/>
                <a:buFontTx/>
                <a:buNone/>
                <a:tabLst/>
                <a:defRPr kumimoji="0" sz="1100" b="0" i="0" u="none" strike="noStrike" cap="none" spc="0" normalizeH="0" baseline="0">
                  <a:ln>
                    <a:noFill/>
                  </a:ln>
                  <a:solidFill>
                    <a:srgbClr val="505050">
                      <a:lumMod val="75000"/>
                    </a:srgbClr>
                  </a:solidFill>
                  <a:effectLst/>
                  <a:uLnTx/>
                  <a:uFillTx/>
                  <a:latin typeface="Segoe UI Semibold" panose="020B0702040204020203" pitchFamily="34" charset="0"/>
                  <a:cs typeface="Segoe UI Semibold" panose="020B0702040204020203" pitchFamily="34" charset="0"/>
                </a:defRPr>
              </a:lvl1pPr>
            </a:lstStyle>
            <a:p>
              <a:r>
                <a:rPr lang="en-US" sz="825" dirty="0"/>
                <a:t>QSFP</a:t>
              </a:r>
            </a:p>
          </p:txBody>
        </p:sp>
        <p:sp>
          <p:nvSpPr>
            <p:cNvPr id="16" name="TextBox 15"/>
            <p:cNvSpPr txBox="1"/>
            <p:nvPr/>
          </p:nvSpPr>
          <p:spPr>
            <a:xfrm>
              <a:off x="6279352" y="4285082"/>
              <a:ext cx="740549"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solidFill>
                    <a:srgbClr val="505050">
                      <a:lumMod val="75000"/>
                    </a:srgbClr>
                  </a:solidFill>
                  <a:latin typeface="Segoe UI Semibold" panose="020B0702040204020203" pitchFamily="34" charset="0"/>
                  <a:cs typeface="Segoe UI Semibold" panose="020B0702040204020203" pitchFamily="34" charset="0"/>
                </a:rPr>
                <a:t>40Gb/s</a:t>
              </a:r>
            </a:p>
          </p:txBody>
        </p:sp>
        <p:sp>
          <p:nvSpPr>
            <p:cNvPr id="17" name="Freeform: Shape 755"/>
            <p:cNvSpPr/>
            <p:nvPr/>
          </p:nvSpPr>
          <p:spPr bwMode="auto">
            <a:xfrm>
              <a:off x="7804035" y="3647111"/>
              <a:ext cx="1304726" cy="860479"/>
            </a:xfrm>
            <a:custGeom>
              <a:avLst/>
              <a:gdLst>
                <a:gd name="connsiteX0" fmla="*/ 0 w 1739782"/>
                <a:gd name="connsiteY0" fmla="*/ 0 h 1147404"/>
                <a:gd name="connsiteX1" fmla="*/ 177747 w 1739782"/>
                <a:gd name="connsiteY1" fmla="*/ 0 h 1147404"/>
                <a:gd name="connsiteX2" fmla="*/ 177747 w 1739782"/>
                <a:gd name="connsiteY2" fmla="*/ 984061 h 1147404"/>
                <a:gd name="connsiteX3" fmla="*/ 1739782 w 1739782"/>
                <a:gd name="connsiteY3" fmla="*/ 984061 h 1147404"/>
                <a:gd name="connsiteX4" fmla="*/ 1739782 w 1739782"/>
                <a:gd name="connsiteY4" fmla="*/ 1147404 h 1147404"/>
                <a:gd name="connsiteX5" fmla="*/ 0 w 1739782"/>
                <a:gd name="connsiteY5" fmla="*/ 1147404 h 1147404"/>
                <a:gd name="connsiteX6" fmla="*/ 0 w 1739782"/>
                <a:gd name="connsiteY6" fmla="*/ 1017537 h 1147404"/>
                <a:gd name="connsiteX7" fmla="*/ 0 w 1739782"/>
                <a:gd name="connsiteY7" fmla="*/ 984061 h 114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9782" h="1147404">
                  <a:moveTo>
                    <a:pt x="0" y="0"/>
                  </a:moveTo>
                  <a:lnTo>
                    <a:pt x="177747" y="0"/>
                  </a:lnTo>
                  <a:lnTo>
                    <a:pt x="177747" y="984061"/>
                  </a:lnTo>
                  <a:lnTo>
                    <a:pt x="1739782" y="984061"/>
                  </a:lnTo>
                  <a:lnTo>
                    <a:pt x="1739782" y="1147404"/>
                  </a:lnTo>
                  <a:lnTo>
                    <a:pt x="0" y="1147404"/>
                  </a:lnTo>
                  <a:lnTo>
                    <a:pt x="0" y="1017537"/>
                  </a:lnTo>
                  <a:lnTo>
                    <a:pt x="0" y="984061"/>
                  </a:lnTo>
                  <a:close/>
                </a:path>
              </a:pathLst>
            </a:custGeom>
            <a:solidFill>
              <a:schemeClr val="accent1">
                <a:alpha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Semilight"/>
                  <a:ea typeface="Segoe UI" pitchFamily="34" charset="0"/>
                  <a:cs typeface="Segoe UI" pitchFamily="34" charset="0"/>
                </a:rPr>
                <a:t>2</a:t>
              </a:r>
            </a:p>
          </p:txBody>
        </p:sp>
        <p:sp>
          <p:nvSpPr>
            <p:cNvPr id="18" name="Rounded Rectangle 94"/>
            <p:cNvSpPr/>
            <p:nvPr/>
          </p:nvSpPr>
          <p:spPr bwMode="auto">
            <a:xfrm>
              <a:off x="8706726" y="4324563"/>
              <a:ext cx="402035" cy="224854"/>
            </a:xfrm>
            <a:prstGeom prst="roundRect">
              <a:avLst>
                <a:gd name="adj" fmla="val 0"/>
              </a:avLst>
            </a:prstGeom>
            <a:solidFill>
              <a:schemeClr val="bg1">
                <a:lumMod val="95000"/>
              </a:schemeClr>
            </a:soli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34282" rIns="0" bIns="34282" numCol="1" rtlCol="0" anchor="ctr" anchorCtr="0" compatLnSpc="1">
              <a:prstTxWarp prst="textNoShape">
                <a:avLst/>
              </a:prstTxWarp>
            </a:bodyPr>
            <a:lstStyle/>
            <a:p>
              <a:pPr algn="ctr" defTabSz="685385" fontAlgn="base">
                <a:spcBef>
                  <a:spcPct val="0"/>
                </a:spcBef>
                <a:spcAft>
                  <a:spcPct val="0"/>
                </a:spcAft>
                <a:defRPr/>
              </a:pPr>
              <a:r>
                <a:rPr lang="en-US" sz="1176" dirty="0" err="1">
                  <a:solidFill>
                    <a:srgbClr val="0078D7"/>
                  </a:solidFill>
                  <a:latin typeface="Segoe UI Semilight"/>
                </a:rPr>
                <a:t>ToR</a:t>
              </a:r>
              <a:endParaRPr lang="en-US" sz="1470" dirty="0">
                <a:solidFill>
                  <a:srgbClr val="0078D7"/>
                </a:solidFill>
                <a:latin typeface="Segoe UI Semilight"/>
              </a:endParaRPr>
            </a:p>
          </p:txBody>
        </p:sp>
        <p:sp>
          <p:nvSpPr>
            <p:cNvPr id="19" name="TextBox 18"/>
            <p:cNvSpPr txBox="1"/>
            <p:nvPr/>
          </p:nvSpPr>
          <p:spPr>
            <a:xfrm>
              <a:off x="5495158" y="2913620"/>
              <a:ext cx="954978"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t>Gen3 x8</a:t>
              </a:r>
            </a:p>
          </p:txBody>
        </p:sp>
        <p:sp>
          <p:nvSpPr>
            <p:cNvPr id="20" name="Rectangle 19"/>
            <p:cNvSpPr/>
            <p:nvPr/>
          </p:nvSpPr>
          <p:spPr bwMode="auto">
            <a:xfrm>
              <a:off x="7582933" y="2800037"/>
              <a:ext cx="438324" cy="422434"/>
            </a:xfrm>
            <a:prstGeom prst="rect">
              <a:avLst/>
            </a:prstGeom>
            <a:solidFill>
              <a:schemeClr val="accent5">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 name="TextBox 20"/>
            <p:cNvSpPr txBox="1"/>
            <p:nvPr/>
          </p:nvSpPr>
          <p:spPr>
            <a:xfrm>
              <a:off x="7326547" y="2908811"/>
              <a:ext cx="954978"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t>Gen3 2x8</a:t>
              </a:r>
            </a:p>
          </p:txBody>
        </p:sp>
        <p:grpSp>
          <p:nvGrpSpPr>
            <p:cNvPr id="22" name="Group 21"/>
            <p:cNvGrpSpPr/>
            <p:nvPr/>
          </p:nvGrpSpPr>
          <p:grpSpPr>
            <a:xfrm>
              <a:off x="7137430" y="3198305"/>
              <a:ext cx="1371484" cy="801630"/>
              <a:chOff x="9723437" y="4953059"/>
              <a:chExt cx="1828800" cy="1068931"/>
            </a:xfrm>
          </p:grpSpPr>
          <p:sp>
            <p:nvSpPr>
              <p:cNvPr id="27" name="Rectangle 26"/>
              <p:cNvSpPr/>
              <p:nvPr/>
            </p:nvSpPr>
            <p:spPr bwMode="auto">
              <a:xfrm>
                <a:off x="9723437" y="4953059"/>
                <a:ext cx="1828800" cy="1068931"/>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 name="Rectangle 27"/>
              <p:cNvSpPr/>
              <p:nvPr/>
            </p:nvSpPr>
            <p:spPr bwMode="auto">
              <a:xfrm>
                <a:off x="10563076" y="5292414"/>
                <a:ext cx="486752" cy="470472"/>
              </a:xfrm>
              <a:prstGeom prst="rect">
                <a:avLst/>
              </a:prstGeom>
              <a:solidFill>
                <a:schemeClr val="tx1">
                  <a:alpha val="2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29" name="Group 28"/>
              <p:cNvGrpSpPr/>
              <p:nvPr/>
            </p:nvGrpSpPr>
            <p:grpSpPr>
              <a:xfrm>
                <a:off x="9903591" y="5121199"/>
                <a:ext cx="810446" cy="792926"/>
                <a:chOff x="10157218" y="5167111"/>
                <a:chExt cx="793750" cy="776592"/>
              </a:xfrm>
            </p:grpSpPr>
            <p:grpSp>
              <p:nvGrpSpPr>
                <p:cNvPr id="31" name="Group 30"/>
                <p:cNvGrpSpPr/>
                <p:nvPr/>
              </p:nvGrpSpPr>
              <p:grpSpPr>
                <a:xfrm>
                  <a:off x="10157218" y="5167111"/>
                  <a:ext cx="793750" cy="776592"/>
                  <a:chOff x="6061147" y="1903843"/>
                  <a:chExt cx="1459325" cy="1427779"/>
                </a:xfrm>
                <a:solidFill>
                  <a:schemeClr val="tx2">
                    <a:lumMod val="75000"/>
                  </a:schemeClr>
                </a:solidFill>
              </p:grpSpPr>
              <p:sp>
                <p:nvSpPr>
                  <p:cNvPr id="33" name="Rectangle 32"/>
                  <p:cNvSpPr/>
                  <p:nvPr/>
                </p:nvSpPr>
                <p:spPr bwMode="auto">
                  <a:xfrm>
                    <a:off x="6287602" y="2125662"/>
                    <a:ext cx="990600" cy="9906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pic>
                <p:nvPicPr>
                  <p:cNvPr id="34" name="Picture 198" descr="Azure automation.png"/>
                  <p:cNvPicPr>
                    <a:picLocks noChangeAspect="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6497674" y="2198548"/>
                    <a:ext cx="545200" cy="5471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bwMode="auto">
                  <a:xfrm>
                    <a:off x="6592402"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 name="Rectangle 35"/>
                  <p:cNvSpPr/>
                  <p:nvPr/>
                </p:nvSpPr>
                <p:spPr bwMode="auto">
                  <a:xfrm>
                    <a:off x="6827837"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 name="Rectangle 36"/>
                  <p:cNvSpPr/>
                  <p:nvPr/>
                </p:nvSpPr>
                <p:spPr bwMode="auto">
                  <a:xfrm>
                    <a:off x="7014340"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 name="Rectangle 37"/>
                  <p:cNvSpPr/>
                  <p:nvPr/>
                </p:nvSpPr>
                <p:spPr bwMode="auto">
                  <a:xfrm>
                    <a:off x="6405900"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39" name="Group 38"/>
                  <p:cNvGrpSpPr/>
                  <p:nvPr/>
                </p:nvGrpSpPr>
                <p:grpSpPr>
                  <a:xfrm>
                    <a:off x="6405900" y="3172387"/>
                    <a:ext cx="767675" cy="159235"/>
                    <a:chOff x="6558300" y="2056243"/>
                    <a:chExt cx="767675" cy="159235"/>
                  </a:xfrm>
                  <a:grpFill/>
                </p:grpSpPr>
                <p:sp>
                  <p:nvSpPr>
                    <p:cNvPr id="50" name="Rectangle 49"/>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 name="Rectangle 50"/>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 name="Rectangle 51"/>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 name="Rectangle 52"/>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40" name="Group 39"/>
                  <p:cNvGrpSpPr/>
                  <p:nvPr/>
                </p:nvGrpSpPr>
                <p:grpSpPr>
                  <a:xfrm rot="5400000">
                    <a:off x="7057017" y="2555039"/>
                    <a:ext cx="767675" cy="159235"/>
                    <a:chOff x="6558300" y="2056243"/>
                    <a:chExt cx="767675" cy="159235"/>
                  </a:xfrm>
                  <a:grpFill/>
                </p:grpSpPr>
                <p:sp>
                  <p:nvSpPr>
                    <p:cNvPr id="46" name="Rectangle 45"/>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 name="Rectangle 46"/>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 name="Rectangle 47"/>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 name="Rectangle 48"/>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41" name="Group 40"/>
                  <p:cNvGrpSpPr/>
                  <p:nvPr/>
                </p:nvGrpSpPr>
                <p:grpSpPr>
                  <a:xfrm rot="5400000">
                    <a:off x="5756927" y="2549314"/>
                    <a:ext cx="767675" cy="159235"/>
                    <a:chOff x="6558300" y="2056243"/>
                    <a:chExt cx="767675" cy="159235"/>
                  </a:xfrm>
                  <a:grpFill/>
                </p:grpSpPr>
                <p:sp>
                  <p:nvSpPr>
                    <p:cNvPr id="42" name="Rectangle 41"/>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 name="Rectangle 42"/>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 name="Rectangle 43"/>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 name="Rectangle 44"/>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sp>
              <p:nvSpPr>
                <p:cNvPr id="32" name="TextBox 31"/>
                <p:cNvSpPr txBox="1"/>
                <p:nvPr/>
              </p:nvSpPr>
              <p:spPr>
                <a:xfrm>
                  <a:off x="10284039" y="5617065"/>
                  <a:ext cx="536887" cy="162790"/>
                </a:xfrm>
                <a:prstGeom prst="rect">
                  <a:avLst/>
                </a:prstGeom>
                <a:noFill/>
              </p:spPr>
              <p:txBody>
                <a:bodyPr wrap="square" lIns="0" tIns="0" rIns="0" bIns="0" rtlCol="0">
                  <a:spAutoFit/>
                </a:bodyPr>
                <a:lstStyle/>
                <a:p>
                  <a:pPr algn="ctr" defTabSz="699491">
                    <a:lnSpc>
                      <a:spcPct val="90000"/>
                    </a:lnSpc>
                    <a:spcAft>
                      <a:spcPts val="450"/>
                    </a:spcAft>
                    <a:defRPr/>
                  </a:pPr>
                  <a:r>
                    <a:rPr lang="en-US" sz="900" dirty="0">
                      <a:solidFill>
                        <a:srgbClr val="FFFFFF"/>
                      </a:solidFill>
                      <a:latin typeface="Segoe UI Semibold" panose="020B0702040204020203" pitchFamily="34" charset="0"/>
                      <a:cs typeface="Segoe UI Semibold" panose="020B0702040204020203" pitchFamily="34" charset="0"/>
                    </a:rPr>
                    <a:t>FPGA</a:t>
                  </a:r>
                </a:p>
              </p:txBody>
            </p:sp>
          </p:grpSp>
          <p:sp>
            <p:nvSpPr>
              <p:cNvPr id="30" name="Rectangle: Rounded Corners 747"/>
              <p:cNvSpPr/>
              <p:nvPr/>
            </p:nvSpPr>
            <p:spPr bwMode="auto">
              <a:xfrm rot="5400000">
                <a:off x="10732015" y="5297104"/>
                <a:ext cx="966701" cy="393056"/>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grpSp>
        <p:sp>
          <p:nvSpPr>
            <p:cNvPr id="23" name="Freeform 73"/>
            <p:cNvSpPr>
              <a:spLocks noChangeAspect="1" noEditPoints="1"/>
            </p:cNvSpPr>
            <p:nvPr/>
          </p:nvSpPr>
          <p:spPr bwMode="black">
            <a:xfrm>
              <a:off x="7430161" y="2193705"/>
              <a:ext cx="753915" cy="753912"/>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ctr" anchorCtr="0" forceAA="0" compatLnSpc="1">
              <a:prstTxWarp prst="textNoShape">
                <a:avLst/>
              </a:prstTxWarp>
              <a:noAutofit/>
            </a:bodyPr>
            <a:lstStyle/>
            <a:p>
              <a:pPr algn="ctr" defTabSz="685512" fontAlgn="base">
                <a:lnSpc>
                  <a:spcPct val="90000"/>
                </a:lnSpc>
                <a:spcBef>
                  <a:spcPct val="0"/>
                </a:spcBef>
                <a:spcAft>
                  <a:spcPct val="0"/>
                </a:spcAft>
                <a:defRPr/>
              </a:pPr>
              <a:r>
                <a:rPr lang="en-US" sz="90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CPU</a:t>
              </a:r>
              <a:endPar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endParaRPr>
            </a:p>
          </p:txBody>
        </p:sp>
        <p:sp>
          <p:nvSpPr>
            <p:cNvPr id="24" name="TextBox 23"/>
            <p:cNvSpPr txBox="1"/>
            <p:nvPr/>
          </p:nvSpPr>
          <p:spPr>
            <a:xfrm>
              <a:off x="7940316" y="4285103"/>
              <a:ext cx="740549"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solidFill>
                    <a:srgbClr val="505050">
                      <a:lumMod val="75000"/>
                    </a:srgbClr>
                  </a:solidFill>
                  <a:latin typeface="Segoe UI Semibold" panose="020B0702040204020203" pitchFamily="34" charset="0"/>
                  <a:cs typeface="Segoe UI Semibold" panose="020B0702040204020203" pitchFamily="34" charset="0"/>
                </a:rPr>
                <a:t>40Gb/s</a:t>
              </a:r>
            </a:p>
          </p:txBody>
        </p:sp>
        <p:sp>
          <p:nvSpPr>
            <p:cNvPr id="25" name="TextBox 24"/>
            <p:cNvSpPr txBox="1"/>
            <p:nvPr/>
          </p:nvSpPr>
          <p:spPr>
            <a:xfrm>
              <a:off x="7194113" y="4115145"/>
              <a:ext cx="345471" cy="183506"/>
            </a:xfrm>
            <a:prstGeom prst="rect">
              <a:avLst/>
            </a:prstGeom>
            <a:solidFill>
              <a:schemeClr val="bg1"/>
            </a:solidFill>
            <a:ln>
              <a:solidFill>
                <a:schemeClr val="bg1">
                  <a:lumMod val="50000"/>
                </a:schemeClr>
              </a:solidFill>
            </a:ln>
          </p:spPr>
          <p:txBody>
            <a:bodyPr wrap="square" lIns="0" tIns="34287" rIns="0" bIns="34287" rtlCol="0" anchor="ctr">
              <a:spAutoFit/>
            </a:bodyPr>
            <a:lstStyle>
              <a:defPPr>
                <a:defRPr lang="en-US"/>
              </a:defPPr>
              <a:lvl1pPr marR="0" lvl="0" indent="0" algn="ctr" fontAlgn="auto">
                <a:lnSpc>
                  <a:spcPct val="90000"/>
                </a:lnSpc>
                <a:spcBef>
                  <a:spcPts val="0"/>
                </a:spcBef>
                <a:spcAft>
                  <a:spcPts val="600"/>
                </a:spcAft>
                <a:buClrTx/>
                <a:buSzTx/>
                <a:buFontTx/>
                <a:buNone/>
                <a:tabLst/>
                <a:defRPr kumimoji="0" sz="1100" b="0" i="0" u="none" strike="noStrike" cap="none" spc="0" normalizeH="0" baseline="0">
                  <a:ln>
                    <a:noFill/>
                  </a:ln>
                  <a:solidFill>
                    <a:srgbClr val="505050">
                      <a:lumMod val="75000"/>
                    </a:srgbClr>
                  </a:solidFill>
                  <a:effectLst/>
                  <a:uLnTx/>
                  <a:uFillTx/>
                  <a:latin typeface="Segoe UI Semibold" panose="020B0702040204020203" pitchFamily="34" charset="0"/>
                  <a:cs typeface="Segoe UI Semibold" panose="020B0702040204020203" pitchFamily="34" charset="0"/>
                </a:defRPr>
              </a:lvl1pPr>
            </a:lstStyle>
            <a:p>
              <a:r>
                <a:rPr lang="en-US" sz="825" dirty="0"/>
                <a:t>QSFP</a:t>
              </a:r>
            </a:p>
          </p:txBody>
        </p:sp>
        <p:sp>
          <p:nvSpPr>
            <p:cNvPr id="26" name="TextBox 25"/>
            <p:cNvSpPr txBox="1"/>
            <p:nvPr/>
          </p:nvSpPr>
          <p:spPr>
            <a:xfrm>
              <a:off x="7702681" y="4115145"/>
              <a:ext cx="345471" cy="183506"/>
            </a:xfrm>
            <a:prstGeom prst="rect">
              <a:avLst/>
            </a:prstGeom>
            <a:solidFill>
              <a:schemeClr val="bg1"/>
            </a:solidFill>
            <a:ln>
              <a:solidFill>
                <a:schemeClr val="bg1">
                  <a:lumMod val="50000"/>
                </a:schemeClr>
              </a:solidFill>
            </a:ln>
          </p:spPr>
          <p:txBody>
            <a:bodyPr wrap="square" lIns="0" tIns="34287" rIns="0" bIns="34287" rtlCol="0" anchor="ctr">
              <a:spAutoFit/>
            </a:bodyPr>
            <a:lstStyle>
              <a:defPPr>
                <a:defRPr lang="en-US"/>
              </a:defPPr>
              <a:lvl1pPr marR="0" lvl="0" indent="0" algn="ctr" fontAlgn="auto">
                <a:lnSpc>
                  <a:spcPct val="90000"/>
                </a:lnSpc>
                <a:spcBef>
                  <a:spcPts val="0"/>
                </a:spcBef>
                <a:spcAft>
                  <a:spcPts val="600"/>
                </a:spcAft>
                <a:buClrTx/>
                <a:buSzTx/>
                <a:buFontTx/>
                <a:buNone/>
                <a:tabLst/>
                <a:defRPr kumimoji="0" sz="1100" b="0" i="0" u="none" strike="noStrike" cap="none" spc="0" normalizeH="0" baseline="0">
                  <a:ln>
                    <a:noFill/>
                  </a:ln>
                  <a:solidFill>
                    <a:srgbClr val="505050">
                      <a:lumMod val="75000"/>
                    </a:srgbClr>
                  </a:solidFill>
                  <a:effectLst/>
                  <a:uLnTx/>
                  <a:uFillTx/>
                  <a:latin typeface="Segoe UI Semibold" panose="020B0702040204020203" pitchFamily="34" charset="0"/>
                  <a:cs typeface="Segoe UI Semibold" panose="020B0702040204020203" pitchFamily="34" charset="0"/>
                </a:defRPr>
              </a:lvl1pPr>
            </a:lstStyle>
            <a:p>
              <a:r>
                <a:rPr lang="en-US" sz="825" dirty="0"/>
                <a:t>QSFP</a:t>
              </a:r>
            </a:p>
          </p:txBody>
        </p:sp>
      </p:grpSp>
    </p:spTree>
    <p:extLst>
      <p:ext uri="{BB962C8B-B14F-4D97-AF65-F5344CB8AC3E}">
        <p14:creationId xmlns:p14="http://schemas.microsoft.com/office/powerpoint/2010/main" val="32095351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br>
              <a:rPr lang="en-US" dirty="0"/>
            </a:br>
            <a:r>
              <a:rPr lang="en-US" dirty="0"/>
              <a:t>Questions!</a:t>
            </a:r>
            <a:br>
              <a:rPr lang="en-US" dirty="0"/>
            </a:br>
            <a:r>
              <a:rPr lang="en-US" dirty="0"/>
              <a:t/>
            </a:r>
            <a:br>
              <a:rPr lang="en-US" dirty="0"/>
            </a:br>
            <a:endParaRPr lang="en-US" sz="4000" dirty="0"/>
          </a:p>
        </p:txBody>
      </p:sp>
      <p:sp>
        <p:nvSpPr>
          <p:cNvPr id="3" name="TextBox 2"/>
          <p:cNvSpPr txBox="1"/>
          <p:nvPr/>
        </p:nvSpPr>
        <p:spPr>
          <a:xfrm>
            <a:off x="274637" y="4959719"/>
            <a:ext cx="6522243" cy="1181862"/>
          </a:xfrm>
          <a:prstGeom prst="rect">
            <a:avLst/>
          </a:prstGeom>
          <a:noFill/>
        </p:spPr>
        <p:txBody>
          <a:bodyPr wrap="square" lIns="182880" tIns="146304" rIns="182880" bIns="146304" rtlCol="0">
            <a:spAutoFit/>
          </a:bodyPr>
          <a:lstStyle/>
          <a:p>
            <a:pPr>
              <a:lnSpc>
                <a:spcPct val="90000"/>
              </a:lnSpc>
              <a:spcAft>
                <a:spcPts val="600"/>
              </a:spcAft>
            </a:pPr>
            <a:r>
              <a:rPr lang="en-US" sz="3200" i="1" dirty="0" smtClean="0"/>
              <a:t>Go </a:t>
            </a:r>
            <a:r>
              <a:rPr lang="en-US" sz="3200" i="1" dirty="0"/>
              <a:t>beyond the memory wall </a:t>
            </a:r>
            <a:r>
              <a:rPr lang="en-US" sz="3200" i="1" dirty="0" smtClean="0"/>
              <a:t>&amp; reach </a:t>
            </a:r>
            <a:r>
              <a:rPr lang="en-US" sz="3200" i="1" dirty="0"/>
              <a:t>a fully programmable world</a:t>
            </a:r>
            <a:endParaRPr lang="en-US" sz="3200" i="1"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178945695"/>
      </p:ext>
    </p:extLst>
  </p:cSld>
  <p:clrMapOvr>
    <a:masterClrMapping/>
  </p:clrMapOvr>
  <mc:AlternateContent xmlns:mc="http://schemas.openxmlformats.org/markup-compatibility/2006" xmlns:p14="http://schemas.microsoft.com/office/powerpoint/2010/main">
    <mc:Choice Requires="p14">
      <p:transition spd="slow" advTm="5702">
        <p14:reveal/>
      </p:transition>
    </mc:Choice>
    <mc:Fallback xmlns="">
      <p:transition spd="slow" advTm="5702">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Backup</a:t>
            </a:r>
            <a:endParaRPr lang="en-US" dirty="0"/>
          </a:p>
        </p:txBody>
      </p:sp>
    </p:spTree>
    <p:extLst>
      <p:ext uri="{BB962C8B-B14F-4D97-AF65-F5344CB8AC3E}">
        <p14:creationId xmlns:p14="http://schemas.microsoft.com/office/powerpoint/2010/main" val="129045928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4638" y="1212850"/>
            <a:ext cx="8777288" cy="3674852"/>
          </a:xfrm>
        </p:spPr>
        <p:txBody>
          <a:bodyPr/>
          <a:lstStyle/>
          <a:p>
            <a:r>
              <a:rPr lang="en-US" sz="2800" dirty="0">
                <a:solidFill>
                  <a:schemeClr val="tx1"/>
                </a:solidFill>
              </a:rPr>
              <a:t>Back-of-envelope calculations show potential performance gains when KV-Direct is applied in end-to-end applications. In PageRank, because each edge traversal can be implemented with one KV operation, KV-Direct supports 1.2 billion TEPS on a server with 10 programmable NICs. In comparison, GRAM (Ming Wu on SoCC’15) supports 250M TEPS per server, bounded by interleaved computation and random memory access.</a:t>
            </a:r>
          </a:p>
        </p:txBody>
      </p:sp>
      <p:sp>
        <p:nvSpPr>
          <p:cNvPr id="3" name="标题 2"/>
          <p:cNvSpPr>
            <a:spLocks noGrp="1"/>
          </p:cNvSpPr>
          <p:nvPr>
            <p:ph type="title"/>
          </p:nvPr>
        </p:nvSpPr>
        <p:spPr/>
        <p:txBody>
          <a:bodyPr/>
          <a:lstStyle/>
          <a:p>
            <a:r>
              <a:rPr lang="en-US" dirty="0" smtClean="0"/>
              <a:t>What application?</a:t>
            </a:r>
            <a:endParaRPr lang="en-US" dirty="0"/>
          </a:p>
        </p:txBody>
      </p:sp>
    </p:spTree>
    <p:extLst>
      <p:ext uri="{BB962C8B-B14F-4D97-AF65-F5344CB8AC3E}">
        <p14:creationId xmlns:p14="http://schemas.microsoft.com/office/powerpoint/2010/main" val="118330803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4638" y="1212850"/>
            <a:ext cx="8777288" cy="4838248"/>
          </a:xfrm>
        </p:spPr>
        <p:txBody>
          <a:bodyPr/>
          <a:lstStyle/>
          <a:p>
            <a:r>
              <a:rPr lang="en-US" sz="2800" dirty="0" smtClean="0">
                <a:solidFill>
                  <a:schemeClr val="tx1"/>
                </a:solidFill>
              </a:rPr>
              <a:t>The discussion section of the paper discusses NIC hardware with different capacity. First, the goal of KV-Direct is to leverage existing hardware in data centers instead of designing a specialized hardware to achieve maximal KVS performance. Even if future NICs have faster or larger on-board memory, under long-tail workload, our load dispatch design still shows performance gain. The hash table and slab allocator design is generally applicable to cases where we need to be frugal on memory accesses. The out-of-order execution engine can be applied to all kinds of applications in need of latency hiding.</a:t>
            </a:r>
            <a:endParaRPr lang="en-US" sz="2800" dirty="0">
              <a:solidFill>
                <a:schemeClr val="tx1"/>
              </a:solidFill>
            </a:endParaRPr>
          </a:p>
        </p:txBody>
      </p:sp>
      <p:sp>
        <p:nvSpPr>
          <p:cNvPr id="3" name="标题 2"/>
          <p:cNvSpPr>
            <a:spLocks noGrp="1"/>
          </p:cNvSpPr>
          <p:nvPr>
            <p:ph type="title"/>
          </p:nvPr>
        </p:nvSpPr>
        <p:spPr/>
        <p:txBody>
          <a:bodyPr/>
          <a:lstStyle/>
          <a:p>
            <a:r>
              <a:rPr lang="en-US" dirty="0" smtClean="0"/>
              <a:t>Are the optimizations general?</a:t>
            </a:r>
            <a:endParaRPr lang="en-US" dirty="0"/>
          </a:p>
        </p:txBody>
      </p:sp>
    </p:spTree>
    <p:extLst>
      <p:ext uri="{BB962C8B-B14F-4D97-AF65-F5344CB8AC3E}">
        <p14:creationId xmlns:p14="http://schemas.microsoft.com/office/powerpoint/2010/main" val="386971008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4638" y="1212850"/>
            <a:ext cx="8777288" cy="3287054"/>
          </a:xfrm>
        </p:spPr>
        <p:txBody>
          <a:bodyPr/>
          <a:lstStyle/>
          <a:p>
            <a:r>
              <a:rPr lang="en-US" sz="2800" dirty="0" smtClean="0">
                <a:solidFill>
                  <a:schemeClr val="tx1"/>
                </a:solidFill>
              </a:rPr>
              <a:t>With a single KV-Direct NIC, the throughput is equivalent to 20 to 30 CPU cores. These CPU cores can run other CPU intensive or memory intensive workload, because the host memory bandwidth is much larger than the </a:t>
            </a:r>
            <a:r>
              <a:rPr lang="en-US" sz="2800" dirty="0" err="1" smtClean="0">
                <a:solidFill>
                  <a:schemeClr val="tx1"/>
                </a:solidFill>
              </a:rPr>
              <a:t>PCIe</a:t>
            </a:r>
            <a:r>
              <a:rPr lang="en-US" sz="2800" dirty="0" smtClean="0">
                <a:solidFill>
                  <a:schemeClr val="tx1"/>
                </a:solidFill>
              </a:rPr>
              <a:t> bandwidth of a single KV-Direct NIC. So we basically save tens of CPU cores per programmable NIC. With ten programmable NICs, the throughput can grow almost linearly.</a:t>
            </a:r>
            <a:endParaRPr lang="en-US" sz="2800" dirty="0">
              <a:solidFill>
                <a:schemeClr val="tx1"/>
              </a:solidFill>
            </a:endParaRPr>
          </a:p>
        </p:txBody>
      </p:sp>
      <p:sp>
        <p:nvSpPr>
          <p:cNvPr id="3" name="标题 2"/>
          <p:cNvSpPr>
            <a:spLocks noGrp="1"/>
          </p:cNvSpPr>
          <p:nvPr>
            <p:ph type="title"/>
          </p:nvPr>
        </p:nvSpPr>
        <p:spPr/>
        <p:txBody>
          <a:bodyPr/>
          <a:lstStyle/>
          <a:p>
            <a:r>
              <a:rPr lang="en-US" dirty="0" smtClean="0"/>
              <a:t>Throughput is similar to state-of-art </a:t>
            </a:r>
            <a:endParaRPr lang="en-US" dirty="0"/>
          </a:p>
        </p:txBody>
      </p:sp>
    </p:spTree>
    <p:extLst>
      <p:ext uri="{BB962C8B-B14F-4D97-AF65-F5344CB8AC3E}">
        <p14:creationId xmlns:p14="http://schemas.microsoft.com/office/powerpoint/2010/main" val="21189018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Key-Value </a:t>
            </a:r>
            <a:r>
              <a:rPr lang="en-US" dirty="0"/>
              <a:t>S</a:t>
            </a:r>
            <a:r>
              <a:rPr lang="en-US" dirty="0" smtClean="0"/>
              <a:t>tore Architectures</a:t>
            </a:r>
            <a:endParaRPr lang="en-US" dirty="0"/>
          </a:p>
        </p:txBody>
      </p:sp>
      <p:pic>
        <p:nvPicPr>
          <p:cNvPr id="7" name="图片 3"/>
          <p:cNvPicPr>
            <a:picLocks noChangeAspect="1"/>
          </p:cNvPicPr>
          <p:nvPr/>
        </p:nvPicPr>
        <p:blipFill>
          <a:blip r:embed="rId3"/>
          <a:stretch>
            <a:fillRect/>
          </a:stretch>
        </p:blipFill>
        <p:spPr>
          <a:xfrm>
            <a:off x="396081" y="1207136"/>
            <a:ext cx="3785825" cy="1832926"/>
          </a:xfrm>
          <a:prstGeom prst="rect">
            <a:avLst/>
          </a:prstGeom>
        </p:spPr>
      </p:pic>
      <p:sp>
        <p:nvSpPr>
          <p:cNvPr id="9" name="文本框 7"/>
          <p:cNvSpPr txBox="1"/>
          <p:nvPr/>
        </p:nvSpPr>
        <p:spPr>
          <a:xfrm>
            <a:off x="4434681" y="1439862"/>
            <a:ext cx="365221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Software (Kernel TCP/IP)</a:t>
            </a:r>
          </a:p>
        </p:txBody>
      </p:sp>
      <p:sp>
        <p:nvSpPr>
          <p:cNvPr id="10" name="文本框 11"/>
          <p:cNvSpPr txBox="1"/>
          <p:nvPr/>
        </p:nvSpPr>
        <p:spPr>
          <a:xfrm>
            <a:off x="4434681" y="1875052"/>
            <a:ext cx="3620735" cy="794064"/>
          </a:xfrm>
          <a:prstGeom prst="rect">
            <a:avLst/>
          </a:prstGeom>
          <a:noFill/>
        </p:spPr>
        <p:txBody>
          <a:bodyPr wrap="none" lIns="182880" tIns="146304" rIns="182880" bIns="146304" rtlCol="0">
            <a:spAutoFit/>
          </a:bodyPr>
          <a:lstStyle/>
          <a:p>
            <a:pPr>
              <a:lnSpc>
                <a:spcPct val="90000"/>
              </a:lnSpc>
              <a:spcAft>
                <a:spcPts val="600"/>
              </a:spcAft>
            </a:pPr>
            <a:r>
              <a:rPr lang="en-US" dirty="0" smtClean="0">
                <a:solidFill>
                  <a:srgbClr val="C00000"/>
                </a:solidFill>
              </a:rPr>
              <a:t>Bottleneck: Network stack in OS</a:t>
            </a:r>
            <a:br>
              <a:rPr lang="en-US" dirty="0" smtClean="0">
                <a:solidFill>
                  <a:srgbClr val="C00000"/>
                </a:solidFill>
              </a:rPr>
            </a:br>
            <a:r>
              <a:rPr lang="en-US" dirty="0" smtClean="0"/>
              <a:t>(~300 Kops per core)</a:t>
            </a:r>
          </a:p>
        </p:txBody>
      </p:sp>
    </p:spTree>
    <p:extLst>
      <p:ext uri="{BB962C8B-B14F-4D97-AF65-F5344CB8AC3E}">
        <p14:creationId xmlns:p14="http://schemas.microsoft.com/office/powerpoint/2010/main" val="293489659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4638" y="1212850"/>
            <a:ext cx="8777288" cy="4062651"/>
          </a:xfrm>
        </p:spPr>
        <p:txBody>
          <a:bodyPr/>
          <a:lstStyle/>
          <a:p>
            <a:r>
              <a:rPr lang="en-US" sz="2800" dirty="0" smtClean="0">
                <a:solidFill>
                  <a:schemeClr val="tx1"/>
                </a:solidFill>
              </a:rPr>
              <a:t>Each NIC behaves as if it is an independent KV-Direct server. Each NIC serves a disjoint partition of key space and reserves a disjoint region of host memory. The clients distribute load to each NIC according to the hash of keys, similar to the design of other distributed key-value stores. Surely, the multiple NICs suffer load imbalance problem in long-tail workload, but the load imbalance is not significant with a small number of partitions. The </a:t>
            </a:r>
            <a:r>
              <a:rPr lang="en-US" sz="2800" dirty="0" err="1" smtClean="0">
                <a:solidFill>
                  <a:schemeClr val="tx1"/>
                </a:solidFill>
              </a:rPr>
              <a:t>NetCache</a:t>
            </a:r>
            <a:r>
              <a:rPr lang="en-US" sz="2800" dirty="0" smtClean="0">
                <a:solidFill>
                  <a:schemeClr val="tx1"/>
                </a:solidFill>
              </a:rPr>
              <a:t> system in this session can also mitigate the load imbalance problem.</a:t>
            </a:r>
            <a:endParaRPr lang="en-US" sz="2800" dirty="0">
              <a:solidFill>
                <a:schemeClr val="tx1"/>
              </a:solidFill>
            </a:endParaRPr>
          </a:p>
        </p:txBody>
      </p:sp>
      <p:sp>
        <p:nvSpPr>
          <p:cNvPr id="3" name="标题 2"/>
          <p:cNvSpPr>
            <a:spLocks noGrp="1"/>
          </p:cNvSpPr>
          <p:nvPr>
            <p:ph type="title"/>
          </p:nvPr>
        </p:nvSpPr>
        <p:spPr/>
        <p:txBody>
          <a:bodyPr/>
          <a:lstStyle/>
          <a:p>
            <a:r>
              <a:rPr lang="en-US" dirty="0" smtClean="0"/>
              <a:t>Consistency among multiple NICs</a:t>
            </a:r>
            <a:endParaRPr lang="en-US" dirty="0"/>
          </a:p>
        </p:txBody>
      </p:sp>
    </p:spTree>
    <p:extLst>
      <p:ext uri="{BB962C8B-B14F-4D97-AF65-F5344CB8AC3E}">
        <p14:creationId xmlns:p14="http://schemas.microsoft.com/office/powerpoint/2010/main" val="3759264225"/>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4638" y="1212850"/>
            <a:ext cx="8777288" cy="2899255"/>
          </a:xfrm>
        </p:spPr>
        <p:txBody>
          <a:bodyPr/>
          <a:lstStyle/>
          <a:p>
            <a:r>
              <a:rPr lang="en-US" sz="2800" dirty="0" smtClean="0">
                <a:solidFill>
                  <a:schemeClr val="tx1"/>
                </a:solidFill>
              </a:rPr>
              <a:t>We use client-side batching because our programmable NIC has limited network bandwidth. The network bandwidth is only 5 GB/s, while the DRAM and </a:t>
            </a:r>
            <a:r>
              <a:rPr lang="en-US" sz="2800" dirty="0" err="1" smtClean="0">
                <a:solidFill>
                  <a:schemeClr val="tx1"/>
                </a:solidFill>
              </a:rPr>
              <a:t>PCIe</a:t>
            </a:r>
            <a:r>
              <a:rPr lang="en-US" sz="2800" dirty="0" smtClean="0">
                <a:solidFill>
                  <a:schemeClr val="tx1"/>
                </a:solidFill>
              </a:rPr>
              <a:t> bandwidth are both above 10 GB/s. So we batch multiple KV operations in a single network packet to amortize the packet header overhead. If we have a higher bandwidth network, we will no longer need network batching.</a:t>
            </a:r>
            <a:endParaRPr lang="en-US" sz="2800" dirty="0"/>
          </a:p>
        </p:txBody>
      </p:sp>
      <p:sp>
        <p:nvSpPr>
          <p:cNvPr id="3" name="标题 2"/>
          <p:cNvSpPr>
            <a:spLocks noGrp="1"/>
          </p:cNvSpPr>
          <p:nvPr>
            <p:ph type="title"/>
          </p:nvPr>
        </p:nvSpPr>
        <p:spPr/>
        <p:txBody>
          <a:bodyPr/>
          <a:lstStyle/>
          <a:p>
            <a:r>
              <a:rPr lang="en-US" dirty="0" smtClean="0"/>
              <a:t>What is the non-batch throughput?</a:t>
            </a:r>
            <a:endParaRPr lang="en-US" dirty="0"/>
          </a:p>
        </p:txBody>
      </p:sp>
    </p:spTree>
    <p:extLst>
      <p:ext uri="{BB962C8B-B14F-4D97-AF65-F5344CB8AC3E}">
        <p14:creationId xmlns:p14="http://schemas.microsoft.com/office/powerpoint/2010/main" val="285316040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Key-Value </a:t>
            </a:r>
            <a:r>
              <a:rPr lang="en-US" dirty="0"/>
              <a:t>S</a:t>
            </a:r>
            <a:r>
              <a:rPr lang="en-US" dirty="0" smtClean="0"/>
              <a:t>tore Architectures</a:t>
            </a:r>
            <a:endParaRPr lang="en-US" dirty="0"/>
          </a:p>
        </p:txBody>
      </p:sp>
      <p:pic>
        <p:nvPicPr>
          <p:cNvPr id="4" name="图片 3"/>
          <p:cNvPicPr>
            <a:picLocks noChangeAspect="1"/>
          </p:cNvPicPr>
          <p:nvPr/>
        </p:nvPicPr>
        <p:blipFill>
          <a:blip r:embed="rId3"/>
          <a:stretch>
            <a:fillRect/>
          </a:stretch>
        </p:blipFill>
        <p:spPr>
          <a:xfrm>
            <a:off x="396081" y="3005183"/>
            <a:ext cx="3785825" cy="1832926"/>
          </a:xfrm>
          <a:prstGeom prst="rect">
            <a:avLst/>
          </a:prstGeom>
        </p:spPr>
      </p:pic>
      <p:sp>
        <p:nvSpPr>
          <p:cNvPr id="8" name="文本框 7"/>
          <p:cNvSpPr txBox="1"/>
          <p:nvPr/>
        </p:nvSpPr>
        <p:spPr>
          <a:xfrm>
            <a:off x="4434681" y="3116262"/>
            <a:ext cx="155792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Software</a:t>
            </a:r>
          </a:p>
        </p:txBody>
      </p:sp>
      <p:sp>
        <p:nvSpPr>
          <p:cNvPr id="12" name="文本框 11"/>
          <p:cNvSpPr txBox="1"/>
          <p:nvPr/>
        </p:nvSpPr>
        <p:spPr>
          <a:xfrm>
            <a:off x="4434681" y="3551452"/>
            <a:ext cx="4646850" cy="1446550"/>
          </a:xfrm>
          <a:prstGeom prst="rect">
            <a:avLst/>
          </a:prstGeom>
          <a:noFill/>
        </p:spPr>
        <p:txBody>
          <a:bodyPr wrap="none" lIns="182880" tIns="146304" rIns="182880" bIns="146304" rtlCol="0">
            <a:spAutoFit/>
          </a:bodyPr>
          <a:lstStyle/>
          <a:p>
            <a:pPr>
              <a:lnSpc>
                <a:spcPct val="90000"/>
              </a:lnSpc>
              <a:spcAft>
                <a:spcPts val="600"/>
              </a:spcAft>
            </a:pPr>
            <a:r>
              <a:rPr lang="en-US" dirty="0"/>
              <a:t>e.g. </a:t>
            </a:r>
            <a:r>
              <a:rPr lang="en-US" dirty="0" smtClean="0"/>
              <a:t>DPDK, </a:t>
            </a:r>
            <a:r>
              <a:rPr lang="en-US" dirty="0" err="1" smtClean="0"/>
              <a:t>mtcp</a:t>
            </a:r>
            <a:r>
              <a:rPr lang="en-US" dirty="0"/>
              <a:t>, </a:t>
            </a:r>
            <a:r>
              <a:rPr lang="en-US" dirty="0" err="1"/>
              <a:t>libvma</a:t>
            </a:r>
            <a:r>
              <a:rPr lang="en-US" dirty="0"/>
              <a:t>, two-sided RDMA</a:t>
            </a:r>
          </a:p>
          <a:p>
            <a:pPr>
              <a:lnSpc>
                <a:spcPct val="90000"/>
              </a:lnSpc>
              <a:spcAft>
                <a:spcPts val="600"/>
              </a:spcAft>
            </a:pPr>
            <a:r>
              <a:rPr lang="en-US" dirty="0" smtClean="0">
                <a:solidFill>
                  <a:srgbClr val="C00000"/>
                </a:solidFill>
              </a:rPr>
              <a:t>Bottlenecks: CPU random memory access</a:t>
            </a:r>
            <a:br>
              <a:rPr lang="en-US" dirty="0" smtClean="0">
                <a:solidFill>
                  <a:srgbClr val="C00000"/>
                </a:solidFill>
              </a:rPr>
            </a:br>
            <a:r>
              <a:rPr lang="en-US" dirty="0" smtClean="0">
                <a:solidFill>
                  <a:srgbClr val="C00000"/>
                </a:solidFill>
              </a:rPr>
              <a:t>and KV operation computation</a:t>
            </a:r>
          </a:p>
          <a:p>
            <a:pPr>
              <a:lnSpc>
                <a:spcPct val="90000"/>
              </a:lnSpc>
              <a:spcAft>
                <a:spcPts val="600"/>
              </a:spcAft>
            </a:pPr>
            <a:r>
              <a:rPr lang="en-US" dirty="0" smtClean="0"/>
              <a:t>(~5 </a:t>
            </a:r>
            <a:r>
              <a:rPr lang="en-US" altLang="zh-CN" dirty="0" smtClean="0"/>
              <a:t>Mops </a:t>
            </a:r>
            <a:r>
              <a:rPr lang="en-US" dirty="0" smtClean="0"/>
              <a:t>per core)</a:t>
            </a:r>
          </a:p>
        </p:txBody>
      </p:sp>
      <p:sp>
        <p:nvSpPr>
          <p:cNvPr id="6" name="文本框 10"/>
          <p:cNvSpPr txBox="1"/>
          <p:nvPr/>
        </p:nvSpPr>
        <p:spPr>
          <a:xfrm>
            <a:off x="5715929" y="3116262"/>
            <a:ext cx="241091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(Kernel Bypass)</a:t>
            </a:r>
          </a:p>
        </p:txBody>
      </p:sp>
      <p:pic>
        <p:nvPicPr>
          <p:cNvPr id="7" name="图片 3"/>
          <p:cNvPicPr>
            <a:picLocks noChangeAspect="1"/>
          </p:cNvPicPr>
          <p:nvPr/>
        </p:nvPicPr>
        <p:blipFill>
          <a:blip r:embed="rId3"/>
          <a:stretch>
            <a:fillRect/>
          </a:stretch>
        </p:blipFill>
        <p:spPr>
          <a:xfrm>
            <a:off x="396081" y="1207136"/>
            <a:ext cx="3785825" cy="1832926"/>
          </a:xfrm>
          <a:prstGeom prst="rect">
            <a:avLst/>
          </a:prstGeom>
        </p:spPr>
      </p:pic>
      <p:sp>
        <p:nvSpPr>
          <p:cNvPr id="9" name="文本框 7"/>
          <p:cNvSpPr txBox="1"/>
          <p:nvPr/>
        </p:nvSpPr>
        <p:spPr>
          <a:xfrm>
            <a:off x="4434681" y="1439862"/>
            <a:ext cx="365221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Software (Kernel TCP/IP)</a:t>
            </a:r>
          </a:p>
        </p:txBody>
      </p:sp>
      <p:sp>
        <p:nvSpPr>
          <p:cNvPr id="10" name="文本框 11"/>
          <p:cNvSpPr txBox="1"/>
          <p:nvPr/>
        </p:nvSpPr>
        <p:spPr>
          <a:xfrm>
            <a:off x="4434681" y="1875052"/>
            <a:ext cx="3620735" cy="794064"/>
          </a:xfrm>
          <a:prstGeom prst="rect">
            <a:avLst/>
          </a:prstGeom>
          <a:noFill/>
        </p:spPr>
        <p:txBody>
          <a:bodyPr wrap="none" lIns="182880" tIns="146304" rIns="182880" bIns="146304" rtlCol="0">
            <a:spAutoFit/>
          </a:bodyPr>
          <a:lstStyle/>
          <a:p>
            <a:pPr>
              <a:lnSpc>
                <a:spcPct val="90000"/>
              </a:lnSpc>
              <a:spcAft>
                <a:spcPts val="600"/>
              </a:spcAft>
            </a:pPr>
            <a:r>
              <a:rPr lang="en-US" dirty="0" smtClean="0">
                <a:solidFill>
                  <a:srgbClr val="C00000"/>
                </a:solidFill>
              </a:rPr>
              <a:t>Bottleneck: Network stack in OS</a:t>
            </a:r>
            <a:br>
              <a:rPr lang="en-US" dirty="0" smtClean="0">
                <a:solidFill>
                  <a:srgbClr val="C00000"/>
                </a:solidFill>
              </a:rPr>
            </a:br>
            <a:r>
              <a:rPr lang="en-US" dirty="0" smtClean="0"/>
              <a:t>(~300 Kops per core)</a:t>
            </a:r>
          </a:p>
        </p:txBody>
      </p:sp>
    </p:spTree>
    <p:extLst>
      <p:ext uri="{BB962C8B-B14F-4D97-AF65-F5344CB8AC3E}">
        <p14:creationId xmlns:p14="http://schemas.microsoft.com/office/powerpoint/2010/main" val="399214945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Key-Value </a:t>
            </a:r>
            <a:r>
              <a:rPr lang="en-US" dirty="0"/>
              <a:t>S</a:t>
            </a:r>
            <a:r>
              <a:rPr lang="en-US" dirty="0" smtClean="0"/>
              <a:t>tore Architectures</a:t>
            </a:r>
            <a:endParaRPr lang="en-US" dirty="0"/>
          </a:p>
        </p:txBody>
      </p:sp>
      <p:pic>
        <p:nvPicPr>
          <p:cNvPr id="7" name="图片 3"/>
          <p:cNvPicPr>
            <a:picLocks noChangeAspect="1"/>
          </p:cNvPicPr>
          <p:nvPr/>
        </p:nvPicPr>
        <p:blipFill>
          <a:blip r:embed="rId3"/>
          <a:stretch>
            <a:fillRect/>
          </a:stretch>
        </p:blipFill>
        <p:spPr>
          <a:xfrm>
            <a:off x="396081" y="1207136"/>
            <a:ext cx="3785825" cy="1832926"/>
          </a:xfrm>
          <a:prstGeom prst="rect">
            <a:avLst/>
          </a:prstGeom>
        </p:spPr>
      </p:pic>
      <p:sp>
        <p:nvSpPr>
          <p:cNvPr id="9" name="文本框 7"/>
          <p:cNvSpPr txBox="1"/>
          <p:nvPr/>
        </p:nvSpPr>
        <p:spPr>
          <a:xfrm>
            <a:off x="4434681" y="1439862"/>
            <a:ext cx="365221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Software (Kernel TCP/IP)</a:t>
            </a:r>
          </a:p>
        </p:txBody>
      </p:sp>
      <p:sp>
        <p:nvSpPr>
          <p:cNvPr id="10" name="文本框 11"/>
          <p:cNvSpPr txBox="1"/>
          <p:nvPr/>
        </p:nvSpPr>
        <p:spPr>
          <a:xfrm>
            <a:off x="4434681" y="1875052"/>
            <a:ext cx="3620735" cy="794064"/>
          </a:xfrm>
          <a:prstGeom prst="rect">
            <a:avLst/>
          </a:prstGeom>
          <a:noFill/>
        </p:spPr>
        <p:txBody>
          <a:bodyPr wrap="none" lIns="182880" tIns="146304" rIns="182880" bIns="146304" rtlCol="0">
            <a:spAutoFit/>
          </a:bodyPr>
          <a:lstStyle/>
          <a:p>
            <a:pPr>
              <a:lnSpc>
                <a:spcPct val="90000"/>
              </a:lnSpc>
              <a:spcAft>
                <a:spcPts val="600"/>
              </a:spcAft>
            </a:pPr>
            <a:r>
              <a:rPr lang="en-US" dirty="0" smtClean="0">
                <a:solidFill>
                  <a:srgbClr val="C00000"/>
                </a:solidFill>
              </a:rPr>
              <a:t>Bottleneck: Network stack in OS</a:t>
            </a:r>
            <a:br>
              <a:rPr lang="en-US" dirty="0" smtClean="0">
                <a:solidFill>
                  <a:srgbClr val="C00000"/>
                </a:solidFill>
              </a:rPr>
            </a:br>
            <a:r>
              <a:rPr lang="en-US" dirty="0" smtClean="0"/>
              <a:t>(~300 Kops per core)</a:t>
            </a:r>
          </a:p>
        </p:txBody>
      </p:sp>
      <p:pic>
        <p:nvPicPr>
          <p:cNvPr id="11" name="图片 4"/>
          <p:cNvPicPr>
            <a:picLocks noChangeAspect="1"/>
          </p:cNvPicPr>
          <p:nvPr/>
        </p:nvPicPr>
        <p:blipFill>
          <a:blip r:embed="rId4"/>
          <a:stretch>
            <a:fillRect/>
          </a:stretch>
        </p:blipFill>
        <p:spPr>
          <a:xfrm>
            <a:off x="369556" y="4913608"/>
            <a:ext cx="3785825" cy="1849359"/>
          </a:xfrm>
          <a:prstGeom prst="rect">
            <a:avLst/>
          </a:prstGeom>
        </p:spPr>
      </p:pic>
      <p:sp>
        <p:nvSpPr>
          <p:cNvPr id="13" name="文本框 8"/>
          <p:cNvSpPr txBox="1"/>
          <p:nvPr/>
        </p:nvSpPr>
        <p:spPr>
          <a:xfrm>
            <a:off x="4434681" y="5002998"/>
            <a:ext cx="274818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One-sided RDMA</a:t>
            </a:r>
          </a:p>
        </p:txBody>
      </p:sp>
      <p:sp>
        <p:nvSpPr>
          <p:cNvPr id="14" name="文本框 12"/>
          <p:cNvSpPr txBox="1"/>
          <p:nvPr/>
        </p:nvSpPr>
        <p:spPr>
          <a:xfrm>
            <a:off x="4434681" y="5424955"/>
            <a:ext cx="4853316" cy="1120307"/>
          </a:xfrm>
          <a:prstGeom prst="rect">
            <a:avLst/>
          </a:prstGeom>
          <a:noFill/>
        </p:spPr>
        <p:txBody>
          <a:bodyPr wrap="none" lIns="182880" tIns="146304" rIns="182880" bIns="146304" rtlCol="0">
            <a:spAutoFit/>
          </a:bodyPr>
          <a:lstStyle/>
          <a:p>
            <a:pPr>
              <a:lnSpc>
                <a:spcPct val="90000"/>
              </a:lnSpc>
              <a:spcAft>
                <a:spcPts val="600"/>
              </a:spcAft>
            </a:pPr>
            <a:r>
              <a:rPr lang="en-US" dirty="0" smtClean="0">
                <a:solidFill>
                  <a:srgbClr val="C00000"/>
                </a:solidFill>
              </a:rPr>
              <a:t>Communication overhead: multiple round-</a:t>
            </a:r>
            <a:br>
              <a:rPr lang="en-US" dirty="0" smtClean="0">
                <a:solidFill>
                  <a:srgbClr val="C00000"/>
                </a:solidFill>
              </a:rPr>
            </a:br>
            <a:r>
              <a:rPr lang="en-US" dirty="0" smtClean="0">
                <a:solidFill>
                  <a:srgbClr val="C00000"/>
                </a:solidFill>
              </a:rPr>
              <a:t>trips per KV operation (fetch index, data)</a:t>
            </a:r>
          </a:p>
          <a:p>
            <a:pPr>
              <a:lnSpc>
                <a:spcPct val="90000"/>
              </a:lnSpc>
              <a:spcAft>
                <a:spcPts val="600"/>
              </a:spcAft>
            </a:pPr>
            <a:r>
              <a:rPr lang="en-US" dirty="0" smtClean="0">
                <a:solidFill>
                  <a:srgbClr val="C00000"/>
                </a:solidFill>
              </a:rPr>
              <a:t>Synchronization overhead: write operations</a:t>
            </a:r>
          </a:p>
        </p:txBody>
      </p:sp>
      <p:pic>
        <p:nvPicPr>
          <p:cNvPr id="15" name="图片 3"/>
          <p:cNvPicPr>
            <a:picLocks noChangeAspect="1"/>
          </p:cNvPicPr>
          <p:nvPr/>
        </p:nvPicPr>
        <p:blipFill>
          <a:blip r:embed="rId3"/>
          <a:stretch>
            <a:fillRect/>
          </a:stretch>
        </p:blipFill>
        <p:spPr>
          <a:xfrm>
            <a:off x="396081" y="3005183"/>
            <a:ext cx="3785825" cy="1832926"/>
          </a:xfrm>
          <a:prstGeom prst="rect">
            <a:avLst/>
          </a:prstGeom>
        </p:spPr>
      </p:pic>
      <p:sp>
        <p:nvSpPr>
          <p:cNvPr id="16" name="文本框 7"/>
          <p:cNvSpPr txBox="1"/>
          <p:nvPr/>
        </p:nvSpPr>
        <p:spPr>
          <a:xfrm>
            <a:off x="4434681" y="3116262"/>
            <a:ext cx="155792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Software</a:t>
            </a:r>
          </a:p>
        </p:txBody>
      </p:sp>
      <p:sp>
        <p:nvSpPr>
          <p:cNvPr id="17" name="文本框 11"/>
          <p:cNvSpPr txBox="1"/>
          <p:nvPr/>
        </p:nvSpPr>
        <p:spPr>
          <a:xfrm>
            <a:off x="4434681" y="3551452"/>
            <a:ext cx="4646850" cy="1446550"/>
          </a:xfrm>
          <a:prstGeom prst="rect">
            <a:avLst/>
          </a:prstGeom>
          <a:noFill/>
        </p:spPr>
        <p:txBody>
          <a:bodyPr wrap="none" lIns="182880" tIns="146304" rIns="182880" bIns="146304" rtlCol="0">
            <a:spAutoFit/>
          </a:bodyPr>
          <a:lstStyle/>
          <a:p>
            <a:pPr>
              <a:lnSpc>
                <a:spcPct val="90000"/>
              </a:lnSpc>
              <a:spcAft>
                <a:spcPts val="600"/>
              </a:spcAft>
            </a:pPr>
            <a:r>
              <a:rPr lang="en-US" dirty="0"/>
              <a:t>e.g. </a:t>
            </a:r>
            <a:r>
              <a:rPr lang="en-US" dirty="0" smtClean="0"/>
              <a:t>DPDK, </a:t>
            </a:r>
            <a:r>
              <a:rPr lang="en-US" dirty="0" err="1" smtClean="0"/>
              <a:t>mtcp</a:t>
            </a:r>
            <a:r>
              <a:rPr lang="en-US" dirty="0"/>
              <a:t>, </a:t>
            </a:r>
            <a:r>
              <a:rPr lang="en-US" dirty="0" err="1"/>
              <a:t>libvma</a:t>
            </a:r>
            <a:r>
              <a:rPr lang="en-US" dirty="0"/>
              <a:t>, two-sided RDMA</a:t>
            </a:r>
          </a:p>
          <a:p>
            <a:pPr>
              <a:lnSpc>
                <a:spcPct val="90000"/>
              </a:lnSpc>
              <a:spcAft>
                <a:spcPts val="600"/>
              </a:spcAft>
            </a:pPr>
            <a:r>
              <a:rPr lang="en-US" dirty="0" smtClean="0">
                <a:solidFill>
                  <a:srgbClr val="C00000"/>
                </a:solidFill>
              </a:rPr>
              <a:t>Bottlenecks: CPU random memory access</a:t>
            </a:r>
            <a:br>
              <a:rPr lang="en-US" dirty="0" smtClean="0">
                <a:solidFill>
                  <a:srgbClr val="C00000"/>
                </a:solidFill>
              </a:rPr>
            </a:br>
            <a:r>
              <a:rPr lang="en-US" dirty="0" smtClean="0">
                <a:solidFill>
                  <a:srgbClr val="C00000"/>
                </a:solidFill>
              </a:rPr>
              <a:t>and KV operation computation</a:t>
            </a:r>
            <a:endParaRPr lang="en-US" dirty="0"/>
          </a:p>
          <a:p>
            <a:pPr>
              <a:lnSpc>
                <a:spcPct val="90000"/>
              </a:lnSpc>
              <a:spcAft>
                <a:spcPts val="600"/>
              </a:spcAft>
            </a:pPr>
            <a:r>
              <a:rPr lang="en-US" dirty="0" smtClean="0"/>
              <a:t>(~5 M</a:t>
            </a:r>
            <a:r>
              <a:rPr lang="en-US" altLang="zh-CN" dirty="0" smtClean="0"/>
              <a:t>ops </a:t>
            </a:r>
            <a:r>
              <a:rPr lang="en-US" dirty="0" smtClean="0"/>
              <a:t>per core)</a:t>
            </a:r>
          </a:p>
        </p:txBody>
      </p:sp>
      <p:sp>
        <p:nvSpPr>
          <p:cNvPr id="18" name="文本框 10"/>
          <p:cNvSpPr txBox="1"/>
          <p:nvPr/>
        </p:nvSpPr>
        <p:spPr>
          <a:xfrm>
            <a:off x="5715929" y="3116262"/>
            <a:ext cx="241091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(Kernel Bypass)</a:t>
            </a:r>
          </a:p>
        </p:txBody>
      </p:sp>
    </p:spTree>
    <p:extLst>
      <p:ext uri="{BB962C8B-B14F-4D97-AF65-F5344CB8AC3E}">
        <p14:creationId xmlns:p14="http://schemas.microsoft.com/office/powerpoint/2010/main" val="237435443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Key-Value </a:t>
            </a:r>
            <a:r>
              <a:rPr lang="en-US" dirty="0"/>
              <a:t>S</a:t>
            </a:r>
            <a:r>
              <a:rPr lang="en-US" dirty="0" smtClean="0"/>
              <a:t>tore Architectures</a:t>
            </a:r>
            <a:endParaRPr lang="en-US" dirty="0"/>
          </a:p>
        </p:txBody>
      </p:sp>
      <p:pic>
        <p:nvPicPr>
          <p:cNvPr id="4" name="图片 3"/>
          <p:cNvPicPr>
            <a:picLocks noChangeAspect="1"/>
          </p:cNvPicPr>
          <p:nvPr/>
        </p:nvPicPr>
        <p:blipFill>
          <a:blip r:embed="rId3"/>
          <a:stretch>
            <a:fillRect/>
          </a:stretch>
        </p:blipFill>
        <p:spPr>
          <a:xfrm>
            <a:off x="396082" y="3116262"/>
            <a:ext cx="2526724" cy="1223326"/>
          </a:xfrm>
          <a:prstGeom prst="rect">
            <a:avLst/>
          </a:prstGeom>
        </p:spPr>
      </p:pic>
      <p:pic>
        <p:nvPicPr>
          <p:cNvPr id="5" name="图片 4"/>
          <p:cNvPicPr>
            <a:picLocks noChangeAspect="1"/>
          </p:cNvPicPr>
          <p:nvPr/>
        </p:nvPicPr>
        <p:blipFill>
          <a:blip r:embed="rId4"/>
          <a:stretch>
            <a:fillRect/>
          </a:stretch>
        </p:blipFill>
        <p:spPr>
          <a:xfrm>
            <a:off x="363493" y="4928507"/>
            <a:ext cx="2553250" cy="1247251"/>
          </a:xfrm>
          <a:prstGeom prst="rect">
            <a:avLst/>
          </a:prstGeom>
        </p:spPr>
      </p:pic>
      <p:pic>
        <p:nvPicPr>
          <p:cNvPr id="6" name="图片 5"/>
          <p:cNvPicPr>
            <a:picLocks noChangeAspect="1"/>
          </p:cNvPicPr>
          <p:nvPr/>
        </p:nvPicPr>
        <p:blipFill>
          <a:blip r:embed="rId5"/>
          <a:stretch>
            <a:fillRect/>
          </a:stretch>
        </p:blipFill>
        <p:spPr>
          <a:xfrm>
            <a:off x="5196681" y="1552310"/>
            <a:ext cx="3910621" cy="1910321"/>
          </a:xfrm>
          <a:prstGeom prst="rect">
            <a:avLst/>
          </a:prstGeom>
        </p:spPr>
      </p:pic>
      <p:sp>
        <p:nvSpPr>
          <p:cNvPr id="8" name="文本框 7"/>
          <p:cNvSpPr txBox="1"/>
          <p:nvPr/>
        </p:nvSpPr>
        <p:spPr>
          <a:xfrm>
            <a:off x="2916743" y="3268662"/>
            <a:ext cx="1898533" cy="794064"/>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Software</a:t>
            </a:r>
            <a:br>
              <a:rPr lang="en-US" dirty="0" smtClean="0">
                <a:gradFill>
                  <a:gsLst>
                    <a:gs pos="2917">
                      <a:schemeClr val="tx1"/>
                    </a:gs>
                    <a:gs pos="30000">
                      <a:schemeClr val="tx1"/>
                    </a:gs>
                  </a:gsLst>
                  <a:lin ang="5400000" scaled="0"/>
                </a:gradFill>
              </a:rPr>
            </a:br>
            <a:r>
              <a:rPr lang="en-US" dirty="0" smtClean="0">
                <a:gradFill>
                  <a:gsLst>
                    <a:gs pos="2917">
                      <a:schemeClr val="tx1"/>
                    </a:gs>
                    <a:gs pos="30000">
                      <a:schemeClr val="tx1"/>
                    </a:gs>
                  </a:gsLst>
                  <a:lin ang="5400000" scaled="0"/>
                </a:gradFill>
              </a:rPr>
              <a:t>(Kernel Bypass)</a:t>
            </a:r>
            <a:endParaRPr lang="en-US" sz="2000" dirty="0" smtClean="0">
              <a:gradFill>
                <a:gsLst>
                  <a:gs pos="2917">
                    <a:schemeClr val="tx1"/>
                  </a:gs>
                  <a:gs pos="30000">
                    <a:schemeClr val="tx1"/>
                  </a:gs>
                </a:gsLst>
                <a:lin ang="5400000" scaled="0"/>
              </a:gradFill>
            </a:endParaRPr>
          </a:p>
        </p:txBody>
      </p:sp>
      <p:sp>
        <p:nvSpPr>
          <p:cNvPr id="9" name="文本框 8"/>
          <p:cNvSpPr txBox="1"/>
          <p:nvPr/>
        </p:nvSpPr>
        <p:spPr>
          <a:xfrm>
            <a:off x="2916743" y="5238497"/>
            <a:ext cx="215187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One-sided RDMA</a:t>
            </a:r>
          </a:p>
        </p:txBody>
      </p:sp>
      <p:sp>
        <p:nvSpPr>
          <p:cNvPr id="10" name="文本框 9"/>
          <p:cNvSpPr txBox="1"/>
          <p:nvPr/>
        </p:nvSpPr>
        <p:spPr>
          <a:xfrm>
            <a:off x="5621126" y="3638768"/>
            <a:ext cx="336463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KV-Direct FPGA + NIC</a:t>
            </a:r>
          </a:p>
        </p:txBody>
      </p:sp>
      <p:sp>
        <p:nvSpPr>
          <p:cNvPr id="14" name="文本框 13"/>
          <p:cNvSpPr txBox="1"/>
          <p:nvPr/>
        </p:nvSpPr>
        <p:spPr>
          <a:xfrm>
            <a:off x="5621126" y="4095968"/>
            <a:ext cx="3445880" cy="794064"/>
          </a:xfrm>
          <a:prstGeom prst="rect">
            <a:avLst/>
          </a:prstGeom>
          <a:noFill/>
        </p:spPr>
        <p:txBody>
          <a:bodyPr wrap="none" lIns="182880" tIns="146304" rIns="182880" bIns="146304" rtlCol="0">
            <a:spAutoFit/>
          </a:bodyPr>
          <a:lstStyle/>
          <a:p>
            <a:pPr>
              <a:lnSpc>
                <a:spcPct val="90000"/>
              </a:lnSpc>
              <a:spcAft>
                <a:spcPts val="600"/>
              </a:spcAft>
            </a:pPr>
            <a:r>
              <a:rPr lang="en-US" dirty="0" smtClean="0">
                <a:solidFill>
                  <a:srgbClr val="C00000"/>
                </a:solidFill>
              </a:rPr>
              <a:t>Offload KV processing on </a:t>
            </a:r>
            <a:r>
              <a:rPr lang="en-US" altLang="zh-CN" dirty="0" smtClean="0">
                <a:solidFill>
                  <a:srgbClr val="C00000"/>
                </a:solidFill>
              </a:rPr>
              <a:t>CPU</a:t>
            </a:r>
            <a:br>
              <a:rPr lang="en-US" altLang="zh-CN" dirty="0" smtClean="0">
                <a:solidFill>
                  <a:srgbClr val="C00000"/>
                </a:solidFill>
              </a:rPr>
            </a:br>
            <a:r>
              <a:rPr lang="en-US" dirty="0" smtClean="0">
                <a:solidFill>
                  <a:srgbClr val="C00000"/>
                </a:solidFill>
              </a:rPr>
              <a:t>to Programmable NIC</a:t>
            </a:r>
          </a:p>
        </p:txBody>
      </p:sp>
      <p:cxnSp>
        <p:nvCxnSpPr>
          <p:cNvPr id="7" name="Straight Connector 6"/>
          <p:cNvCxnSpPr/>
          <p:nvPr/>
        </p:nvCxnSpPr>
        <p:spPr>
          <a:xfrm>
            <a:off x="5120481" y="1058862"/>
            <a:ext cx="0" cy="54864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5" name="图片 3"/>
          <p:cNvPicPr>
            <a:picLocks noChangeAspect="1"/>
          </p:cNvPicPr>
          <p:nvPr/>
        </p:nvPicPr>
        <p:blipFill>
          <a:blip r:embed="rId3"/>
          <a:stretch>
            <a:fillRect/>
          </a:stretch>
        </p:blipFill>
        <p:spPr>
          <a:xfrm>
            <a:off x="396082" y="1352514"/>
            <a:ext cx="2526724" cy="1223326"/>
          </a:xfrm>
          <a:prstGeom prst="rect">
            <a:avLst/>
          </a:prstGeom>
        </p:spPr>
      </p:pic>
      <p:sp>
        <p:nvSpPr>
          <p:cNvPr id="16" name="文本框 7"/>
          <p:cNvSpPr txBox="1"/>
          <p:nvPr/>
        </p:nvSpPr>
        <p:spPr>
          <a:xfrm>
            <a:off x="2922096" y="1456417"/>
            <a:ext cx="1870320" cy="794064"/>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Software</a:t>
            </a:r>
            <a:br>
              <a:rPr lang="en-US" dirty="0" smtClean="0">
                <a:gradFill>
                  <a:gsLst>
                    <a:gs pos="2917">
                      <a:schemeClr val="tx1"/>
                    </a:gs>
                    <a:gs pos="30000">
                      <a:schemeClr val="tx1"/>
                    </a:gs>
                  </a:gsLst>
                  <a:lin ang="5400000" scaled="0"/>
                </a:gradFill>
              </a:rPr>
            </a:br>
            <a:r>
              <a:rPr lang="en-US" dirty="0" smtClean="0">
                <a:gradFill>
                  <a:gsLst>
                    <a:gs pos="2917">
                      <a:schemeClr val="tx1"/>
                    </a:gs>
                    <a:gs pos="30000">
                      <a:schemeClr val="tx1"/>
                    </a:gs>
                  </a:gsLst>
                  <a:lin ang="5400000" scaled="0"/>
                </a:gradFill>
              </a:rPr>
              <a:t>(Kernel TCP/IP)</a:t>
            </a:r>
            <a:endParaRPr lang="en-US" sz="20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81079275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 Commodity Server with </a:t>
            </a:r>
            <a:r>
              <a:rPr lang="en-US" dirty="0" err="1"/>
              <a:t>SmartNIC</a:t>
            </a:r>
            <a:endParaRPr lang="en-US" dirty="0"/>
          </a:p>
        </p:txBody>
      </p:sp>
      <p:grpSp>
        <p:nvGrpSpPr>
          <p:cNvPr id="4" name="Group 3"/>
          <p:cNvGrpSpPr/>
          <p:nvPr/>
        </p:nvGrpSpPr>
        <p:grpSpPr>
          <a:xfrm>
            <a:off x="1996281" y="1592262"/>
            <a:ext cx="5562600" cy="4268148"/>
            <a:chOff x="5230414" y="1363662"/>
            <a:chExt cx="3878347" cy="3257284"/>
          </a:xfrm>
        </p:grpSpPr>
        <p:sp>
          <p:nvSpPr>
            <p:cNvPr id="5" name="Rectangle 4"/>
            <p:cNvSpPr/>
            <p:nvPr/>
          </p:nvSpPr>
          <p:spPr bwMode="auto">
            <a:xfrm>
              <a:off x="5230414" y="1363662"/>
              <a:ext cx="3449936" cy="2838558"/>
            </a:xfrm>
            <a:prstGeom prst="rect">
              <a:avLst/>
            </a:prstGeom>
            <a:solidFill>
              <a:schemeClr val="bg1"/>
            </a:solidFill>
            <a:ln>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 name="Rectangle 5"/>
            <p:cNvSpPr/>
            <p:nvPr/>
          </p:nvSpPr>
          <p:spPr bwMode="auto">
            <a:xfrm>
              <a:off x="6223255" y="2392860"/>
              <a:ext cx="1330148" cy="352824"/>
            </a:xfrm>
            <a:prstGeom prst="rect">
              <a:avLst/>
            </a:prstGeom>
            <a:solidFill>
              <a:schemeClr val="bg1">
                <a:lumMod val="75000"/>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QPI</a:t>
              </a:r>
            </a:p>
          </p:txBody>
        </p:sp>
        <p:sp>
          <p:nvSpPr>
            <p:cNvPr id="7" name="Rectangle: Rounded Corners 701"/>
            <p:cNvSpPr/>
            <p:nvPr/>
          </p:nvSpPr>
          <p:spPr bwMode="auto">
            <a:xfrm>
              <a:off x="5480260" y="1662756"/>
              <a:ext cx="1001969" cy="294767"/>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sp>
          <p:nvSpPr>
            <p:cNvPr id="8" name="Rectangle: Rounded Corners 702"/>
            <p:cNvSpPr/>
            <p:nvPr/>
          </p:nvSpPr>
          <p:spPr bwMode="auto">
            <a:xfrm>
              <a:off x="7306134" y="1662756"/>
              <a:ext cx="1001969" cy="294767"/>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sp>
          <p:nvSpPr>
            <p:cNvPr id="9" name="Rectangle 8"/>
            <p:cNvSpPr/>
            <p:nvPr/>
          </p:nvSpPr>
          <p:spPr bwMode="auto">
            <a:xfrm>
              <a:off x="5762083" y="1957523"/>
              <a:ext cx="438324" cy="352824"/>
            </a:xfrm>
            <a:prstGeom prst="rect">
              <a:avLst/>
            </a:prstGeom>
            <a:solidFill>
              <a:schemeClr val="tx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 name="Rectangle 9"/>
            <p:cNvSpPr/>
            <p:nvPr/>
          </p:nvSpPr>
          <p:spPr bwMode="auto">
            <a:xfrm>
              <a:off x="7584874" y="1957522"/>
              <a:ext cx="438324" cy="352824"/>
            </a:xfrm>
            <a:prstGeom prst="rect">
              <a:avLst/>
            </a:prstGeom>
            <a:solidFill>
              <a:schemeClr val="tx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11" name="Group 10"/>
            <p:cNvGrpSpPr/>
            <p:nvPr/>
          </p:nvGrpSpPr>
          <p:grpSpPr>
            <a:xfrm>
              <a:off x="5474805" y="3339545"/>
              <a:ext cx="1007424" cy="382629"/>
              <a:chOff x="332945" y="2365067"/>
              <a:chExt cx="953623" cy="395653"/>
            </a:xfrm>
            <a:solidFill>
              <a:schemeClr val="bg1">
                <a:lumMod val="50000"/>
              </a:schemeClr>
            </a:solidFill>
          </p:grpSpPr>
          <p:sp>
            <p:nvSpPr>
              <p:cNvPr id="54" name="Rectangle 53"/>
              <p:cNvSpPr/>
              <p:nvPr/>
            </p:nvSpPr>
            <p:spPr>
              <a:xfrm>
                <a:off x="332945" y="2572314"/>
                <a:ext cx="226086" cy="18840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5" name="Rectangle 54"/>
              <p:cNvSpPr/>
              <p:nvPr/>
            </p:nvSpPr>
            <p:spPr>
              <a:xfrm>
                <a:off x="615552" y="2562896"/>
                <a:ext cx="169564" cy="19782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6" name="Rectangle 55"/>
              <p:cNvSpPr/>
              <p:nvPr/>
            </p:nvSpPr>
            <p:spPr>
              <a:xfrm>
                <a:off x="332945" y="2365067"/>
                <a:ext cx="953623" cy="32970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p>
            </p:txBody>
          </p:sp>
        </p:grpSp>
        <p:sp>
          <p:nvSpPr>
            <p:cNvPr id="12" name="Rectangle 11"/>
            <p:cNvSpPr/>
            <p:nvPr/>
          </p:nvSpPr>
          <p:spPr bwMode="auto">
            <a:xfrm>
              <a:off x="5751544" y="2804846"/>
              <a:ext cx="438324" cy="534700"/>
            </a:xfrm>
            <a:prstGeom prst="rect">
              <a:avLst/>
            </a:prstGeom>
            <a:solidFill>
              <a:schemeClr val="accent5">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 name="Freeform 73"/>
            <p:cNvSpPr>
              <a:spLocks noChangeAspect="1" noEditPoints="1"/>
            </p:cNvSpPr>
            <p:nvPr/>
          </p:nvSpPr>
          <p:spPr bwMode="black">
            <a:xfrm>
              <a:off x="5604287" y="2193705"/>
              <a:ext cx="753915" cy="753912"/>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ctr" anchorCtr="0" forceAA="0" compatLnSpc="1">
              <a:prstTxWarp prst="textNoShape">
                <a:avLst/>
              </a:prstTxWarp>
              <a:noAutofit/>
            </a:bodyPr>
            <a:lstStyle/>
            <a:p>
              <a:pPr algn="ctr" defTabSz="685512" fontAlgn="base">
                <a:lnSpc>
                  <a:spcPct val="90000"/>
                </a:lnSpc>
                <a:spcBef>
                  <a:spcPct val="0"/>
                </a:spcBef>
                <a:spcAft>
                  <a:spcPct val="0"/>
                </a:spcAft>
                <a:defRPr/>
              </a:pPr>
              <a:r>
                <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CPU</a:t>
              </a:r>
            </a:p>
          </p:txBody>
        </p:sp>
        <p:sp>
          <p:nvSpPr>
            <p:cNvPr id="14" name="Freeform: Shape 753"/>
            <p:cNvSpPr/>
            <p:nvPr/>
          </p:nvSpPr>
          <p:spPr bwMode="auto">
            <a:xfrm>
              <a:off x="5874120" y="3647111"/>
              <a:ext cx="1551013" cy="860479"/>
            </a:xfrm>
            <a:custGeom>
              <a:avLst/>
              <a:gdLst>
                <a:gd name="connsiteX0" fmla="*/ 0 w 2068193"/>
                <a:gd name="connsiteY0" fmla="*/ 0 h 1147404"/>
                <a:gd name="connsiteX1" fmla="*/ 177747 w 2068193"/>
                <a:gd name="connsiteY1" fmla="*/ 0 h 1147404"/>
                <a:gd name="connsiteX2" fmla="*/ 177747 w 2068193"/>
                <a:gd name="connsiteY2" fmla="*/ 984061 h 1147404"/>
                <a:gd name="connsiteX3" fmla="*/ 1909100 w 2068193"/>
                <a:gd name="connsiteY3" fmla="*/ 984061 h 1147404"/>
                <a:gd name="connsiteX4" fmla="*/ 1909100 w 2068193"/>
                <a:gd name="connsiteY4" fmla="*/ 338898 h 1147404"/>
                <a:gd name="connsiteX5" fmla="*/ 2068193 w 2068193"/>
                <a:gd name="connsiteY5" fmla="*/ 338898 h 1147404"/>
                <a:gd name="connsiteX6" fmla="*/ 2068193 w 2068193"/>
                <a:gd name="connsiteY6" fmla="*/ 1147404 h 1147404"/>
                <a:gd name="connsiteX7" fmla="*/ 1909514 w 2068193"/>
                <a:gd name="connsiteY7" fmla="*/ 1147404 h 1147404"/>
                <a:gd name="connsiteX8" fmla="*/ 1909100 w 2068193"/>
                <a:gd name="connsiteY8" fmla="*/ 1147404 h 1147404"/>
                <a:gd name="connsiteX9" fmla="*/ 0 w 2068193"/>
                <a:gd name="connsiteY9" fmla="*/ 1147404 h 1147404"/>
                <a:gd name="connsiteX10" fmla="*/ 0 w 2068193"/>
                <a:gd name="connsiteY10" fmla="*/ 1017537 h 1147404"/>
                <a:gd name="connsiteX11" fmla="*/ 0 w 2068193"/>
                <a:gd name="connsiteY11" fmla="*/ 984061 h 114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8193" h="1147404">
                  <a:moveTo>
                    <a:pt x="0" y="0"/>
                  </a:moveTo>
                  <a:lnTo>
                    <a:pt x="177747" y="0"/>
                  </a:lnTo>
                  <a:lnTo>
                    <a:pt x="177747" y="984061"/>
                  </a:lnTo>
                  <a:lnTo>
                    <a:pt x="1909100" y="984061"/>
                  </a:lnTo>
                  <a:lnTo>
                    <a:pt x="1909100" y="338898"/>
                  </a:lnTo>
                  <a:lnTo>
                    <a:pt x="2068193" y="338898"/>
                  </a:lnTo>
                  <a:lnTo>
                    <a:pt x="2068193" y="1147404"/>
                  </a:lnTo>
                  <a:lnTo>
                    <a:pt x="1909514" y="1147404"/>
                  </a:lnTo>
                  <a:lnTo>
                    <a:pt x="1909100" y="1147404"/>
                  </a:lnTo>
                  <a:lnTo>
                    <a:pt x="0" y="1147404"/>
                  </a:lnTo>
                  <a:lnTo>
                    <a:pt x="0" y="1017537"/>
                  </a:lnTo>
                  <a:lnTo>
                    <a:pt x="0" y="984061"/>
                  </a:lnTo>
                  <a:close/>
                </a:path>
              </a:pathLst>
            </a:custGeom>
            <a:solidFill>
              <a:schemeClr val="accent1">
                <a:alpha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Semilight"/>
                  <a:ea typeface="Segoe UI" pitchFamily="34" charset="0"/>
                  <a:cs typeface="Segoe UI" pitchFamily="34" charset="0"/>
                </a:rPr>
                <a:t>1</a:t>
              </a:r>
            </a:p>
          </p:txBody>
        </p:sp>
        <p:sp>
          <p:nvSpPr>
            <p:cNvPr id="15" name="TextBox 14"/>
            <p:cNvSpPr txBox="1"/>
            <p:nvPr/>
          </p:nvSpPr>
          <p:spPr>
            <a:xfrm>
              <a:off x="5764662" y="4115145"/>
              <a:ext cx="345471" cy="183506"/>
            </a:xfrm>
            <a:prstGeom prst="rect">
              <a:avLst/>
            </a:prstGeom>
            <a:solidFill>
              <a:schemeClr val="bg1"/>
            </a:solidFill>
            <a:ln>
              <a:solidFill>
                <a:schemeClr val="bg1">
                  <a:lumMod val="50000"/>
                </a:schemeClr>
              </a:solidFill>
            </a:ln>
          </p:spPr>
          <p:txBody>
            <a:bodyPr wrap="square" lIns="0" tIns="34287" rIns="0" bIns="34287" rtlCol="0" anchor="ctr">
              <a:spAutoFit/>
            </a:bodyPr>
            <a:lstStyle>
              <a:defPPr>
                <a:defRPr lang="en-US"/>
              </a:defPPr>
              <a:lvl1pPr marR="0" lvl="0" indent="0" algn="ctr" fontAlgn="auto">
                <a:lnSpc>
                  <a:spcPct val="90000"/>
                </a:lnSpc>
                <a:spcBef>
                  <a:spcPts val="0"/>
                </a:spcBef>
                <a:spcAft>
                  <a:spcPts val="600"/>
                </a:spcAft>
                <a:buClrTx/>
                <a:buSzTx/>
                <a:buFontTx/>
                <a:buNone/>
                <a:tabLst/>
                <a:defRPr kumimoji="0" sz="1100" b="0" i="0" u="none" strike="noStrike" cap="none" spc="0" normalizeH="0" baseline="0">
                  <a:ln>
                    <a:noFill/>
                  </a:ln>
                  <a:solidFill>
                    <a:srgbClr val="505050">
                      <a:lumMod val="75000"/>
                    </a:srgbClr>
                  </a:solidFill>
                  <a:effectLst/>
                  <a:uLnTx/>
                  <a:uFillTx/>
                  <a:latin typeface="Segoe UI Semibold" panose="020B0702040204020203" pitchFamily="34" charset="0"/>
                  <a:cs typeface="Segoe UI Semibold" panose="020B0702040204020203" pitchFamily="34" charset="0"/>
                </a:defRPr>
              </a:lvl1pPr>
            </a:lstStyle>
            <a:p>
              <a:r>
                <a:rPr lang="en-US" sz="825" dirty="0"/>
                <a:t>QSFP</a:t>
              </a:r>
            </a:p>
          </p:txBody>
        </p:sp>
        <p:sp>
          <p:nvSpPr>
            <p:cNvPr id="16" name="TextBox 15"/>
            <p:cNvSpPr txBox="1"/>
            <p:nvPr/>
          </p:nvSpPr>
          <p:spPr>
            <a:xfrm>
              <a:off x="6279352" y="4285082"/>
              <a:ext cx="740549"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solidFill>
                    <a:srgbClr val="505050">
                      <a:lumMod val="75000"/>
                    </a:srgbClr>
                  </a:solidFill>
                  <a:latin typeface="Segoe UI Semibold" panose="020B0702040204020203" pitchFamily="34" charset="0"/>
                  <a:cs typeface="Segoe UI Semibold" panose="020B0702040204020203" pitchFamily="34" charset="0"/>
                </a:rPr>
                <a:t>40Gb/s</a:t>
              </a:r>
            </a:p>
          </p:txBody>
        </p:sp>
        <p:sp>
          <p:nvSpPr>
            <p:cNvPr id="17" name="Freeform: Shape 755"/>
            <p:cNvSpPr/>
            <p:nvPr/>
          </p:nvSpPr>
          <p:spPr bwMode="auto">
            <a:xfrm>
              <a:off x="7804035" y="3647111"/>
              <a:ext cx="1304726" cy="860479"/>
            </a:xfrm>
            <a:custGeom>
              <a:avLst/>
              <a:gdLst>
                <a:gd name="connsiteX0" fmla="*/ 0 w 1739782"/>
                <a:gd name="connsiteY0" fmla="*/ 0 h 1147404"/>
                <a:gd name="connsiteX1" fmla="*/ 177747 w 1739782"/>
                <a:gd name="connsiteY1" fmla="*/ 0 h 1147404"/>
                <a:gd name="connsiteX2" fmla="*/ 177747 w 1739782"/>
                <a:gd name="connsiteY2" fmla="*/ 984061 h 1147404"/>
                <a:gd name="connsiteX3" fmla="*/ 1739782 w 1739782"/>
                <a:gd name="connsiteY3" fmla="*/ 984061 h 1147404"/>
                <a:gd name="connsiteX4" fmla="*/ 1739782 w 1739782"/>
                <a:gd name="connsiteY4" fmla="*/ 1147404 h 1147404"/>
                <a:gd name="connsiteX5" fmla="*/ 0 w 1739782"/>
                <a:gd name="connsiteY5" fmla="*/ 1147404 h 1147404"/>
                <a:gd name="connsiteX6" fmla="*/ 0 w 1739782"/>
                <a:gd name="connsiteY6" fmla="*/ 1017537 h 1147404"/>
                <a:gd name="connsiteX7" fmla="*/ 0 w 1739782"/>
                <a:gd name="connsiteY7" fmla="*/ 984061 h 114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9782" h="1147404">
                  <a:moveTo>
                    <a:pt x="0" y="0"/>
                  </a:moveTo>
                  <a:lnTo>
                    <a:pt x="177747" y="0"/>
                  </a:lnTo>
                  <a:lnTo>
                    <a:pt x="177747" y="984061"/>
                  </a:lnTo>
                  <a:lnTo>
                    <a:pt x="1739782" y="984061"/>
                  </a:lnTo>
                  <a:lnTo>
                    <a:pt x="1739782" y="1147404"/>
                  </a:lnTo>
                  <a:lnTo>
                    <a:pt x="0" y="1147404"/>
                  </a:lnTo>
                  <a:lnTo>
                    <a:pt x="0" y="1017537"/>
                  </a:lnTo>
                  <a:lnTo>
                    <a:pt x="0" y="984061"/>
                  </a:lnTo>
                  <a:close/>
                </a:path>
              </a:pathLst>
            </a:custGeom>
            <a:solidFill>
              <a:schemeClr val="accent1">
                <a:alpha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Semilight"/>
                  <a:ea typeface="Segoe UI" pitchFamily="34" charset="0"/>
                  <a:cs typeface="Segoe UI" pitchFamily="34" charset="0"/>
                </a:rPr>
                <a:t>2</a:t>
              </a:r>
            </a:p>
          </p:txBody>
        </p:sp>
        <p:sp>
          <p:nvSpPr>
            <p:cNvPr id="18" name="Rounded Rectangle 94"/>
            <p:cNvSpPr/>
            <p:nvPr/>
          </p:nvSpPr>
          <p:spPr bwMode="auto">
            <a:xfrm>
              <a:off x="8706726" y="4324563"/>
              <a:ext cx="402035" cy="224854"/>
            </a:xfrm>
            <a:prstGeom prst="roundRect">
              <a:avLst>
                <a:gd name="adj" fmla="val 0"/>
              </a:avLst>
            </a:prstGeom>
            <a:solidFill>
              <a:schemeClr val="bg1">
                <a:lumMod val="95000"/>
              </a:schemeClr>
            </a:soli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34282" rIns="0" bIns="34282" numCol="1" rtlCol="0" anchor="ctr" anchorCtr="0" compatLnSpc="1">
              <a:prstTxWarp prst="textNoShape">
                <a:avLst/>
              </a:prstTxWarp>
            </a:bodyPr>
            <a:lstStyle/>
            <a:p>
              <a:pPr algn="ctr" defTabSz="685385" fontAlgn="base">
                <a:spcBef>
                  <a:spcPct val="0"/>
                </a:spcBef>
                <a:spcAft>
                  <a:spcPct val="0"/>
                </a:spcAft>
                <a:defRPr/>
              </a:pPr>
              <a:r>
                <a:rPr lang="en-US" sz="1176" dirty="0" err="1">
                  <a:solidFill>
                    <a:srgbClr val="0078D7"/>
                  </a:solidFill>
                  <a:latin typeface="Segoe UI Semilight"/>
                </a:rPr>
                <a:t>ToR</a:t>
              </a:r>
              <a:endParaRPr lang="en-US" sz="1470" dirty="0">
                <a:solidFill>
                  <a:srgbClr val="0078D7"/>
                </a:solidFill>
                <a:latin typeface="Segoe UI Semilight"/>
              </a:endParaRPr>
            </a:p>
          </p:txBody>
        </p:sp>
        <p:sp>
          <p:nvSpPr>
            <p:cNvPr id="19" name="TextBox 18"/>
            <p:cNvSpPr txBox="1"/>
            <p:nvPr/>
          </p:nvSpPr>
          <p:spPr>
            <a:xfrm>
              <a:off x="5495158" y="2913620"/>
              <a:ext cx="954978"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t>Gen3 x8</a:t>
              </a:r>
            </a:p>
          </p:txBody>
        </p:sp>
        <p:sp>
          <p:nvSpPr>
            <p:cNvPr id="20" name="Rectangle 19"/>
            <p:cNvSpPr/>
            <p:nvPr/>
          </p:nvSpPr>
          <p:spPr bwMode="auto">
            <a:xfrm>
              <a:off x="7582933" y="2800037"/>
              <a:ext cx="438324" cy="422434"/>
            </a:xfrm>
            <a:prstGeom prst="rect">
              <a:avLst/>
            </a:prstGeom>
            <a:solidFill>
              <a:schemeClr val="accent5">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 name="TextBox 20"/>
            <p:cNvSpPr txBox="1"/>
            <p:nvPr/>
          </p:nvSpPr>
          <p:spPr>
            <a:xfrm>
              <a:off x="7326547" y="2908811"/>
              <a:ext cx="954978"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t>Gen3 2x8</a:t>
              </a:r>
            </a:p>
          </p:txBody>
        </p:sp>
        <p:grpSp>
          <p:nvGrpSpPr>
            <p:cNvPr id="22" name="Group 21"/>
            <p:cNvGrpSpPr/>
            <p:nvPr/>
          </p:nvGrpSpPr>
          <p:grpSpPr>
            <a:xfrm>
              <a:off x="7137430" y="3198305"/>
              <a:ext cx="1371484" cy="801630"/>
              <a:chOff x="9723437" y="4953059"/>
              <a:chExt cx="1828800" cy="1068931"/>
            </a:xfrm>
          </p:grpSpPr>
          <p:sp>
            <p:nvSpPr>
              <p:cNvPr id="27" name="Rectangle 26"/>
              <p:cNvSpPr/>
              <p:nvPr/>
            </p:nvSpPr>
            <p:spPr bwMode="auto">
              <a:xfrm>
                <a:off x="9723437" y="4953059"/>
                <a:ext cx="1828800" cy="1068931"/>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 name="Rectangle 27"/>
              <p:cNvSpPr/>
              <p:nvPr/>
            </p:nvSpPr>
            <p:spPr bwMode="auto">
              <a:xfrm>
                <a:off x="10563076" y="5292414"/>
                <a:ext cx="486752" cy="470472"/>
              </a:xfrm>
              <a:prstGeom prst="rect">
                <a:avLst/>
              </a:prstGeom>
              <a:solidFill>
                <a:schemeClr val="tx1">
                  <a:alpha val="2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29" name="Group 28"/>
              <p:cNvGrpSpPr/>
              <p:nvPr/>
            </p:nvGrpSpPr>
            <p:grpSpPr>
              <a:xfrm>
                <a:off x="9903591" y="5121199"/>
                <a:ext cx="810446" cy="792926"/>
                <a:chOff x="10157218" y="5167111"/>
                <a:chExt cx="793750" cy="776592"/>
              </a:xfrm>
            </p:grpSpPr>
            <p:grpSp>
              <p:nvGrpSpPr>
                <p:cNvPr id="31" name="Group 30"/>
                <p:cNvGrpSpPr/>
                <p:nvPr/>
              </p:nvGrpSpPr>
              <p:grpSpPr>
                <a:xfrm>
                  <a:off x="10157218" y="5167111"/>
                  <a:ext cx="793750" cy="776592"/>
                  <a:chOff x="6061147" y="1903843"/>
                  <a:chExt cx="1459325" cy="1427779"/>
                </a:xfrm>
                <a:solidFill>
                  <a:schemeClr val="tx2">
                    <a:lumMod val="75000"/>
                  </a:schemeClr>
                </a:solidFill>
              </p:grpSpPr>
              <p:sp>
                <p:nvSpPr>
                  <p:cNvPr id="33" name="Rectangle 32"/>
                  <p:cNvSpPr/>
                  <p:nvPr/>
                </p:nvSpPr>
                <p:spPr bwMode="auto">
                  <a:xfrm>
                    <a:off x="6287602" y="2125662"/>
                    <a:ext cx="990600" cy="9906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pic>
                <p:nvPicPr>
                  <p:cNvPr id="34" name="Picture 198" descr="Azure automation.png"/>
                  <p:cNvPicPr>
                    <a:picLocks noChangeAspect="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6497674" y="2198548"/>
                    <a:ext cx="545200" cy="5471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bwMode="auto">
                  <a:xfrm>
                    <a:off x="6592402"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 name="Rectangle 35"/>
                  <p:cNvSpPr/>
                  <p:nvPr/>
                </p:nvSpPr>
                <p:spPr bwMode="auto">
                  <a:xfrm>
                    <a:off x="6827837"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 name="Rectangle 36"/>
                  <p:cNvSpPr/>
                  <p:nvPr/>
                </p:nvSpPr>
                <p:spPr bwMode="auto">
                  <a:xfrm>
                    <a:off x="7014340"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 name="Rectangle 37"/>
                  <p:cNvSpPr/>
                  <p:nvPr/>
                </p:nvSpPr>
                <p:spPr bwMode="auto">
                  <a:xfrm>
                    <a:off x="6405900"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39" name="Group 38"/>
                  <p:cNvGrpSpPr/>
                  <p:nvPr/>
                </p:nvGrpSpPr>
                <p:grpSpPr>
                  <a:xfrm>
                    <a:off x="6405900" y="3172387"/>
                    <a:ext cx="767675" cy="159235"/>
                    <a:chOff x="6558300" y="2056243"/>
                    <a:chExt cx="767675" cy="159235"/>
                  </a:xfrm>
                  <a:grpFill/>
                </p:grpSpPr>
                <p:sp>
                  <p:nvSpPr>
                    <p:cNvPr id="50" name="Rectangle 49"/>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 name="Rectangle 50"/>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 name="Rectangle 51"/>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 name="Rectangle 52"/>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40" name="Group 39"/>
                  <p:cNvGrpSpPr/>
                  <p:nvPr/>
                </p:nvGrpSpPr>
                <p:grpSpPr>
                  <a:xfrm rot="5400000">
                    <a:off x="7057017" y="2555039"/>
                    <a:ext cx="767675" cy="159235"/>
                    <a:chOff x="6558300" y="2056243"/>
                    <a:chExt cx="767675" cy="159235"/>
                  </a:xfrm>
                  <a:grpFill/>
                </p:grpSpPr>
                <p:sp>
                  <p:nvSpPr>
                    <p:cNvPr id="46" name="Rectangle 45"/>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 name="Rectangle 46"/>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 name="Rectangle 47"/>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 name="Rectangle 48"/>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41" name="Group 40"/>
                  <p:cNvGrpSpPr/>
                  <p:nvPr/>
                </p:nvGrpSpPr>
                <p:grpSpPr>
                  <a:xfrm rot="5400000">
                    <a:off x="5756927" y="2549314"/>
                    <a:ext cx="767675" cy="159235"/>
                    <a:chOff x="6558300" y="2056243"/>
                    <a:chExt cx="767675" cy="159235"/>
                  </a:xfrm>
                  <a:grpFill/>
                </p:grpSpPr>
                <p:sp>
                  <p:nvSpPr>
                    <p:cNvPr id="42" name="Rectangle 41"/>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 name="Rectangle 42"/>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 name="Rectangle 43"/>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 name="Rectangle 44"/>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sp>
              <p:nvSpPr>
                <p:cNvPr id="32" name="TextBox 31"/>
                <p:cNvSpPr txBox="1"/>
                <p:nvPr/>
              </p:nvSpPr>
              <p:spPr>
                <a:xfrm>
                  <a:off x="10284039" y="5617065"/>
                  <a:ext cx="536887" cy="162790"/>
                </a:xfrm>
                <a:prstGeom prst="rect">
                  <a:avLst/>
                </a:prstGeom>
                <a:noFill/>
              </p:spPr>
              <p:txBody>
                <a:bodyPr wrap="square" lIns="0" tIns="0" rIns="0" bIns="0" rtlCol="0">
                  <a:spAutoFit/>
                </a:bodyPr>
                <a:lstStyle/>
                <a:p>
                  <a:pPr algn="ctr" defTabSz="699491">
                    <a:lnSpc>
                      <a:spcPct val="90000"/>
                    </a:lnSpc>
                    <a:spcAft>
                      <a:spcPts val="450"/>
                    </a:spcAft>
                    <a:defRPr/>
                  </a:pPr>
                  <a:r>
                    <a:rPr lang="en-US" sz="900" dirty="0">
                      <a:solidFill>
                        <a:srgbClr val="FFFFFF"/>
                      </a:solidFill>
                      <a:latin typeface="Segoe UI Semibold" panose="020B0702040204020203" pitchFamily="34" charset="0"/>
                      <a:cs typeface="Segoe UI Semibold" panose="020B0702040204020203" pitchFamily="34" charset="0"/>
                    </a:rPr>
                    <a:t>FPGA</a:t>
                  </a:r>
                </a:p>
              </p:txBody>
            </p:sp>
          </p:grpSp>
          <p:sp>
            <p:nvSpPr>
              <p:cNvPr id="30" name="Rectangle: Rounded Corners 747"/>
              <p:cNvSpPr/>
              <p:nvPr/>
            </p:nvSpPr>
            <p:spPr bwMode="auto">
              <a:xfrm rot="5400000">
                <a:off x="10732015" y="5297104"/>
                <a:ext cx="966701" cy="393056"/>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grpSp>
        <p:sp>
          <p:nvSpPr>
            <p:cNvPr id="23" name="Freeform 73"/>
            <p:cNvSpPr>
              <a:spLocks noChangeAspect="1" noEditPoints="1"/>
            </p:cNvSpPr>
            <p:nvPr/>
          </p:nvSpPr>
          <p:spPr bwMode="black">
            <a:xfrm>
              <a:off x="7430161" y="2193705"/>
              <a:ext cx="753915" cy="753912"/>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ctr" anchorCtr="0" forceAA="0" compatLnSpc="1">
              <a:prstTxWarp prst="textNoShape">
                <a:avLst/>
              </a:prstTxWarp>
              <a:noAutofit/>
            </a:bodyPr>
            <a:lstStyle/>
            <a:p>
              <a:pPr algn="ctr" defTabSz="685512" fontAlgn="base">
                <a:lnSpc>
                  <a:spcPct val="90000"/>
                </a:lnSpc>
                <a:spcBef>
                  <a:spcPct val="0"/>
                </a:spcBef>
                <a:spcAft>
                  <a:spcPct val="0"/>
                </a:spcAft>
                <a:defRPr/>
              </a:pPr>
              <a:r>
                <a:rPr lang="en-US" sz="90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CPU</a:t>
              </a:r>
              <a:endPar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endParaRPr>
            </a:p>
          </p:txBody>
        </p:sp>
        <p:sp>
          <p:nvSpPr>
            <p:cNvPr id="24" name="TextBox 23"/>
            <p:cNvSpPr txBox="1"/>
            <p:nvPr/>
          </p:nvSpPr>
          <p:spPr>
            <a:xfrm>
              <a:off x="7940316" y="4285103"/>
              <a:ext cx="740549"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solidFill>
                    <a:srgbClr val="505050">
                      <a:lumMod val="75000"/>
                    </a:srgbClr>
                  </a:solidFill>
                  <a:latin typeface="Segoe UI Semibold" panose="020B0702040204020203" pitchFamily="34" charset="0"/>
                  <a:cs typeface="Segoe UI Semibold" panose="020B0702040204020203" pitchFamily="34" charset="0"/>
                </a:rPr>
                <a:t>40Gb/s</a:t>
              </a:r>
            </a:p>
          </p:txBody>
        </p:sp>
        <p:sp>
          <p:nvSpPr>
            <p:cNvPr id="25" name="TextBox 24"/>
            <p:cNvSpPr txBox="1"/>
            <p:nvPr/>
          </p:nvSpPr>
          <p:spPr>
            <a:xfrm>
              <a:off x="7194113" y="4115145"/>
              <a:ext cx="345471" cy="183506"/>
            </a:xfrm>
            <a:prstGeom prst="rect">
              <a:avLst/>
            </a:prstGeom>
            <a:solidFill>
              <a:schemeClr val="bg1"/>
            </a:solidFill>
            <a:ln>
              <a:solidFill>
                <a:schemeClr val="bg1">
                  <a:lumMod val="50000"/>
                </a:schemeClr>
              </a:solidFill>
            </a:ln>
          </p:spPr>
          <p:txBody>
            <a:bodyPr wrap="square" lIns="0" tIns="34287" rIns="0" bIns="34287" rtlCol="0" anchor="ctr">
              <a:spAutoFit/>
            </a:bodyPr>
            <a:lstStyle>
              <a:defPPr>
                <a:defRPr lang="en-US"/>
              </a:defPPr>
              <a:lvl1pPr marR="0" lvl="0" indent="0" algn="ctr" fontAlgn="auto">
                <a:lnSpc>
                  <a:spcPct val="90000"/>
                </a:lnSpc>
                <a:spcBef>
                  <a:spcPts val="0"/>
                </a:spcBef>
                <a:spcAft>
                  <a:spcPts val="600"/>
                </a:spcAft>
                <a:buClrTx/>
                <a:buSzTx/>
                <a:buFontTx/>
                <a:buNone/>
                <a:tabLst/>
                <a:defRPr kumimoji="0" sz="1100" b="0" i="0" u="none" strike="noStrike" cap="none" spc="0" normalizeH="0" baseline="0">
                  <a:ln>
                    <a:noFill/>
                  </a:ln>
                  <a:solidFill>
                    <a:srgbClr val="505050">
                      <a:lumMod val="75000"/>
                    </a:srgbClr>
                  </a:solidFill>
                  <a:effectLst/>
                  <a:uLnTx/>
                  <a:uFillTx/>
                  <a:latin typeface="Segoe UI Semibold" panose="020B0702040204020203" pitchFamily="34" charset="0"/>
                  <a:cs typeface="Segoe UI Semibold" panose="020B0702040204020203" pitchFamily="34" charset="0"/>
                </a:defRPr>
              </a:lvl1pPr>
            </a:lstStyle>
            <a:p>
              <a:r>
                <a:rPr lang="en-US" sz="825" dirty="0"/>
                <a:t>QSFP</a:t>
              </a:r>
            </a:p>
          </p:txBody>
        </p:sp>
        <p:sp>
          <p:nvSpPr>
            <p:cNvPr id="26" name="TextBox 25"/>
            <p:cNvSpPr txBox="1"/>
            <p:nvPr/>
          </p:nvSpPr>
          <p:spPr>
            <a:xfrm>
              <a:off x="7702681" y="4115145"/>
              <a:ext cx="345471" cy="183506"/>
            </a:xfrm>
            <a:prstGeom prst="rect">
              <a:avLst/>
            </a:prstGeom>
            <a:solidFill>
              <a:schemeClr val="bg1"/>
            </a:solidFill>
            <a:ln>
              <a:solidFill>
                <a:schemeClr val="bg1">
                  <a:lumMod val="50000"/>
                </a:schemeClr>
              </a:solidFill>
            </a:ln>
          </p:spPr>
          <p:txBody>
            <a:bodyPr wrap="square" lIns="0" tIns="34287" rIns="0" bIns="34287" rtlCol="0" anchor="ctr">
              <a:spAutoFit/>
            </a:bodyPr>
            <a:lstStyle>
              <a:defPPr>
                <a:defRPr lang="en-US"/>
              </a:defPPr>
              <a:lvl1pPr marR="0" lvl="0" indent="0" algn="ctr" fontAlgn="auto">
                <a:lnSpc>
                  <a:spcPct val="90000"/>
                </a:lnSpc>
                <a:spcBef>
                  <a:spcPts val="0"/>
                </a:spcBef>
                <a:spcAft>
                  <a:spcPts val="600"/>
                </a:spcAft>
                <a:buClrTx/>
                <a:buSzTx/>
                <a:buFontTx/>
                <a:buNone/>
                <a:tabLst/>
                <a:defRPr kumimoji="0" sz="1100" b="0" i="0" u="none" strike="noStrike" cap="none" spc="0" normalizeH="0" baseline="0">
                  <a:ln>
                    <a:noFill/>
                  </a:ln>
                  <a:solidFill>
                    <a:srgbClr val="505050">
                      <a:lumMod val="75000"/>
                    </a:srgbClr>
                  </a:solidFill>
                  <a:effectLst/>
                  <a:uLnTx/>
                  <a:uFillTx/>
                  <a:latin typeface="Segoe UI Semibold" panose="020B0702040204020203" pitchFamily="34" charset="0"/>
                  <a:cs typeface="Segoe UI Semibold" panose="020B0702040204020203" pitchFamily="34" charset="0"/>
                </a:defRPr>
              </a:lvl1pPr>
            </a:lstStyle>
            <a:p>
              <a:r>
                <a:rPr lang="en-US" sz="825" dirty="0"/>
                <a:t>QSFP</a:t>
              </a:r>
            </a:p>
          </p:txBody>
        </p:sp>
      </p:grpSp>
    </p:spTree>
    <p:extLst>
      <p:ext uri="{BB962C8B-B14F-4D97-AF65-F5344CB8AC3E}">
        <p14:creationId xmlns:p14="http://schemas.microsoft.com/office/powerpoint/2010/main" val="17886832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HITE TEMPLATE">
  <a:themeElements>
    <a:clrScheme name="BT - Blue on white - 2">
      <a:dk1>
        <a:srgbClr val="505050"/>
      </a:dk1>
      <a:lt1>
        <a:srgbClr val="FFFFFF"/>
      </a:lt1>
      <a:dk2>
        <a:srgbClr val="0078D7"/>
      </a:dk2>
      <a:lt2>
        <a:srgbClr val="00BCF2"/>
      </a:lt2>
      <a:accent1>
        <a:srgbClr val="0078D7"/>
      </a:accent1>
      <a:accent2>
        <a:srgbClr val="002050"/>
      </a:accent2>
      <a:accent3>
        <a:srgbClr val="B4009E"/>
      </a:accent3>
      <a:accent4>
        <a:srgbClr val="5C2D91"/>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4-3_Business_BLUE_2016_9.potx" id="{18C54D66-9C3F-4D18-9FDA-AEAC066D1A3F}" vid="{A3B2751E-ABCC-4ACB-85B7-9E8CC4D0BA2B}"/>
    </a:ext>
  </a:extLst>
</a:theme>
</file>

<file path=ppt/theme/theme2.xml><?xml version="1.0" encoding="utf-8"?>
<a:theme xmlns:a="http://schemas.openxmlformats.org/drawingml/2006/main" name="COLOR TEMPLATE">
  <a:themeElements>
    <a:clrScheme name="MSVID Blue Brand template_10-14">
      <a:dk1>
        <a:srgbClr val="505050"/>
      </a:dk1>
      <a:lt1>
        <a:srgbClr val="FFFFFF"/>
      </a:lt1>
      <a:dk2>
        <a:srgbClr val="0078D7"/>
      </a:dk2>
      <a:lt2>
        <a:srgbClr val="CDF4FF"/>
      </a:lt2>
      <a:accent1>
        <a:srgbClr val="002050"/>
      </a:accent1>
      <a:accent2>
        <a:srgbClr val="B4009E"/>
      </a:accent2>
      <a:accent3>
        <a:srgbClr val="107C10"/>
      </a:accent3>
      <a:accent4>
        <a:srgbClr val="5C2D91"/>
      </a:accent4>
      <a:accent5>
        <a:srgbClr val="004B50"/>
      </a:accent5>
      <a:accent6>
        <a:srgbClr val="D83B01"/>
      </a:accent6>
      <a:hlink>
        <a:srgbClr val="CDF4FF"/>
      </a:hlink>
      <a:folHlink>
        <a:srgbClr val="CDF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4-3_Business_BLUE_2016_9.potx" id="{18C54D66-9C3F-4D18-9FDA-AEAC066D1A3F}" vid="{A94C5B01-1291-4B8E-BD61-1AA9192032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3" ma:contentTypeDescription="Create a new document." ma:contentTypeScope="" ma:versionID="f0876370c90de824ab54c09b0bd2a056">
  <xsd:schema xmlns:xsd="http://www.w3.org/2001/XMLSchema" xmlns:xs="http://www.w3.org/2001/XMLSchema" xmlns:p="http://schemas.microsoft.com/office/2006/metadata/properties" xmlns:ns3="630a2e83-186a-4a0f-ab27-bee8a8096abc" targetNamespace="http://schemas.microsoft.com/office/2006/metadata/properties" ma:root="true" ma:fieldsID="a2a3b5ed8b4accd7c8a398d0cb075271" ns3:_="">
    <xsd:import namespace="630a2e83-186a-4a0f-ab27-bee8a8096abc"/>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0a2e83-186a-4a0f-ab27-bee8a8096a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630a2e83-186a-4a0f-ab27-bee8a8096abc"/>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4E1B0F3-A957-46C1-B237-B18B8172CE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0a2e83-186a-4a0f-ab27-bee8a8096a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KV-Direct-20161012</Template>
  <TotalTime>6547</TotalTime>
  <Words>6486</Words>
  <Application>Microsoft Office PowerPoint</Application>
  <PresentationFormat>Custom</PresentationFormat>
  <Paragraphs>882</Paragraphs>
  <Slides>51</Slides>
  <Notes>45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51</vt:i4>
      </vt:variant>
    </vt:vector>
  </HeadingPairs>
  <TitlesOfParts>
    <vt:vector size="62" baseType="lpstr">
      <vt:lpstr>宋体</vt:lpstr>
      <vt:lpstr>Arial</vt:lpstr>
      <vt:lpstr>Calibri</vt:lpstr>
      <vt:lpstr>Consolas</vt:lpstr>
      <vt:lpstr>Segoe UI</vt:lpstr>
      <vt:lpstr>Segoe UI Light</vt:lpstr>
      <vt:lpstr>Segoe UI Semibold</vt:lpstr>
      <vt:lpstr>Segoe UI Semilight</vt:lpstr>
      <vt:lpstr>Wingdings</vt:lpstr>
      <vt:lpstr>WHITE TEMPLATE</vt:lpstr>
      <vt:lpstr>COLOR TEMPLATE</vt:lpstr>
      <vt:lpstr>KV-Direct: High-Performance In-Memory Key-Value Store with Programmable NIC</vt:lpstr>
      <vt:lpstr>Key-Value Store in Data Centers</vt:lpstr>
      <vt:lpstr>Key-Value Store in Data Centers</vt:lpstr>
      <vt:lpstr>Key-Value Store in Data Centers</vt:lpstr>
      <vt:lpstr>Key-Value Store Architectures</vt:lpstr>
      <vt:lpstr>Key-Value Store Architectures</vt:lpstr>
      <vt:lpstr>Key-Value Store Architectures</vt:lpstr>
      <vt:lpstr>Key-Value Store Architectures</vt:lpstr>
      <vt:lpstr>A Commodity Server with SmartNIC</vt:lpstr>
      <vt:lpstr>KV-Direct Architecture</vt:lpstr>
      <vt:lpstr>Performance Challenges</vt:lpstr>
      <vt:lpstr>Performance Challenges</vt:lpstr>
      <vt:lpstr>Performance Challenges</vt:lpstr>
      <vt:lpstr>Performance Challenges</vt:lpstr>
      <vt:lpstr>Performance Challenges</vt:lpstr>
      <vt:lpstr>Design Principles</vt:lpstr>
      <vt:lpstr>Be Frugal on Memory Accesses</vt:lpstr>
      <vt:lpstr>Be frugal on memory accesses</vt:lpstr>
      <vt:lpstr>Be frugal on memory accesses</vt:lpstr>
      <vt:lpstr>Be Frugal on Memory Accesses</vt:lpstr>
      <vt:lpstr>Design Principles</vt:lpstr>
      <vt:lpstr>Memory dependency</vt:lpstr>
      <vt:lpstr>Reservation Station</vt:lpstr>
      <vt:lpstr>Pipeline stall</vt:lpstr>
      <vt:lpstr>Out-of-order execution</vt:lpstr>
      <vt:lpstr>Out-of-order Execution</vt:lpstr>
      <vt:lpstr>Design Principles</vt:lpstr>
      <vt:lpstr>How to Use On-board DRAM?</vt:lpstr>
      <vt:lpstr>How to Use On-board DRAM?</vt:lpstr>
      <vt:lpstr>Load Dispatch = Cache + Load Balance</vt:lpstr>
      <vt:lpstr>Design Principles</vt:lpstr>
      <vt:lpstr>Vector-Type Operations</vt:lpstr>
      <vt:lpstr>Vector-Type Operations</vt:lpstr>
      <vt:lpstr>Client-side Network Batching</vt:lpstr>
      <vt:lpstr>KV-Direct System Performance</vt:lpstr>
      <vt:lpstr>KV-Direct System Performance</vt:lpstr>
      <vt:lpstr>KV-Direct System Performance</vt:lpstr>
      <vt:lpstr>Little Impact on CPU Performance</vt:lpstr>
      <vt:lpstr>Scalability with Multiple NICs</vt:lpstr>
      <vt:lpstr>Scalability with Multiple NICs</vt:lpstr>
      <vt:lpstr>KVS Performance Comparison</vt:lpstr>
      <vt:lpstr>KVS Performance Comparison</vt:lpstr>
      <vt:lpstr>KVS Performance Comparison</vt:lpstr>
      <vt:lpstr>Conclusion</vt:lpstr>
      <vt:lpstr>Thank you! Questions!  </vt:lpstr>
      <vt:lpstr>Backup</vt:lpstr>
      <vt:lpstr>What application?</vt:lpstr>
      <vt:lpstr>Are the optimizations general?</vt:lpstr>
      <vt:lpstr>Throughput is similar to state-of-art </vt:lpstr>
      <vt:lpstr>Consistency among multiple NICs</vt:lpstr>
      <vt:lpstr>What is the non-batch throughput?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KV-Direct: Fast Remote Key-Value Access with Specialized Coprocessor</dc:title>
  <dc:subject>&lt;Speech title here&gt;</dc:subject>
  <dc:creator>Bojie Li (MSR Student-Person Consulting)</dc:creator>
  <cp:keywords>MSVID, Brand Guidelines, Branding, Visual Identity, grid</cp:keywords>
  <dc:description>Template: Maryfj_x000d_
Formatting: _x000d_
Audience Type:</dc:description>
  <cp:lastModifiedBy>Bojie Li (MSR Student-Person Consulting)</cp:lastModifiedBy>
  <cp:revision>3013</cp:revision>
  <dcterms:created xsi:type="dcterms:W3CDTF">2016-09-30T08:26:57Z</dcterms:created>
  <dcterms:modified xsi:type="dcterms:W3CDTF">2017-11-19T14:03:00Z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