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65" r:id="rId5"/>
  </p:sldMasterIdLst>
  <p:notesMasterIdLst>
    <p:notesMasterId r:id="rId44"/>
  </p:notesMasterIdLst>
  <p:handoutMasterIdLst>
    <p:handoutMasterId r:id="rId45"/>
  </p:handoutMasterIdLst>
  <p:sldIdLst>
    <p:sldId id="1335" r:id="rId6"/>
    <p:sldId id="1805" r:id="rId7"/>
    <p:sldId id="1789" r:id="rId8"/>
    <p:sldId id="1850" r:id="rId9"/>
    <p:sldId id="1832" r:id="rId10"/>
    <p:sldId id="1833" r:id="rId11"/>
    <p:sldId id="1722" r:id="rId12"/>
    <p:sldId id="1851" r:id="rId13"/>
    <p:sldId id="1847" r:id="rId14"/>
    <p:sldId id="1849" r:id="rId15"/>
    <p:sldId id="1836" r:id="rId16"/>
    <p:sldId id="1787" r:id="rId17"/>
    <p:sldId id="1842" r:id="rId18"/>
    <p:sldId id="1837" r:id="rId19"/>
    <p:sldId id="1796" r:id="rId20"/>
    <p:sldId id="1843" r:id="rId21"/>
    <p:sldId id="1838" r:id="rId22"/>
    <p:sldId id="1729" r:id="rId23"/>
    <p:sldId id="1840" r:id="rId24"/>
    <p:sldId id="1839" r:id="rId25"/>
    <p:sldId id="1798" r:id="rId26"/>
    <p:sldId id="1806" r:id="rId27"/>
    <p:sldId id="1853" r:id="rId28"/>
    <p:sldId id="1808" r:id="rId29"/>
    <p:sldId id="1770" r:id="rId30"/>
    <p:sldId id="1811" r:id="rId31"/>
    <p:sldId id="1786" r:id="rId32"/>
    <p:sldId id="1802" r:id="rId33"/>
    <p:sldId id="1803" r:id="rId34"/>
    <p:sldId id="1382" r:id="rId35"/>
    <p:sldId id="1844" r:id="rId36"/>
    <p:sldId id="1790" r:id="rId37"/>
    <p:sldId id="1834" r:id="rId38"/>
    <p:sldId id="1730" r:id="rId39"/>
    <p:sldId id="1845" r:id="rId40"/>
    <p:sldId id="1846" r:id="rId41"/>
    <p:sldId id="1769" r:id="rId42"/>
    <p:sldId id="1812" r:id="rId43"/>
  </p:sldIdLst>
  <p:sldSz cx="12434888"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0C8682EF-709C-4DD2-B11B-19E2D910C2A9}">
          <p14:sldIdLst>
            <p14:sldId id="1335"/>
            <p14:sldId id="1805"/>
            <p14:sldId id="1789"/>
            <p14:sldId id="1850"/>
            <p14:sldId id="1832"/>
            <p14:sldId id="1833"/>
            <p14:sldId id="1722"/>
            <p14:sldId id="1851"/>
            <p14:sldId id="1847"/>
            <p14:sldId id="1849"/>
            <p14:sldId id="1836"/>
            <p14:sldId id="1787"/>
            <p14:sldId id="1842"/>
            <p14:sldId id="1837"/>
            <p14:sldId id="1796"/>
            <p14:sldId id="1843"/>
            <p14:sldId id="1838"/>
            <p14:sldId id="1729"/>
            <p14:sldId id="1840"/>
            <p14:sldId id="1839"/>
            <p14:sldId id="1798"/>
            <p14:sldId id="1806"/>
            <p14:sldId id="1853"/>
            <p14:sldId id="1808"/>
            <p14:sldId id="1770"/>
            <p14:sldId id="1811"/>
            <p14:sldId id="1786"/>
            <p14:sldId id="1802"/>
            <p14:sldId id="1803"/>
            <p14:sldId id="1382"/>
            <p14:sldId id="1844"/>
            <p14:sldId id="1790"/>
            <p14:sldId id="1834"/>
            <p14:sldId id="1730"/>
            <p14:sldId id="1845"/>
            <p14:sldId id="1846"/>
            <p14:sldId id="1769"/>
            <p14:sldId id="1812"/>
          </p14:sldIdLst>
        </p14:section>
        <p14:section name="White Template" id="{5B0B8DFF-57E5-4D4B-BA72-542DF84B8E2F}">
          <p14:sldIdLst/>
        </p14:section>
        <p14:section name="Color Template" id="{A073DAE3-B461-442F-A3D3-6642BD875E4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7"/>
    <a:srgbClr val="C6E0B5"/>
    <a:srgbClr val="CBD6F0"/>
    <a:srgbClr val="E7ECF9"/>
    <a:srgbClr val="BDD7EE"/>
    <a:srgbClr val="FFDA66"/>
    <a:srgbClr val="EAEAEA"/>
    <a:srgbClr val="D83B01"/>
    <a:srgbClr val="FFFFFF"/>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55" autoAdjust="0"/>
    <p:restoredTop sz="85744" autoAdjust="0"/>
  </p:normalViewPr>
  <p:slideViewPr>
    <p:cSldViewPr>
      <p:cViewPr varScale="1">
        <p:scale>
          <a:sx n="84" d="100"/>
          <a:sy n="84" d="100"/>
        </p:scale>
        <p:origin x="192" y="6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84" d="100"/>
          <a:sy n="84" d="100"/>
        </p:scale>
        <p:origin x="307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Kernel 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Lighttpd HTTP Server</c:v>
                </c:pt>
                <c:pt idx="1">
                  <c:v>Nginx HTTP Load Balancer</c:v>
                </c:pt>
                <c:pt idx="2">
                  <c:v>Redis Key-Value Store</c:v>
                </c:pt>
                <c:pt idx="3">
                  <c:v>NSC DNS Server</c:v>
                </c:pt>
              </c:strCache>
            </c:strRef>
          </c:cat>
          <c:val>
            <c:numRef>
              <c:f>Sheet1!$B$2:$B$5</c:f>
              <c:numCache>
                <c:formatCode>0%</c:formatCode>
                <c:ptCount val="4"/>
                <c:pt idx="0">
                  <c:v>0.78</c:v>
                </c:pt>
                <c:pt idx="1">
                  <c:v>0.77</c:v>
                </c:pt>
                <c:pt idx="2">
                  <c:v>0.87</c:v>
                </c:pt>
                <c:pt idx="3">
                  <c:v>0.92</c:v>
                </c:pt>
              </c:numCache>
            </c:numRef>
          </c:val>
          <c:extLst>
            <c:ext xmlns:c16="http://schemas.microsoft.com/office/drawing/2014/chart" uri="{C3380CC4-5D6E-409C-BE32-E72D297353CC}">
              <c16:uniqueId val="{00000000-400C-4D47-BB8F-ABD7026D763E}"/>
            </c:ext>
          </c:extLst>
        </c:ser>
        <c:ser>
          <c:idx val="1"/>
          <c:order val="1"/>
          <c:tx>
            <c:strRef>
              <c:f>Sheet1!$C$1</c:f>
              <c:strCache>
                <c:ptCount val="1"/>
                <c:pt idx="0">
                  <c:v>User application time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Lighttpd HTTP Server</c:v>
                </c:pt>
                <c:pt idx="1">
                  <c:v>Nginx HTTP Load Balancer</c:v>
                </c:pt>
                <c:pt idx="2">
                  <c:v>Redis Key-Value Store</c:v>
                </c:pt>
                <c:pt idx="3">
                  <c:v>NSC DNS Server</c:v>
                </c:pt>
              </c:strCache>
            </c:strRef>
          </c:cat>
          <c:val>
            <c:numRef>
              <c:f>Sheet1!$C$2:$C$5</c:f>
              <c:numCache>
                <c:formatCode>0%</c:formatCode>
                <c:ptCount val="4"/>
                <c:pt idx="0">
                  <c:v>0.22</c:v>
                </c:pt>
                <c:pt idx="1">
                  <c:v>0.23</c:v>
                </c:pt>
                <c:pt idx="2">
                  <c:v>0.13</c:v>
                </c:pt>
                <c:pt idx="3">
                  <c:v>0.08</c:v>
                </c:pt>
              </c:numCache>
            </c:numRef>
          </c:val>
          <c:extLst>
            <c:ext xmlns:c16="http://schemas.microsoft.com/office/drawing/2014/chart" uri="{C3380CC4-5D6E-409C-BE32-E72D297353CC}">
              <c16:uniqueId val="{00000001-400C-4D47-BB8F-ABD7026D763E}"/>
            </c:ext>
          </c:extLst>
        </c:ser>
        <c:dLbls>
          <c:dLblPos val="ctr"/>
          <c:showLegendKey val="0"/>
          <c:showVal val="1"/>
          <c:showCatName val="0"/>
          <c:showSerName val="0"/>
          <c:showPercent val="0"/>
          <c:showBubbleSize val="0"/>
        </c:dLbls>
        <c:gapWidth val="79"/>
        <c:overlap val="100"/>
        <c:axId val="487278256"/>
        <c:axId val="487276624"/>
      </c:barChart>
      <c:catAx>
        <c:axId val="48727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solidFill>
                <a:latin typeface="+mn-lt"/>
                <a:ea typeface="+mn-ea"/>
                <a:cs typeface="+mn-cs"/>
              </a:defRPr>
            </a:pPr>
            <a:endParaRPr lang="zh-CN"/>
          </a:p>
        </c:txPr>
        <c:crossAx val="487276624"/>
        <c:crosses val="autoZero"/>
        <c:auto val="1"/>
        <c:lblAlgn val="ctr"/>
        <c:lblOffset val="100"/>
        <c:noMultiLvlLbl val="0"/>
      </c:catAx>
      <c:valAx>
        <c:axId val="487276624"/>
        <c:scaling>
          <c:orientation val="minMax"/>
        </c:scaling>
        <c:delete val="1"/>
        <c:axPos val="b"/>
        <c:numFmt formatCode="0%" sourceLinked="1"/>
        <c:majorTickMark val="none"/>
        <c:minorTickMark val="none"/>
        <c:tickLblPos val="nextTo"/>
        <c:crossAx val="487278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shared memory (SHM) / RDMA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Intra-host (vs. shared memory)</c:v>
                </c:pt>
                <c:pt idx="1">
                  <c:v>Inter-host (vs. RDMA)</c:v>
                </c:pt>
              </c:strCache>
            </c:strRef>
          </c:cat>
          <c:val>
            <c:numRef>
              <c:f>Sheet1!$B$2:$B$3</c:f>
              <c:numCache>
                <c:formatCode>General</c:formatCode>
                <c:ptCount val="2"/>
                <c:pt idx="0">
                  <c:v>0.25</c:v>
                </c:pt>
                <c:pt idx="1">
                  <c:v>1.6</c:v>
                </c:pt>
              </c:numCache>
            </c:numRef>
          </c:val>
          <c:extLst>
            <c:ext xmlns:c16="http://schemas.microsoft.com/office/drawing/2014/chart" uri="{C3380CC4-5D6E-409C-BE32-E72D297353CC}">
              <c16:uniqueId val="{00000000-AB7E-B049-ADF4-C080EE94FCCF}"/>
            </c:ext>
          </c:extLst>
        </c:ser>
        <c:ser>
          <c:idx val="1"/>
          <c:order val="1"/>
          <c:tx>
            <c:strRef>
              <c:f>Sheet1!$C$1</c:f>
              <c:strCache>
                <c:ptCount val="1"/>
                <c:pt idx="0">
                  <c:v>Linux Socket</c:v>
                </c:pt>
              </c:strCache>
            </c:strRef>
          </c:tx>
          <c:spPr>
            <a:solidFill>
              <a:srgbClr val="0078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Intra-host (vs. shared memory)</c:v>
                </c:pt>
                <c:pt idx="1">
                  <c:v>Inter-host (vs. RDMA)</c:v>
                </c:pt>
              </c:strCache>
            </c:strRef>
          </c:cat>
          <c:val>
            <c:numRef>
              <c:f>Sheet1!$C$2:$C$3</c:f>
              <c:numCache>
                <c:formatCode>General</c:formatCode>
                <c:ptCount val="2"/>
                <c:pt idx="0">
                  <c:v>11</c:v>
                </c:pt>
                <c:pt idx="1">
                  <c:v>30</c:v>
                </c:pt>
              </c:numCache>
            </c:numRef>
          </c:val>
          <c:extLst>
            <c:ext xmlns:c16="http://schemas.microsoft.com/office/drawing/2014/chart" uri="{C3380CC4-5D6E-409C-BE32-E72D297353CC}">
              <c16:uniqueId val="{00000001-AB7E-B049-ADF4-C080EE94FCCF}"/>
            </c:ext>
          </c:extLst>
        </c:ser>
        <c:dLbls>
          <c:dLblPos val="outEnd"/>
          <c:showLegendKey val="0"/>
          <c:showVal val="1"/>
          <c:showCatName val="0"/>
          <c:showSerName val="0"/>
          <c:showPercent val="0"/>
          <c:showBubbleSize val="0"/>
        </c:dLbls>
        <c:gapWidth val="219"/>
        <c:axId val="487277168"/>
        <c:axId val="487282608"/>
      </c:barChart>
      <c:catAx>
        <c:axId val="487277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487282608"/>
        <c:crosses val="autoZero"/>
        <c:auto val="1"/>
        <c:lblAlgn val="ctr"/>
        <c:lblOffset val="100"/>
        <c:noMultiLvlLbl val="0"/>
      </c:catAx>
      <c:valAx>
        <c:axId val="48728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487277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1B5E33-0DD5-4BCF-BE26-352B0757D80E}" type="datetime8">
              <a:rPr lang="en-US" smtClean="0">
                <a:latin typeface="Segoe UI" pitchFamily="34" charset="0"/>
              </a:rPr>
              <a:t>8/20/19 9:08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5420126D-49D9-4C1B-B526-120EF9D44EA2}" type="datetime8">
              <a:rPr lang="en-US" smtClean="0"/>
              <a:t>8/20/19 9:08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3600" kern="1200" spc="0" baseline="0" dirty="0">
              <a:gradFill>
                <a:gsLst>
                  <a:gs pos="1250">
                    <a:schemeClr val="tx2"/>
                  </a:gs>
                  <a:gs pos="99000">
                    <a:schemeClr val="tx2"/>
                  </a:gs>
                </a:gsLst>
                <a:lin ang="5400000" scaled="0"/>
              </a:gradFill>
              <a:latin typeface="+mj-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8" name="Date Placeholder 7"/>
          <p:cNvSpPr>
            <a:spLocks noGrp="1"/>
          </p:cNvSpPr>
          <p:nvPr>
            <p:ph type="dt" idx="14"/>
          </p:nvPr>
        </p:nvSpPr>
        <p:spPr/>
        <p:txBody>
          <a:bodyPr/>
          <a:lstStyle/>
          <a:p>
            <a:fld id="{C1BEA784-88ED-4F39-A614-ACCE11177DA6}" type="datetime8">
              <a:rPr lang="en-US" smtClean="0"/>
              <a:t>8/20/19 9:08 PM</a:t>
            </a:fld>
            <a:endParaRPr lang="en-US" dirty="0"/>
          </a:p>
        </p:txBody>
      </p:sp>
      <p:sp>
        <p:nvSpPr>
          <p:cNvPr id="9" name="Footer Placeholder 8"/>
          <p:cNvSpPr>
            <a:spLocks noGrp="1"/>
          </p:cNvSpPr>
          <p:nvPr>
            <p:ph type="ftr" sz="quarter" idx="15"/>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8543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Intra-host:</a:t>
            </a:r>
            <a:r>
              <a:rPr lang="en-US" baseline="0" dirty="0"/>
              <a:t> 8B latency close to shared memory queue, 4x lower than </a:t>
            </a:r>
            <a:r>
              <a:rPr lang="en-US" baseline="0" dirty="0" err="1"/>
              <a:t>Rsocket</a:t>
            </a:r>
            <a:r>
              <a:rPr lang="en-US" baseline="0" dirty="0"/>
              <a:t> and </a:t>
            </a:r>
            <a:r>
              <a:rPr lang="en-US" baseline="0" dirty="0" err="1"/>
              <a:t>LibVMA</a:t>
            </a:r>
            <a:r>
              <a:rPr lang="en-US" baseline="0" dirty="0"/>
              <a:t> because they use NIC to forward intra-host packets. 35x lower than Linux.</a:t>
            </a:r>
          </a:p>
          <a:p>
            <a:r>
              <a:rPr lang="en-US" baseline="0" dirty="0"/>
              <a:t>Inter-host: 8B latency even lower than two-sided RDMA send and receive, because we use one-sided RDMA write. Half of </a:t>
            </a:r>
            <a:r>
              <a:rPr lang="en-US" baseline="0" dirty="0" err="1"/>
              <a:t>Rsocket</a:t>
            </a:r>
            <a:r>
              <a:rPr lang="en-US" baseline="0" dirty="0"/>
              <a:t>, performance gain due to buffer management. 7x lower than </a:t>
            </a:r>
            <a:r>
              <a:rPr lang="en-US" baseline="0" dirty="0" err="1"/>
              <a:t>LibVMA</a:t>
            </a:r>
            <a:r>
              <a:rPr lang="en-US" baseline="0" dirty="0"/>
              <a:t> because it needs batching. Latency 17x lower than Linux.</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8/20/19 9:08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304333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Intra-host:</a:t>
            </a:r>
            <a:r>
              <a:rPr lang="en-US" baseline="0" dirty="0"/>
              <a:t> 8B message throughput 20x of Linux. At 8K it is closest to other systems because we need batching for zero copy, and it is only activated for &gt;=16KB messages. Large messages 13x of Linux.</a:t>
            </a:r>
          </a:p>
          <a:p>
            <a:r>
              <a:rPr lang="en-US" baseline="0" dirty="0"/>
              <a:t>Inter-host: 8B message throughput 15x of Linux. One socket connection can saturate the 100Gbps link.</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8/20/19 9:08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40792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Multi-core</a:t>
            </a:r>
            <a:r>
              <a:rPr lang="en-US" baseline="0" dirty="0"/>
              <a:t> scalability: </a:t>
            </a:r>
            <a:r>
              <a:rPr lang="en-US" baseline="0" dirty="0" err="1"/>
              <a:t>SocksDirect</a:t>
            </a:r>
            <a:r>
              <a:rPr lang="en-US" baseline="0" dirty="0"/>
              <a:t> almost linearly scalable. Other systems not linearly scalable due to file descriptor locking and packet queue contention. With higher number of cores, the throughput is even worse.</a:t>
            </a:r>
          </a:p>
          <a:p>
            <a:r>
              <a:rPr lang="en-US" baseline="0" dirty="0"/>
              <a:t>For inter-host, </a:t>
            </a:r>
            <a:r>
              <a:rPr lang="en-US" baseline="0" dirty="0" err="1"/>
              <a:t>SocksDirect</a:t>
            </a:r>
            <a:r>
              <a:rPr lang="en-US" baseline="0" dirty="0"/>
              <a:t> has even higher throughput than bare metal RDMA, because we have batching.</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8/20/19 9:08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378433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Nginx HTTP server between two</a:t>
            </a:r>
            <a:r>
              <a:rPr lang="en-US" baseline="0" dirty="0"/>
              <a:t> hosts: small HTTP messages, 5x lower than Linux. For large message, 13x lower than Linux due to zero copy.</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8/20/19 9:08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51697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Thank</a:t>
            </a:r>
            <a:r>
              <a:rPr lang="en-US" baseline="0" dirty="0"/>
              <a:t> you for listening!</a:t>
            </a:r>
            <a:endParaRPr lang="en-US" dirty="0"/>
          </a:p>
        </p:txBody>
      </p:sp>
      <p:sp>
        <p:nvSpPr>
          <p:cNvPr id="4" name="Date Placeholder 3"/>
          <p:cNvSpPr>
            <a:spLocks noGrp="1"/>
          </p:cNvSpPr>
          <p:nvPr>
            <p:ph type="dt" idx="10"/>
          </p:nvPr>
        </p:nvSpPr>
        <p:spPr/>
        <p:txBody>
          <a:bodyPr/>
          <a:lstStyle/>
          <a:p>
            <a:fld id="{927E3E98-01FD-4031-BFC4-A69BD8C06F14}" type="datetime8">
              <a:rPr lang="en-US" altLang="zh-CN" smtClean="0"/>
              <a:t>8/20/19 9:08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1932514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Kernel Optimization</a:t>
            </a:r>
          </a:p>
          <a:p>
            <a:r>
              <a:rPr kumimoji="1" lang="en-US" altLang="zh-CN" sz="900" dirty="0">
                <a:solidFill>
                  <a:schemeClr val="tx1"/>
                </a:solidFill>
              </a:rPr>
              <a:t>Good compatibility, but leave many overheads on the table.</a:t>
            </a:r>
          </a:p>
          <a:p>
            <a:endParaRPr kumimoji="1" lang="en-US" altLang="zh-CN" sz="900" dirty="0">
              <a:solidFill>
                <a:schemeClr val="tx1"/>
              </a:solidFill>
            </a:endParaRPr>
          </a:p>
          <a:p>
            <a:r>
              <a:rPr kumimoji="1" lang="en-US" altLang="zh-CN" dirty="0"/>
              <a:t>User-space TCP/IP Stack</a:t>
            </a:r>
          </a:p>
          <a:p>
            <a:r>
              <a:rPr kumimoji="1" lang="en-US" altLang="zh-CN" sz="900" dirty="0">
                <a:solidFill>
                  <a:schemeClr val="tx1"/>
                </a:solidFill>
              </a:rPr>
              <a:t>Does not support fork, container live migration, ACLs…</a:t>
            </a:r>
          </a:p>
          <a:p>
            <a:r>
              <a:rPr kumimoji="1" lang="en-US" altLang="zh-CN" sz="900" dirty="0">
                <a:solidFill>
                  <a:schemeClr val="tx1"/>
                </a:solidFill>
              </a:rPr>
              <a:t>Use NIC to forward intra-host packets (SHM is faster).</a:t>
            </a:r>
          </a:p>
          <a:p>
            <a:r>
              <a:rPr kumimoji="1" lang="en-US" altLang="zh-CN" sz="900" dirty="0">
                <a:solidFill>
                  <a:schemeClr val="tx1"/>
                </a:solidFill>
              </a:rPr>
              <a:t>Fail to remove payload copy, locking and buffer </a:t>
            </a:r>
            <a:r>
              <a:rPr kumimoji="1" lang="en-US" altLang="zh-CN" sz="900" dirty="0" err="1">
                <a:solidFill>
                  <a:schemeClr val="tx1"/>
                </a:solidFill>
              </a:rPr>
              <a:t>mgmt</a:t>
            </a:r>
            <a:r>
              <a:rPr kumimoji="1" lang="en-US" altLang="zh-CN" sz="900" dirty="0">
                <a:solidFill>
                  <a:schemeClr val="tx1"/>
                </a:solidFill>
              </a:rPr>
              <a:t> overheads.</a:t>
            </a:r>
          </a:p>
          <a:p>
            <a:endParaRPr kumimoji="1" lang="en-US" altLang="zh-CN" sz="900" dirty="0">
              <a:solidFill>
                <a:schemeClr val="tx1"/>
              </a:solidFill>
            </a:endParaRPr>
          </a:p>
          <a:p>
            <a:r>
              <a:rPr kumimoji="1" lang="en-US" altLang="zh-CN" dirty="0"/>
              <a:t>Offload to RDMA NIC</a:t>
            </a:r>
          </a:p>
          <a:p>
            <a:r>
              <a:rPr kumimoji="1" lang="en-US" altLang="zh-CN" sz="900" dirty="0" err="1">
                <a:solidFill>
                  <a:schemeClr val="tx1"/>
                </a:solidFill>
              </a:rPr>
              <a:t>Rsocket</a:t>
            </a:r>
            <a:r>
              <a:rPr kumimoji="1" lang="en-US" altLang="zh-CN" sz="900" dirty="0">
                <a:solidFill>
                  <a:schemeClr val="tx1"/>
                </a:solidFill>
              </a:rPr>
              <a:t>, SDP, </a:t>
            </a:r>
            <a:r>
              <a:rPr kumimoji="1" lang="en-US" altLang="zh-CN" sz="900" dirty="0" err="1">
                <a:solidFill>
                  <a:schemeClr val="tx1"/>
                </a:solidFill>
              </a:rPr>
              <a:t>FreeFlow</a:t>
            </a:r>
            <a:r>
              <a:rPr kumimoji="1" lang="en-US" altLang="zh-CN" sz="900" dirty="0">
                <a:solidFill>
                  <a:schemeClr val="tx1"/>
                </a:solidFill>
              </a:rPr>
              <a:t>…</a:t>
            </a:r>
          </a:p>
          <a:p>
            <a:r>
              <a:rPr kumimoji="1" lang="en-US" altLang="zh-CN" sz="900" dirty="0">
                <a:solidFill>
                  <a:schemeClr val="tx1"/>
                </a:solidFill>
              </a:rPr>
              <a:t>Lack support for important APIs (e.g. </a:t>
            </a:r>
            <a:r>
              <a:rPr kumimoji="1" lang="en-US" altLang="zh-CN" sz="900" dirty="0" err="1">
                <a:solidFill>
                  <a:schemeClr val="tx1"/>
                </a:solidFill>
              </a:rPr>
              <a:t>epoll</a:t>
            </a:r>
            <a:r>
              <a:rPr kumimoji="1" lang="en-US" altLang="zh-CN" sz="900" dirty="0">
                <a:solidFill>
                  <a:schemeClr val="tx1"/>
                </a:solidFill>
              </a:rPr>
              <a:t>).</a:t>
            </a:r>
          </a:p>
          <a:p>
            <a:r>
              <a:rPr kumimoji="1" lang="en-US" altLang="zh-CN" sz="900" dirty="0">
                <a:solidFill>
                  <a:schemeClr val="tx1"/>
                </a:solidFill>
              </a:rPr>
              <a:t>Same drawbacks as user-space TCP/IP stacks.</a:t>
            </a:r>
            <a:endParaRPr kumimoji="1" lang="zh-CN" altLang="en-US" dirty="0"/>
          </a:p>
        </p:txBody>
      </p:sp>
      <p:sp>
        <p:nvSpPr>
          <p:cNvPr id="4" name="页眉占位符 3"/>
          <p:cNvSpPr>
            <a:spLocks noGrp="1"/>
          </p:cNvSpPr>
          <p:nvPr>
            <p:ph type="hdr" sz="quarter"/>
          </p:nvPr>
        </p:nvSpPr>
        <p:spPr/>
        <p:txBody>
          <a:bodyPr/>
          <a:lstStyle/>
          <a:p>
            <a:endParaRPr lang="en-US" dirty="0"/>
          </a:p>
        </p:txBody>
      </p:sp>
      <p:sp>
        <p:nvSpPr>
          <p:cNvPr id="5" name="页脚占位符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
          </p:nvPr>
        </p:nvSpPr>
        <p:spPr/>
        <p:txBody>
          <a:bodyPr/>
          <a:lstStyle/>
          <a:p>
            <a:fld id="{5420126D-49D9-4C1B-B526-120EF9D44EA2}" type="datetime8">
              <a:rPr lang="en-US" smtClean="0"/>
              <a:t>8/20/19 9:08 PM</a:t>
            </a:fld>
            <a:endParaRPr lang="en-US" dirty="0"/>
          </a:p>
        </p:txBody>
      </p:sp>
      <p:sp>
        <p:nvSpPr>
          <p:cNvPr id="7" name="灯片编号占位符 6"/>
          <p:cNvSpPr>
            <a:spLocks noGrp="1"/>
          </p:cNvSpPr>
          <p:nvPr>
            <p:ph type="sldNum" sz="quarter" idx="5"/>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78721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 altLang="zh-CN" sz="900" b="0" i="0" u="none" strike="noStrike" kern="1200" dirty="0">
                <a:solidFill>
                  <a:schemeClr val="tx1"/>
                </a:solidFill>
                <a:effectLst/>
                <a:latin typeface="Segoe UI Light" pitchFamily="34" charset="0"/>
                <a:ea typeface="+mn-ea"/>
                <a:cs typeface="+mn-cs"/>
              </a:rPr>
              <a:t>As we all know, most applications use the socket primitive for inter-process communication, both within a same server and among different servers.</a:t>
            </a:r>
            <a:endParaRPr kumimoji="1" lang="zh-CN" altLang="en-US" dirty="0"/>
          </a:p>
        </p:txBody>
      </p:sp>
      <p:sp>
        <p:nvSpPr>
          <p:cNvPr id="4" name="页眉占位符 3"/>
          <p:cNvSpPr>
            <a:spLocks noGrp="1"/>
          </p:cNvSpPr>
          <p:nvPr>
            <p:ph type="hdr" sz="quarter"/>
          </p:nvPr>
        </p:nvSpPr>
        <p:spPr/>
        <p:txBody>
          <a:bodyPr/>
          <a:lstStyle/>
          <a:p>
            <a:endParaRPr lang="en-US" dirty="0"/>
          </a:p>
        </p:txBody>
      </p:sp>
      <p:sp>
        <p:nvSpPr>
          <p:cNvPr id="5" name="页脚占位符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
          </p:nvPr>
        </p:nvSpPr>
        <p:spPr/>
        <p:txBody>
          <a:bodyPr/>
          <a:lstStyle/>
          <a:p>
            <a:fld id="{5420126D-49D9-4C1B-B526-120EF9D44EA2}" type="datetime8">
              <a:rPr lang="en-US" smtClean="0"/>
              <a:t>8/20/19 9:08 PM</a:t>
            </a:fld>
            <a:endParaRPr lang="en-US" dirty="0"/>
          </a:p>
        </p:txBody>
      </p:sp>
      <p:sp>
        <p:nvSpPr>
          <p:cNvPr id="7" name="灯片编号占位符 6"/>
          <p:cNvSpPr>
            <a:spLocks noGrp="1"/>
          </p:cNvSpPr>
          <p:nvPr>
            <p:ph type="sldNum" sz="quarter" idx="5"/>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354495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 altLang="zh-CN" sz="900" b="0" i="0" u="none" strike="noStrike" kern="1200" dirty="0">
                <a:solidFill>
                  <a:schemeClr val="tx1"/>
                </a:solidFill>
                <a:effectLst/>
                <a:latin typeface="Segoe UI Light" pitchFamily="34" charset="0"/>
                <a:ea typeface="+mn-ea"/>
                <a:cs typeface="+mn-cs"/>
              </a:rPr>
              <a:t>Traditionally, sockets are implemented in the OS kernel. We all know that kernel socket is very slow. To show this point, we profile several popular applications in data centers. We can see that 70% to 90% of CPU time is used in OS kernel, which means it is handling the socket system calls. If we could eliminate the overhead of OS kernel and all CPU time can be utilized by the user space application, the application throughput will improve by several times.</a:t>
            </a:r>
          </a:p>
          <a:p>
            <a:endParaRPr kumimoji="1" lang="en" altLang="zh-CN" sz="900" b="0" i="0" u="none" strike="noStrike" kern="1200" dirty="0">
              <a:solidFill>
                <a:schemeClr val="tx1"/>
              </a:solidFill>
              <a:effectLst/>
              <a:latin typeface="Segoe UI Light" pitchFamily="34" charset="0"/>
              <a:ea typeface="+mn-ea"/>
              <a:cs typeface="+mn-cs"/>
            </a:endParaRPr>
          </a:p>
          <a:p>
            <a:r>
              <a:rPr lang="en" altLang="zh-CN" sz="900" kern="1200" dirty="0">
                <a:solidFill>
                  <a:schemeClr val="tx1"/>
                </a:solidFill>
                <a:effectLst/>
                <a:latin typeface="Segoe UI Light" pitchFamily="34" charset="0"/>
                <a:ea typeface="+mn-ea"/>
                <a:cs typeface="+mn-cs"/>
              </a:rPr>
              <a:t>Next we look at the latency, and the problem is more severe than throughput. For communication between two directly connected servers, socket latency is 17x of RDMA. For intra-host communication, socket latency is 40x of shared memory queue. In this work, we try to answer one question: is this socket overhead an intrinsic property of the socket abstraction, or we can do something to eliminate the socket overhead?</a:t>
            </a:r>
            <a:br>
              <a:rPr lang="en" altLang="zh-CN" dirty="0"/>
            </a:br>
            <a:endParaRPr kumimoji="1" lang="zh-CN" altLang="en-US" dirty="0"/>
          </a:p>
        </p:txBody>
      </p:sp>
      <p:sp>
        <p:nvSpPr>
          <p:cNvPr id="4" name="页眉占位符 3"/>
          <p:cNvSpPr>
            <a:spLocks noGrp="1"/>
          </p:cNvSpPr>
          <p:nvPr>
            <p:ph type="hdr" sz="quarter"/>
          </p:nvPr>
        </p:nvSpPr>
        <p:spPr/>
        <p:txBody>
          <a:bodyPr/>
          <a:lstStyle/>
          <a:p>
            <a:endParaRPr lang="en-US" dirty="0"/>
          </a:p>
        </p:txBody>
      </p:sp>
      <p:sp>
        <p:nvSpPr>
          <p:cNvPr id="5" name="页脚占位符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
          </p:nvPr>
        </p:nvSpPr>
        <p:spPr/>
        <p:txBody>
          <a:bodyPr/>
          <a:lstStyle/>
          <a:p>
            <a:fld id="{5420126D-49D9-4C1B-B526-120EF9D44EA2}" type="datetime8">
              <a:rPr lang="en-US" smtClean="0"/>
              <a:t>8/20/19 9:08 PM</a:t>
            </a:fld>
            <a:endParaRPr lang="en-US" dirty="0"/>
          </a:p>
        </p:txBody>
      </p:sp>
      <p:sp>
        <p:nvSpPr>
          <p:cNvPr id="7" name="灯片编号占位符 6"/>
          <p:cNvSpPr>
            <a:spLocks noGrp="1"/>
          </p:cNvSpPr>
          <p:nvPr>
            <p:ph type="sldNum" sz="quarter" idx="5"/>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882679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There</a:t>
            </a:r>
            <a:r>
              <a:rPr lang="en-US" baseline="0" dirty="0"/>
              <a:t> have been extensive research to improve the performance of socket systems.</a:t>
            </a:r>
          </a:p>
          <a:p>
            <a:r>
              <a:rPr lang="en-US" baseline="0" dirty="0"/>
              <a:t>The first category is to optimize the kernel. A socket stack basically divides into three layers. The first layer is the virtual file system, VFS, because each socket connection is regarded as a file in Linux, and a file descriptor is mapped for the socket. The second layer is the kernel TCP/IP stack that provides the transport function. The third layer is the hardware interface layer. Linux kernel uses a packet API.</a:t>
            </a:r>
          </a:p>
          <a:p>
            <a:r>
              <a:rPr lang="en-US" baseline="0" dirty="0"/>
              <a:t>The second category is to implement the VFS abstraction and TCP/IP transport in the user space. It not only move the kernel functions into user space, but also greatly simplify the functions, for example, use polling to avoid the interrupt and process scheduling overheads.</a:t>
            </a:r>
          </a:p>
          <a:p>
            <a:r>
              <a:rPr lang="en-US" baseline="0" dirty="0"/>
              <a:t>The third category is to offload the transport to the NIC. Here we recall some history of hardware-based transports. TCP offload is not a new thing. In 1990s, there has been Ethernet cards that </a:t>
            </a:r>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8/20/19 9:08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57079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indent="0">
              <a:buNone/>
            </a:pPr>
            <a:endParaRPr kumimoji="1" lang="en-US" altLang="zh-CN" baseline="0" dirty="0"/>
          </a:p>
        </p:txBody>
      </p:sp>
      <p:sp>
        <p:nvSpPr>
          <p:cNvPr id="4" name="灯片编号占位符 3"/>
          <p:cNvSpPr>
            <a:spLocks noGrp="1"/>
          </p:cNvSpPr>
          <p:nvPr>
            <p:ph type="sldNum" sz="quarter" idx="5"/>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73659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Categorize</a:t>
            </a:r>
            <a:r>
              <a:rPr lang="en-US" baseline="0" dirty="0"/>
              <a:t> into per-operation, per-packet, per-</a:t>
            </a:r>
            <a:r>
              <a:rPr lang="en-US" baseline="0" dirty="0" err="1"/>
              <a:t>kbyte</a:t>
            </a:r>
            <a:r>
              <a:rPr lang="en-US" baseline="0" dirty="0"/>
              <a:t> overheads.</a:t>
            </a:r>
          </a:p>
          <a:p>
            <a:r>
              <a:rPr lang="en-US" baseline="0" dirty="0"/>
              <a:t>Linux: most overheads in NIC doorbell, DMA, handling NIC interrupt and process wakeup. Other overheads also contribute a large portion of overheads.</a:t>
            </a:r>
          </a:p>
          <a:p>
            <a:r>
              <a:rPr lang="en-US" baseline="0" dirty="0" err="1"/>
              <a:t>LibVMA</a:t>
            </a:r>
            <a:r>
              <a:rPr lang="en-US" baseline="0"/>
              <a:t>: </a:t>
            </a:r>
            <a:endParaRPr lang="en-US" baseline="0"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8/20/19 9:08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756664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Go through very fast.</a:t>
            </a:r>
            <a:endParaRPr kumimoji="1" lang="zh-CN" altLang="en-US" dirty="0"/>
          </a:p>
        </p:txBody>
      </p:sp>
      <p:sp>
        <p:nvSpPr>
          <p:cNvPr id="4" name="页眉占位符 3"/>
          <p:cNvSpPr>
            <a:spLocks noGrp="1"/>
          </p:cNvSpPr>
          <p:nvPr>
            <p:ph type="hdr" sz="quarter"/>
          </p:nvPr>
        </p:nvSpPr>
        <p:spPr/>
        <p:txBody>
          <a:bodyPr/>
          <a:lstStyle/>
          <a:p>
            <a:endParaRPr lang="en-US" dirty="0"/>
          </a:p>
        </p:txBody>
      </p:sp>
      <p:sp>
        <p:nvSpPr>
          <p:cNvPr id="5" name="页脚占位符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
          </p:nvPr>
        </p:nvSpPr>
        <p:spPr/>
        <p:txBody>
          <a:bodyPr/>
          <a:lstStyle/>
          <a:p>
            <a:fld id="{5420126D-49D9-4C1B-B526-120EF9D44EA2}" type="datetime8">
              <a:rPr lang="en-US" smtClean="0"/>
              <a:t>8/20/19 9:08 PM</a:t>
            </a:fld>
            <a:endParaRPr lang="en-US" dirty="0"/>
          </a:p>
        </p:txBody>
      </p:sp>
      <p:sp>
        <p:nvSpPr>
          <p:cNvPr id="7" name="灯片编号占位符 6"/>
          <p:cNvSpPr>
            <a:spLocks noGrp="1"/>
          </p:cNvSpPr>
          <p:nvPr>
            <p:ph type="sldNum" sz="quarter" idx="5"/>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4223157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Go through very fast.</a:t>
            </a:r>
            <a:endParaRPr kumimoji="1" lang="zh-CN" altLang="en-US" dirty="0"/>
          </a:p>
        </p:txBody>
      </p:sp>
      <p:sp>
        <p:nvSpPr>
          <p:cNvPr id="4" name="页眉占位符 3"/>
          <p:cNvSpPr>
            <a:spLocks noGrp="1"/>
          </p:cNvSpPr>
          <p:nvPr>
            <p:ph type="hdr" sz="quarter"/>
          </p:nvPr>
        </p:nvSpPr>
        <p:spPr/>
        <p:txBody>
          <a:bodyPr/>
          <a:lstStyle/>
          <a:p>
            <a:endParaRPr lang="en-US" dirty="0"/>
          </a:p>
        </p:txBody>
      </p:sp>
      <p:sp>
        <p:nvSpPr>
          <p:cNvPr id="5" name="页脚占位符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
          </p:nvPr>
        </p:nvSpPr>
        <p:spPr/>
        <p:txBody>
          <a:bodyPr/>
          <a:lstStyle/>
          <a:p>
            <a:fld id="{5420126D-49D9-4C1B-B526-120EF9D44EA2}" type="datetime8">
              <a:rPr lang="en-US" smtClean="0"/>
              <a:t>8/20/19 9:08 PM</a:t>
            </a:fld>
            <a:endParaRPr lang="en-US" dirty="0"/>
          </a:p>
        </p:txBody>
      </p:sp>
      <p:sp>
        <p:nvSpPr>
          <p:cNvPr id="7" name="灯片编号占位符 6"/>
          <p:cNvSpPr>
            <a:spLocks noGrp="1"/>
          </p:cNvSpPr>
          <p:nvPr>
            <p:ph type="sldNum" sz="quarter" idx="5"/>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297177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Use LD_PRELOAD to load </a:t>
            </a:r>
            <a:r>
              <a:rPr kumimoji="1" lang="en-US" altLang="zh-CN" dirty="0" err="1"/>
              <a:t>libsd</a:t>
            </a:r>
            <a:r>
              <a:rPr kumimoji="1" lang="en-US" altLang="zh-CN" dirty="0"/>
              <a:t> library.</a:t>
            </a:r>
          </a:p>
          <a:p>
            <a:r>
              <a:rPr kumimoji="1" lang="en-US" altLang="zh-CN" dirty="0"/>
              <a:t>Intra-host</a:t>
            </a:r>
          </a:p>
          <a:p>
            <a:r>
              <a:rPr kumimoji="1" lang="en-US" altLang="zh-CN" dirty="0"/>
              <a:t>Inter-host</a:t>
            </a:r>
            <a:endParaRPr kumimoji="1" lang="zh-CN" altLang="en-US" dirty="0"/>
          </a:p>
        </p:txBody>
      </p:sp>
      <p:sp>
        <p:nvSpPr>
          <p:cNvPr id="4" name="页眉占位符 3"/>
          <p:cNvSpPr>
            <a:spLocks noGrp="1"/>
          </p:cNvSpPr>
          <p:nvPr>
            <p:ph type="hdr" sz="quarter"/>
          </p:nvPr>
        </p:nvSpPr>
        <p:spPr/>
        <p:txBody>
          <a:bodyPr/>
          <a:lstStyle/>
          <a:p>
            <a:endParaRPr lang="en-US" dirty="0"/>
          </a:p>
        </p:txBody>
      </p:sp>
      <p:sp>
        <p:nvSpPr>
          <p:cNvPr id="5" name="页脚占位符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
          </p:nvPr>
        </p:nvSpPr>
        <p:spPr/>
        <p:txBody>
          <a:bodyPr/>
          <a:lstStyle/>
          <a:p>
            <a:fld id="{5420126D-49D9-4C1B-B526-120EF9D44EA2}" type="datetime8">
              <a:rPr lang="en-US" smtClean="0"/>
              <a:t>8/20/19 9:08 PM</a:t>
            </a:fld>
            <a:endParaRPr lang="en-US" dirty="0"/>
          </a:p>
        </p:txBody>
      </p:sp>
      <p:sp>
        <p:nvSpPr>
          <p:cNvPr id="7" name="灯片编号占位符 6"/>
          <p:cNvSpPr>
            <a:spLocks noGrp="1"/>
          </p:cNvSpPr>
          <p:nvPr>
            <p:ph type="sldNum" sz="quarter" idx="5"/>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912173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10151" r="14849"/>
          <a:stretch/>
        </p:blipFill>
        <p:spPr>
          <a:xfrm>
            <a:off x="0" y="648"/>
            <a:ext cx="12435945" cy="6995517"/>
          </a:xfrm>
          <a:prstGeom prst="rect">
            <a:avLst/>
          </a:prstGeom>
        </p:spPr>
      </p:pic>
      <p:sp>
        <p:nvSpPr>
          <p:cNvPr id="2" name="Rectangle 1"/>
          <p:cNvSpPr/>
          <p:nvPr userDrawn="1"/>
        </p:nvSpPr>
        <p:spPr bwMode="auto">
          <a:xfrm>
            <a:off x="365596" y="2399994"/>
            <a:ext cx="7314809" cy="3383282"/>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366168" y="2399994"/>
            <a:ext cx="7314889" cy="1828800"/>
          </a:xfrm>
          <a:noFill/>
        </p:spPr>
        <p:txBody>
          <a:bodyPr lIns="146304" tIns="91440" rIns="146304" bIns="91440" anchor="t" anchorCtr="0"/>
          <a:lstStyle>
            <a:lvl1pPr>
              <a:defRPr sz="4800" spc="-75" baseline="0">
                <a:gradFill>
                  <a:gsLst>
                    <a:gs pos="25926">
                      <a:srgbClr val="FFFFFF"/>
                    </a:gs>
                    <a:gs pos="53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366168" y="4228776"/>
            <a:ext cx="7314889" cy="1554483"/>
          </a:xfrm>
        </p:spPr>
        <p:txBody>
          <a:bodyPr tIns="109728" bIns="109728">
            <a:noAutofit/>
          </a:bodyPr>
          <a:lstStyle>
            <a:lvl1pPr marL="0" indent="0">
              <a:spcBef>
                <a:spcPts val="0"/>
              </a:spcBef>
              <a:buNone/>
              <a:defRPr sz="2800">
                <a:gradFill>
                  <a:gsLst>
                    <a:gs pos="25926">
                      <a:srgbClr val="FFFFFF"/>
                    </a:gs>
                    <a:gs pos="53000">
                      <a:srgbClr val="FFFFFF"/>
                    </a:gs>
                  </a:gsLst>
                  <a:lin ang="5400000" scaled="0"/>
                </a:gradFill>
              </a:defRPr>
            </a:lvl1pPr>
          </a:lstStyle>
          <a:p>
            <a:pPr lvl="0"/>
            <a:r>
              <a:rPr lang="en-US" dirty="0"/>
              <a:t>Speaker Name</a:t>
            </a:r>
          </a:p>
        </p:txBody>
      </p:sp>
      <p:grpSp>
        <p:nvGrpSpPr>
          <p:cNvPr id="10" name="Group 9"/>
          <p:cNvGrpSpPr>
            <a:grpSpLocks noChangeAspect="1"/>
          </p:cNvGrpSpPr>
          <p:nvPr userDrawn="1"/>
        </p:nvGrpSpPr>
        <p:grpSpPr bwMode="gray">
          <a:xfrm>
            <a:off x="609574" y="6240435"/>
            <a:ext cx="1706807" cy="274835"/>
            <a:chOff x="457200" y="1643393"/>
            <a:chExt cx="4492753" cy="964540"/>
          </a:xfrm>
        </p:grpSpPr>
        <p:pic>
          <p:nvPicPr>
            <p:cNvPr id="12" name="Picture 11"/>
            <p:cNvPicPr>
              <a:picLocks noChangeAspect="1"/>
            </p:cNvPicPr>
            <p:nvPr/>
          </p:nvPicPr>
          <p:blipFill>
            <a:blip r:embed="rId3"/>
            <a:stretch>
              <a:fillRect/>
            </a:stretch>
          </p:blipFill>
          <p:spPr bwMode="gray">
            <a:xfrm>
              <a:off x="457200" y="1643393"/>
              <a:ext cx="964540" cy="964540"/>
            </a:xfrm>
            <a:prstGeom prst="rect">
              <a:avLst/>
            </a:prstGeom>
          </p:spPr>
        </p:pic>
        <p:sp>
          <p:nvSpPr>
            <p:cNvPr id="13"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6003" y="1211287"/>
            <a:ext cx="5608081" cy="1914370"/>
          </a:xfrm>
        </p:spPr>
        <p:txBody>
          <a:bodyPr wrap="square">
            <a:spAutoFit/>
          </a:bodyPr>
          <a:lstStyle>
            <a:lvl1pPr marL="215470" indent="-215470">
              <a:spcBef>
                <a:spcPts val="918"/>
              </a:spcBef>
              <a:buClr>
                <a:schemeClr val="tx1"/>
              </a:buClr>
              <a:buFont typeface="Arial" pitchFamily="34" charset="0"/>
              <a:buChar char="•"/>
              <a:defRPr sz="3200"/>
            </a:lvl1pPr>
            <a:lvl2pPr marL="398311" indent="-174869">
              <a:defRPr sz="2000"/>
            </a:lvl2pPr>
            <a:lvl3pPr marL="524606" indent="-126294">
              <a:tabLst/>
              <a:defRPr sz="2000"/>
            </a:lvl3pPr>
            <a:lvl4pPr marL="660614" indent="-136009">
              <a:defRPr/>
            </a:lvl4pPr>
            <a:lvl5pPr marL="786908" indent="-12629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215470" indent="-215470">
              <a:spcBef>
                <a:spcPts val="918"/>
              </a:spcBef>
              <a:buClr>
                <a:schemeClr val="tx1"/>
              </a:buClr>
              <a:buFont typeface="Arial" pitchFamily="34" charset="0"/>
              <a:buChar char="•"/>
              <a:defRPr sz="3200"/>
            </a:lvl1pPr>
            <a:lvl2pPr marL="398311" indent="-174869">
              <a:defRPr sz="2000"/>
            </a:lvl2pPr>
            <a:lvl3pPr marL="524606" indent="-126294">
              <a:tabLst/>
              <a:defRPr sz="2000"/>
            </a:lvl3pPr>
            <a:lvl4pPr marL="660614" indent="-136009">
              <a:defRPr/>
            </a:lvl4pPr>
            <a:lvl5pPr marL="786908" indent="-12629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70" y="1209973"/>
            <a:ext cx="9753187" cy="2751698"/>
          </a:xfrm>
          <a:noFill/>
        </p:spPr>
        <p:txBody>
          <a:bodyPr tIns="91440" bIns="91440" anchor="t" anchorCtr="0"/>
          <a:lstStyle>
            <a:lvl1pPr>
              <a:defRPr sz="6000" spc="-75"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366171" y="3954469"/>
            <a:ext cx="9753185" cy="1829593"/>
          </a:xfrm>
          <a:noFill/>
        </p:spPr>
        <p:txBody>
          <a:bodyPr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1209973"/>
            <a:ext cx="9753186" cy="2751698"/>
          </a:xfrm>
          <a:noFill/>
        </p:spPr>
        <p:txBody>
          <a:bodyPr tIns="91440" bIns="91440" anchor="t" anchorCtr="0"/>
          <a:lstStyle>
            <a:lvl1pPr>
              <a:defRPr lang="en-US" sz="6000" b="0" kern="1200" cap="none" spc="-75"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3"/>
            <a:ext cx="11702553"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70" y="2989433"/>
            <a:ext cx="11690437"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3"/>
            <a:ext cx="11702553"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6168" y="3954457"/>
            <a:ext cx="8534037"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366168" y="2117165"/>
            <a:ext cx="9753185" cy="1837298"/>
          </a:xfrm>
          <a:noFill/>
        </p:spPr>
        <p:txBody>
          <a:bodyPr lIns="146304" tIns="91440" rIns="146304" bIns="91440" anchor="t" anchorCtr="0"/>
          <a:lstStyle>
            <a:lvl1pPr>
              <a:defRPr sz="4800" spc="-75" baseline="0">
                <a:gradFill>
                  <a:gsLst>
                    <a:gs pos="3333">
                      <a:schemeClr val="tx2"/>
                    </a:gs>
                    <a:gs pos="39000">
                      <a:schemeClr val="tx2"/>
                    </a:gs>
                  </a:gsLst>
                  <a:lin ang="5400000" scaled="0"/>
                </a:gradFill>
              </a:defRPr>
            </a:lvl1pPr>
          </a:lstStyle>
          <a:p>
            <a:r>
              <a:rPr lang="en-US" dirty="0"/>
              <a:t>Presentation title</a:t>
            </a:r>
          </a:p>
        </p:txBody>
      </p:sp>
      <p:grpSp>
        <p:nvGrpSpPr>
          <p:cNvPr id="6" name="Group 5"/>
          <p:cNvGrpSpPr>
            <a:grpSpLocks noChangeAspect="1"/>
          </p:cNvGrpSpPr>
          <p:nvPr userDrawn="1"/>
        </p:nvGrpSpPr>
        <p:grpSpPr bwMode="gray">
          <a:xfrm>
            <a:off x="609574" y="6239917"/>
            <a:ext cx="1706807" cy="274835"/>
            <a:chOff x="457200" y="1643393"/>
            <a:chExt cx="4492753" cy="964540"/>
          </a:xfrm>
        </p:grpSpPr>
        <p:pic>
          <p:nvPicPr>
            <p:cNvPr id="8" name="Picture 7"/>
            <p:cNvPicPr>
              <a:picLocks noChangeAspect="1"/>
            </p:cNvPicPr>
            <p:nvPr/>
          </p:nvPicPr>
          <p:blipFill>
            <a:blip r:embed="rId2"/>
            <a:stretch>
              <a:fillRect/>
            </a:stretch>
          </p:blipFill>
          <p:spPr bwMode="gray">
            <a:xfrm>
              <a:off x="457200" y="1643393"/>
              <a:ext cx="964540" cy="964540"/>
            </a:xfrm>
            <a:prstGeom prst="rect">
              <a:avLst/>
            </a:prstGeom>
          </p:spPr>
        </p:pic>
        <p:sp>
          <p:nvSpPr>
            <p:cNvPr id="10" name="Freeform 9"/>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3" y="1212849"/>
            <a:ext cx="12434888"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44" fontAlgn="base">
              <a:spcBef>
                <a:spcPct val="0"/>
              </a:spcBef>
              <a:spcAft>
                <a:spcPct val="0"/>
              </a:spcAft>
            </a:pPr>
            <a:endParaRPr lang="en-US" sz="135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66170" y="1221162"/>
            <a:ext cx="11702551" cy="1982081"/>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7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8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2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84919" y="6321409"/>
            <a:ext cx="11702553" cy="37625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699107" eaLnBrk="0" hangingPunct="0"/>
            <a:r>
              <a:rPr lang="en-US" sz="525"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12281" y="3145040"/>
            <a:ext cx="4384488" cy="704444"/>
          </a:xfrm>
          <a:prstGeom prst="rect">
            <a:avLst/>
          </a:prstGeom>
        </p:spPr>
      </p:pic>
    </p:spTree>
    <p:extLst>
      <p:ext uri="{BB962C8B-B14F-4D97-AF65-F5344CB8AC3E}">
        <p14:creationId xmlns:p14="http://schemas.microsoft.com/office/powerpoint/2010/main" val="39283587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168" y="1212851"/>
            <a:ext cx="11702553" cy="2443746"/>
          </a:xfrm>
          <a:prstGeom prst="rect">
            <a:avLst/>
          </a:prstGeom>
        </p:spPr>
        <p:txBody>
          <a:bodyPr/>
          <a:lstStyle>
            <a:lvl1pPr marL="217850" indent="-21785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58" indent="-21070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08" indent="-21785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31" indent="-17142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53" indent="-171423">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2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602221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10151" r="14849"/>
          <a:stretch/>
        </p:blipFill>
        <p:spPr>
          <a:xfrm>
            <a:off x="0" y="648"/>
            <a:ext cx="12435945" cy="6995517"/>
          </a:xfrm>
          <a:prstGeom prst="rect">
            <a:avLst/>
          </a:prstGeom>
        </p:spPr>
      </p:pic>
      <p:grpSp>
        <p:nvGrpSpPr>
          <p:cNvPr id="11" name="Group 10"/>
          <p:cNvGrpSpPr>
            <a:grpSpLocks noChangeAspect="1"/>
          </p:cNvGrpSpPr>
          <p:nvPr userDrawn="1"/>
        </p:nvGrpSpPr>
        <p:grpSpPr bwMode="gray">
          <a:xfrm>
            <a:off x="609574" y="6240435"/>
            <a:ext cx="1706807" cy="274835"/>
            <a:chOff x="457200" y="1643393"/>
            <a:chExt cx="4492753" cy="964540"/>
          </a:xfrm>
        </p:grpSpPr>
        <p:pic>
          <p:nvPicPr>
            <p:cNvPr id="13" name="Picture 12"/>
            <p:cNvPicPr>
              <a:picLocks noChangeAspect="1"/>
            </p:cNvPicPr>
            <p:nvPr/>
          </p:nvPicPr>
          <p:blipFill>
            <a:blip r:embed="rId3"/>
            <a:stretch>
              <a:fillRect/>
            </a:stretch>
          </p:blipFill>
          <p:spPr bwMode="gray">
            <a:xfrm>
              <a:off x="457200" y="1643393"/>
              <a:ext cx="964540" cy="964540"/>
            </a:xfrm>
            <a:prstGeom prst="rect">
              <a:avLst/>
            </a:prstGeom>
          </p:spPr>
        </p:pic>
        <p:sp>
          <p:nvSpPr>
            <p:cNvPr id="17" name="Freeform 16"/>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7" name="Rectangle 6"/>
          <p:cNvSpPr/>
          <p:nvPr userDrawn="1"/>
        </p:nvSpPr>
        <p:spPr bwMode="auto">
          <a:xfrm>
            <a:off x="365596" y="2399994"/>
            <a:ext cx="7314809" cy="3383282"/>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366168" y="2399994"/>
            <a:ext cx="7314889" cy="1828800"/>
          </a:xfrm>
          <a:noFill/>
        </p:spPr>
        <p:txBody>
          <a:bodyPr lIns="146304" tIns="91440" rIns="146304" bIns="91440" anchor="t" anchorCtr="0"/>
          <a:lstStyle>
            <a:lvl1pPr>
              <a:defRPr sz="4800" spc="-75" baseline="0">
                <a:gradFill>
                  <a:gsLst>
                    <a:gs pos="17593">
                      <a:srgbClr val="FFFFFF"/>
                    </a:gs>
                    <a:gs pos="4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366168" y="4228776"/>
            <a:ext cx="7314889" cy="1554483"/>
          </a:xfrm>
        </p:spPr>
        <p:txBody>
          <a:bodyPr tIns="109728" bIns="109728">
            <a:noAutofit/>
          </a:bodyPr>
          <a:lstStyle>
            <a:lvl1pPr marL="0" indent="0">
              <a:spcBef>
                <a:spcPts val="0"/>
              </a:spcBef>
              <a:buNone/>
              <a:defRPr sz="2800">
                <a:gradFill>
                  <a:gsLst>
                    <a:gs pos="17593">
                      <a:srgbClr val="FFFFFF"/>
                    </a:gs>
                    <a:gs pos="46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151670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6168" y="3954457"/>
            <a:ext cx="8534037"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366168" y="2117165"/>
            <a:ext cx="9753185" cy="1837298"/>
          </a:xfrm>
          <a:noFill/>
        </p:spPr>
        <p:txBody>
          <a:bodyPr lIns="146304" tIns="91440" rIns="146304" bIns="91440" anchor="t" anchorCtr="0"/>
          <a:lstStyle>
            <a:lvl1pPr>
              <a:defRPr sz="4800" spc="-75" baseline="0">
                <a:gradFill>
                  <a:gsLst>
                    <a:gs pos="74747">
                      <a:schemeClr val="tx1"/>
                    </a:gs>
                    <a:gs pos="56000">
                      <a:schemeClr val="tx1"/>
                    </a:gs>
                  </a:gsLst>
                  <a:lin ang="5400000" scaled="0"/>
                </a:gradFill>
              </a:defRPr>
            </a:lvl1pPr>
          </a:lstStyle>
          <a:p>
            <a:r>
              <a:rPr lang="en-US" dirty="0"/>
              <a:t>Presentation title</a:t>
            </a:r>
          </a:p>
        </p:txBody>
      </p:sp>
      <p:grpSp>
        <p:nvGrpSpPr>
          <p:cNvPr id="6" name="Group 5"/>
          <p:cNvGrpSpPr>
            <a:grpSpLocks noChangeAspect="1"/>
          </p:cNvGrpSpPr>
          <p:nvPr userDrawn="1"/>
        </p:nvGrpSpPr>
        <p:grpSpPr bwMode="gray">
          <a:xfrm>
            <a:off x="609574" y="6239917"/>
            <a:ext cx="1706807" cy="274835"/>
            <a:chOff x="457200" y="1643393"/>
            <a:chExt cx="4492753" cy="964540"/>
          </a:xfrm>
        </p:grpSpPr>
        <p:pic>
          <p:nvPicPr>
            <p:cNvPr id="8" name="Picture 7"/>
            <p:cNvPicPr>
              <a:picLocks noChangeAspect="1"/>
            </p:cNvPicPr>
            <p:nvPr/>
          </p:nvPicPr>
          <p:blipFill>
            <a:blip r:embed="rId2"/>
            <a:stretch>
              <a:fillRect/>
            </a:stretch>
          </p:blipFill>
          <p:spPr bwMode="gray">
            <a:xfrm>
              <a:off x="457200" y="1643393"/>
              <a:ext cx="964540" cy="964540"/>
            </a:xfrm>
            <a:prstGeom prst="rect">
              <a:avLst/>
            </a:prstGeom>
          </p:spPr>
        </p:pic>
        <p:sp>
          <p:nvSpPr>
            <p:cNvPr id="10" name="Freeform 9"/>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1252111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66168" y="1212851"/>
            <a:ext cx="11702553" cy="1969770"/>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000"/>
            </a:lvl2pPr>
            <a:lvl3pPr marL="171423" indent="0">
              <a:buNone/>
              <a:defRPr/>
            </a:lvl3pPr>
            <a:lvl4pPr marL="342845" indent="0">
              <a:buNone/>
              <a:defRPr/>
            </a:lvl4pPr>
            <a:lvl5pPr marL="514268"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133575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2"/>
            <a:ext cx="11702553" cy="2037481"/>
          </a:xfrm>
        </p:spPr>
        <p:txBody>
          <a:bodyPr wrap="square">
            <a:spAutoFit/>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25660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366170" y="1211287"/>
            <a:ext cx="5608081" cy="1914370"/>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4" indent="0">
              <a:buNone/>
              <a:tabLst/>
              <a:defRPr sz="2000"/>
            </a:lvl3pPr>
            <a:lvl4pPr marL="345227" indent="0">
              <a:buNone/>
              <a:defRPr/>
            </a:lvl4pPr>
            <a:lvl5pPr marL="514268"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4" indent="0">
              <a:buNone/>
              <a:tabLst/>
              <a:defRPr sz="2000"/>
            </a:lvl3pPr>
            <a:lvl4pPr marL="345227" indent="0">
              <a:buNone/>
              <a:defRPr/>
            </a:lvl4pPr>
            <a:lvl5pPr marL="514268"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481976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6003" y="1211287"/>
            <a:ext cx="5608081" cy="1914370"/>
          </a:xfrm>
        </p:spPr>
        <p:txBody>
          <a:bodyPr wrap="square">
            <a:spAutoFit/>
          </a:bodyPr>
          <a:lstStyle>
            <a:lvl1pPr marL="215470" indent="-215470">
              <a:spcBef>
                <a:spcPts val="918"/>
              </a:spcBef>
              <a:buClr>
                <a:schemeClr val="tx1"/>
              </a:buClr>
              <a:buFont typeface="Arial" pitchFamily="34" charset="0"/>
              <a:buChar char="•"/>
              <a:defRPr sz="3200"/>
            </a:lvl1pPr>
            <a:lvl2pPr marL="398311" indent="-174869">
              <a:defRPr sz="2000"/>
            </a:lvl2pPr>
            <a:lvl3pPr marL="524606" indent="-126294">
              <a:tabLst/>
              <a:defRPr sz="2000"/>
            </a:lvl3pPr>
            <a:lvl4pPr marL="660614" indent="-136009">
              <a:defRPr/>
            </a:lvl4pPr>
            <a:lvl5pPr marL="786908" indent="-12629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215470" indent="-215470">
              <a:spcBef>
                <a:spcPts val="918"/>
              </a:spcBef>
              <a:buClr>
                <a:schemeClr val="tx1"/>
              </a:buClr>
              <a:buFont typeface="Arial" pitchFamily="34" charset="0"/>
              <a:buChar char="•"/>
              <a:defRPr sz="3200"/>
            </a:lvl1pPr>
            <a:lvl2pPr marL="398311" indent="-174869">
              <a:defRPr sz="2000"/>
            </a:lvl2pPr>
            <a:lvl3pPr marL="524606" indent="-126294">
              <a:tabLst/>
              <a:defRPr sz="2000"/>
            </a:lvl3pPr>
            <a:lvl4pPr marL="660614" indent="-136009">
              <a:defRPr/>
            </a:lvl4pPr>
            <a:lvl5pPr marL="786908" indent="-12629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712589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168" y="1212851"/>
            <a:ext cx="11702553" cy="1969770"/>
          </a:xfrm>
        </p:spPr>
        <p:txBody>
          <a:bodyPr lIns="164592" rIns="164592"/>
          <a:lstStyle>
            <a:lvl1pPr marL="0" indent="0">
              <a:buNone/>
              <a:defRPr sz="3600">
                <a:gradFill>
                  <a:gsLst>
                    <a:gs pos="1250">
                      <a:schemeClr val="tx2"/>
                    </a:gs>
                    <a:gs pos="99000">
                      <a:schemeClr val="tx2"/>
                    </a:gs>
                  </a:gsLst>
                  <a:lin ang="5400000" scaled="0"/>
                </a:gradFill>
              </a:defRPr>
            </a:lvl1pPr>
            <a:lvl2pPr marL="0" indent="0">
              <a:buFontTx/>
              <a:buNone/>
              <a:defRPr sz="2000"/>
            </a:lvl2pPr>
            <a:lvl3pPr marL="171423" indent="0">
              <a:buNone/>
              <a:defRPr/>
            </a:lvl3pPr>
            <a:lvl4pPr marL="342845" indent="0">
              <a:buNone/>
              <a:defRPr/>
            </a:lvl4pPr>
            <a:lvl5pPr marL="51426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172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70" y="1209973"/>
            <a:ext cx="9753187" cy="2751698"/>
          </a:xfrm>
          <a:noFill/>
        </p:spPr>
        <p:txBody>
          <a:bodyPr tIns="91440" bIns="91440" anchor="t" anchorCtr="0"/>
          <a:lstStyle>
            <a:lvl1pPr>
              <a:defRPr sz="6000" spc="-75"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366171" y="3954469"/>
            <a:ext cx="9753185" cy="1829593"/>
          </a:xfrm>
          <a:noFill/>
        </p:spPr>
        <p:txBody>
          <a:bodyPr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972908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1209973"/>
            <a:ext cx="9753186" cy="2751698"/>
          </a:xfrm>
          <a:noFill/>
        </p:spPr>
        <p:txBody>
          <a:bodyPr tIns="91440" bIns="91440" anchor="t" anchorCtr="0"/>
          <a:lstStyle>
            <a:lvl1pPr>
              <a:defRPr lang="en-US" sz="6000" b="0" kern="1200" cap="none" spc="-75"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1625629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3"/>
            <a:ext cx="11702553"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0528679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70" y="2989433"/>
            <a:ext cx="11690437"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6143072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3"/>
            <a:ext cx="11702553"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4964345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535" y="1241429"/>
            <a:ext cx="5608081" cy="870110"/>
          </a:xfrm>
        </p:spPr>
        <p:txBody>
          <a:bodyPr wrap="square">
            <a:spAutoFit/>
          </a:bodyPr>
          <a:lstStyle>
            <a:lvl1pPr>
              <a:defRPr sz="4949" baseline="0">
                <a:gradFill>
                  <a:gsLst>
                    <a:gs pos="1250">
                      <a:schemeClr val="tx1"/>
                    </a:gs>
                    <a:gs pos="100000">
                      <a:schemeClr val="tx1"/>
                    </a:gs>
                  </a:gsLst>
                  <a:lin ang="5400000" scaled="0"/>
                </a:gradFill>
              </a:defRPr>
            </a:lvl1pPr>
          </a:lstStyle>
          <a:p>
            <a:r>
              <a:rPr lang="en-US" dirty="0"/>
              <a:t>50/50 photo layout</a:t>
            </a:r>
          </a:p>
        </p:txBody>
      </p:sp>
      <p:sp>
        <p:nvSpPr>
          <p:cNvPr id="4" name="Picture Placeholder 3"/>
          <p:cNvSpPr>
            <a:spLocks noGrp="1"/>
          </p:cNvSpPr>
          <p:nvPr>
            <p:ph type="pic" sz="quarter" idx="10" hasCustomPrompt="1"/>
          </p:nvPr>
        </p:nvSpPr>
        <p:spPr>
          <a:xfrm>
            <a:off x="6218502" y="3"/>
            <a:ext cx="6216386" cy="6994525"/>
          </a:xfrm>
          <a:blipFill>
            <a:blip r:embed="rId2"/>
            <a:stretch>
              <a:fillRect/>
            </a:stretch>
          </a:blipFill>
        </p:spPr>
        <p:txBody>
          <a:bodyPr lIns="0" tIns="0" rIns="0" bIns="0" anchor="ctr">
            <a:noAutofit/>
          </a:bodyPr>
          <a:lstStyle>
            <a:lvl1pPr marL="0" indent="0" algn="ctr">
              <a:lnSpc>
                <a:spcPct val="150000"/>
              </a:lnSpc>
              <a:spcBef>
                <a:spcPts val="0"/>
              </a:spcBef>
              <a:buNone/>
              <a:defRPr sz="2800" baseline="0">
                <a:solidFill>
                  <a:srgbClr val="FFFFFF"/>
                </a:solidFill>
              </a:defRPr>
            </a:lvl1pPr>
          </a:lstStyle>
          <a:p>
            <a:r>
              <a:rPr lang="en-US" dirty="0"/>
              <a:t>Click on icon below</a:t>
            </a:r>
            <a:br>
              <a:rPr lang="en-US" dirty="0"/>
            </a:br>
            <a:r>
              <a:rPr lang="en-US" dirty="0"/>
              <a:t>to insert a new photo</a:t>
            </a:r>
          </a:p>
        </p:txBody>
      </p:sp>
    </p:spTree>
    <p:extLst>
      <p:ext uri="{BB962C8B-B14F-4D97-AF65-F5344CB8AC3E}">
        <p14:creationId xmlns:p14="http://schemas.microsoft.com/office/powerpoint/2010/main" val="544737985"/>
      </p:ext>
    </p:extLst>
  </p:cSld>
  <p:clrMapOvr>
    <a:masterClrMapping/>
  </p:clrMapOvr>
  <p:transition>
    <p:fade/>
  </p:transition>
  <p:extLst mod="1">
    <p:ext uri="{DCECCB84-F9BA-43D5-87BE-67443E8EF086}">
      <p15:sldGuideLst xmlns:p15="http://schemas.microsoft.com/office/powerpoint/2012/main">
        <p15:guide id="1" pos="391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64981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93899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1521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66168" y="1212851"/>
            <a:ext cx="11702553" cy="1969770"/>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000"/>
            </a:lvl2pPr>
            <a:lvl3pPr marL="171423" indent="0">
              <a:buNone/>
              <a:defRPr/>
            </a:lvl3pPr>
            <a:lvl4pPr marL="342845" indent="0">
              <a:buNone/>
              <a:defRPr/>
            </a:lvl4pPr>
            <a:lvl5pPr marL="514268"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6871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3" y="1212849"/>
            <a:ext cx="12434888"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44" fontAlgn="base">
              <a:spcBef>
                <a:spcPct val="0"/>
              </a:spcBef>
              <a:spcAft>
                <a:spcPct val="0"/>
              </a:spcAft>
            </a:pPr>
            <a:endParaRPr lang="en-US" sz="135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66170" y="1221162"/>
            <a:ext cx="11702551" cy="1982081"/>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7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8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2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828739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84919" y="6321409"/>
            <a:ext cx="11702553" cy="37625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699107" eaLnBrk="0" hangingPunct="0"/>
            <a:r>
              <a:rPr lang="en-US" sz="525"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12283" y="3145040"/>
            <a:ext cx="4384483" cy="704444"/>
          </a:xfrm>
          <a:prstGeom prst="rect">
            <a:avLst/>
          </a:prstGeom>
        </p:spPr>
      </p:pic>
    </p:spTree>
    <p:extLst>
      <p:ext uri="{BB962C8B-B14F-4D97-AF65-F5344CB8AC3E}">
        <p14:creationId xmlns:p14="http://schemas.microsoft.com/office/powerpoint/2010/main" val="88324886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168" y="1212851"/>
            <a:ext cx="11702553" cy="2443746"/>
          </a:xfrm>
          <a:prstGeom prst="rect">
            <a:avLst/>
          </a:prstGeom>
        </p:spPr>
        <p:txBody>
          <a:bodyPr/>
          <a:lstStyle>
            <a:lvl1pPr marL="217850" indent="-21785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58" indent="-21070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08" indent="-21785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31" indent="-17142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53" indent="-171423">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2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21458308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2"/>
            <a:ext cx="11702553" cy="2037481"/>
          </a:xfrm>
        </p:spPr>
        <p:txBody>
          <a:bodyPr wrap="square">
            <a:spAutoFit/>
          </a:bodyPr>
          <a:lstStyle>
            <a:lvl1pPr>
              <a:defRPr sz="36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2"/>
            <a:ext cx="11702553" cy="2037481"/>
          </a:xfrm>
        </p:spPr>
        <p:txBody>
          <a:bodyPr wrap="square">
            <a:spAutoFit/>
          </a:bodyPr>
          <a:lstStyle>
            <a:lvl1pPr>
              <a:defRPr sz="3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6170" y="1212849"/>
            <a:ext cx="5608081" cy="1914370"/>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4" indent="0">
              <a:buNone/>
              <a:tabLst/>
              <a:defRPr sz="2000"/>
            </a:lvl3pPr>
            <a:lvl4pPr marL="345227" indent="0">
              <a:buNone/>
              <a:defRPr/>
            </a:lvl4pPr>
            <a:lvl5pPr marL="51426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4" indent="0">
              <a:buNone/>
              <a:tabLst/>
              <a:defRPr sz="2000"/>
            </a:lvl3pPr>
            <a:lvl4pPr marL="345227" indent="0">
              <a:buNone/>
              <a:defRPr/>
            </a:lvl4pPr>
            <a:lvl5pPr marL="51426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6170" y="1211287"/>
            <a:ext cx="5608081" cy="1914370"/>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4" indent="0">
              <a:buNone/>
              <a:tabLst/>
              <a:defRPr sz="2000"/>
            </a:lvl3pPr>
            <a:lvl4pPr marL="345227" indent="0">
              <a:buNone/>
              <a:defRPr/>
            </a:lvl4pPr>
            <a:lvl5pPr marL="51426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4" indent="0">
              <a:buNone/>
              <a:tabLst/>
              <a:defRPr sz="2000"/>
            </a:lvl3pPr>
            <a:lvl4pPr marL="345227" indent="0">
              <a:buNone/>
              <a:defRPr/>
            </a:lvl4pPr>
            <a:lvl5pPr marL="514268"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65598" y="1211287"/>
            <a:ext cx="5608081" cy="1914370"/>
          </a:xfrm>
        </p:spPr>
        <p:txBody>
          <a:bodyPr wrap="square">
            <a:spAutoFit/>
          </a:bodyPr>
          <a:lstStyle>
            <a:lvl1pPr marL="215470" indent="-215470">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11" indent="-174869">
              <a:defRPr sz="2000"/>
            </a:lvl2pPr>
            <a:lvl3pPr marL="524606" indent="-126294">
              <a:tabLst/>
              <a:defRPr sz="2000"/>
            </a:lvl3pPr>
            <a:lvl4pPr marL="660614" indent="-136009">
              <a:defRPr/>
            </a:lvl4pPr>
            <a:lvl5pPr marL="786908" indent="-12629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215470" indent="-215470">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11" indent="-174869">
              <a:defRPr sz="2000"/>
            </a:lvl2pPr>
            <a:lvl3pPr marL="524606" indent="-126294">
              <a:tabLst/>
              <a:defRPr sz="2000"/>
            </a:lvl3pPr>
            <a:lvl4pPr marL="660614" indent="-136009">
              <a:defRPr/>
            </a:lvl4pPr>
            <a:lvl5pPr marL="786908" indent="-126294">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170" y="295280"/>
            <a:ext cx="11702551"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366168" y="1212856"/>
            <a:ext cx="11702553" cy="20374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5"/>
          <a:stretch>
            <a:fillRect/>
          </a:stretch>
        </p:blipFill>
        <p:spPr>
          <a:xfrm rot="5400000">
            <a:off x="9392254" y="3050570"/>
            <a:ext cx="6995160" cy="894019"/>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70" r:id="rId1"/>
    <p:sldLayoutId id="2147484167" r:id="rId2"/>
    <p:sldLayoutId id="2147484087" r:id="rId3"/>
    <p:sldLayoutId id="2147484098" r:id="rId4"/>
    <p:sldLayoutId id="2147484107" r:id="rId5"/>
    <p:sldLayoutId id="2147484086" r:id="rId6"/>
    <p:sldLayoutId id="2147484099" r:id="rId7"/>
    <p:sldLayoutId id="2147484100" r:id="rId8"/>
    <p:sldLayoutId id="2147484106" r:id="rId9"/>
    <p:sldLayoutId id="2147484089" r:id="rId10"/>
    <p:sldLayoutId id="2147484092" r:id="rId11"/>
    <p:sldLayoutId id="2147484105" r:id="rId12"/>
    <p:sldLayoutId id="2147484182" r:id="rId13"/>
    <p:sldLayoutId id="2147484130" r:id="rId14"/>
    <p:sldLayoutId id="2147484101" r:id="rId15"/>
    <p:sldLayoutId id="2147484102" r:id="rId16"/>
    <p:sldLayoutId id="2147484093" r:id="rId17"/>
    <p:sldLayoutId id="2147484127" r:id="rId18"/>
    <p:sldLayoutId id="2147484128" r:id="rId19"/>
    <p:sldLayoutId id="2147484129" r:id="rId20"/>
    <p:sldLayoutId id="2147484094" r:id="rId21"/>
    <p:sldLayoutId id="2147484195" r:id="rId22"/>
    <p:sldLayoutId id="2147484290" r:id="rId23"/>
  </p:sldLayoutIdLst>
  <p:transition>
    <p:fade/>
  </p:transition>
  <p:txStyles>
    <p:titleStyle>
      <a:lvl1pPr algn="l" defTabSz="699446"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35" marR="0" indent="-257135" algn="l" defTabSz="699446"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51" marR="0" indent="-204783" algn="l" defTabSz="699446"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22"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493"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378"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46" rtl="0" eaLnBrk="1" latinLnBrk="0" hangingPunct="1">
        <a:defRPr sz="1350" kern="1200">
          <a:solidFill>
            <a:schemeClr val="tx1"/>
          </a:solidFill>
          <a:latin typeface="+mn-lt"/>
          <a:ea typeface="+mn-ea"/>
          <a:cs typeface="+mn-cs"/>
        </a:defRPr>
      </a:lvl1pPr>
      <a:lvl2pPr marL="349724" algn="l" defTabSz="699446" rtl="0" eaLnBrk="1" latinLnBrk="0" hangingPunct="1">
        <a:defRPr sz="1350" kern="1200">
          <a:solidFill>
            <a:schemeClr val="tx1"/>
          </a:solidFill>
          <a:latin typeface="+mn-lt"/>
          <a:ea typeface="+mn-ea"/>
          <a:cs typeface="+mn-cs"/>
        </a:defRPr>
      </a:lvl2pPr>
      <a:lvl3pPr marL="699446" algn="l" defTabSz="699446" rtl="0" eaLnBrk="1" latinLnBrk="0" hangingPunct="1">
        <a:defRPr sz="1350" kern="1200">
          <a:solidFill>
            <a:schemeClr val="tx1"/>
          </a:solidFill>
          <a:latin typeface="+mn-lt"/>
          <a:ea typeface="+mn-ea"/>
          <a:cs typeface="+mn-cs"/>
        </a:defRPr>
      </a:lvl3pPr>
      <a:lvl4pPr marL="1049169" algn="l" defTabSz="699446" rtl="0" eaLnBrk="1" latinLnBrk="0" hangingPunct="1">
        <a:defRPr sz="1350" kern="1200">
          <a:solidFill>
            <a:schemeClr val="tx1"/>
          </a:solidFill>
          <a:latin typeface="+mn-lt"/>
          <a:ea typeface="+mn-ea"/>
          <a:cs typeface="+mn-cs"/>
        </a:defRPr>
      </a:lvl4pPr>
      <a:lvl5pPr marL="1398891" algn="l" defTabSz="699446" rtl="0" eaLnBrk="1" latinLnBrk="0" hangingPunct="1">
        <a:defRPr sz="1350" kern="1200">
          <a:solidFill>
            <a:schemeClr val="tx1"/>
          </a:solidFill>
          <a:latin typeface="+mn-lt"/>
          <a:ea typeface="+mn-ea"/>
          <a:cs typeface="+mn-cs"/>
        </a:defRPr>
      </a:lvl5pPr>
      <a:lvl6pPr marL="1748615" algn="l" defTabSz="699446" rtl="0" eaLnBrk="1" latinLnBrk="0" hangingPunct="1">
        <a:defRPr sz="1350" kern="1200">
          <a:solidFill>
            <a:schemeClr val="tx1"/>
          </a:solidFill>
          <a:latin typeface="+mn-lt"/>
          <a:ea typeface="+mn-ea"/>
          <a:cs typeface="+mn-cs"/>
        </a:defRPr>
      </a:lvl6pPr>
      <a:lvl7pPr marL="2098337" algn="l" defTabSz="699446" rtl="0" eaLnBrk="1" latinLnBrk="0" hangingPunct="1">
        <a:defRPr sz="1350" kern="1200">
          <a:solidFill>
            <a:schemeClr val="tx1"/>
          </a:solidFill>
          <a:latin typeface="+mn-lt"/>
          <a:ea typeface="+mn-ea"/>
          <a:cs typeface="+mn-cs"/>
        </a:defRPr>
      </a:lvl7pPr>
      <a:lvl8pPr marL="2448060" algn="l" defTabSz="699446" rtl="0" eaLnBrk="1" latinLnBrk="0" hangingPunct="1">
        <a:defRPr sz="1350" kern="1200">
          <a:solidFill>
            <a:schemeClr val="tx1"/>
          </a:solidFill>
          <a:latin typeface="+mn-lt"/>
          <a:ea typeface="+mn-ea"/>
          <a:cs typeface="+mn-cs"/>
        </a:defRPr>
      </a:lvl8pPr>
      <a:lvl9pPr marL="2797784" algn="l" defTabSz="69944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231" userDrawn="1">
          <p15:clr>
            <a:srgbClr val="5ACBF0"/>
          </p15:clr>
        </p15:guide>
        <p15:guide id="3" pos="999" userDrawn="1">
          <p15:clr>
            <a:srgbClr val="5ACBF0"/>
          </p15:clr>
        </p15:guide>
        <p15:guide id="4" pos="1767" userDrawn="1">
          <p15:clr>
            <a:srgbClr val="5ACBF0"/>
          </p15:clr>
        </p15:guide>
        <p15:guide id="5" pos="2535" userDrawn="1">
          <p15:clr>
            <a:srgbClr val="5ACBF0"/>
          </p15:clr>
        </p15:guide>
        <p15:guide id="6" pos="3303" userDrawn="1">
          <p15:clr>
            <a:srgbClr val="5ACBF0"/>
          </p15:clr>
        </p15:guide>
        <p15:guide id="8" pos="4070" userDrawn="1">
          <p15:clr>
            <a:srgbClr val="5ACBF0"/>
          </p15:clr>
        </p15:guide>
        <p15:guide id="9" pos="4838" userDrawn="1">
          <p15:clr>
            <a:srgbClr val="5ACBF0"/>
          </p15:clr>
        </p15:guide>
        <p15:guide id="11" pos="5606" userDrawn="1">
          <p15:clr>
            <a:srgbClr val="5ACBF0"/>
          </p15:clr>
        </p15:guide>
        <p15:guide id="12" pos="6374" userDrawn="1">
          <p15:clr>
            <a:srgbClr val="5ACBF0"/>
          </p15:clr>
        </p15:guide>
        <p15:guide id="14" pos="7142" userDrawn="1">
          <p15:clr>
            <a:srgbClr val="5ACBF0"/>
          </p15:clr>
        </p15:guide>
        <p15:guide id="15" pos="7602" userDrawn="1">
          <p15:clr>
            <a:srgbClr val="5ACBF0"/>
          </p15:clr>
        </p15:guide>
        <p15:guide id="16" pos="384" userDrawn="1">
          <p15:clr>
            <a:srgbClr val="C35EA4"/>
          </p15:clr>
        </p15:guide>
        <p15:guide id="17" pos="7449"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170" y="295280"/>
            <a:ext cx="11702551"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366168" y="1212856"/>
            <a:ext cx="11702553" cy="20374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2"/>
          <a:stretch>
            <a:fillRect/>
          </a:stretch>
        </p:blipFill>
        <p:spPr>
          <a:xfrm rot="5400000">
            <a:off x="9392254" y="3050570"/>
            <a:ext cx="6995160" cy="894019"/>
          </a:xfrm>
          <a:prstGeom prst="rect">
            <a:avLst/>
          </a:prstGeom>
        </p:spPr>
      </p:pic>
    </p:spTree>
    <p:extLst>
      <p:ext uri="{BB962C8B-B14F-4D97-AF65-F5344CB8AC3E}">
        <p14:creationId xmlns:p14="http://schemas.microsoft.com/office/powerpoint/2010/main" val="1972537229"/>
      </p:ext>
    </p:extLst>
  </p:cSld>
  <p:clrMap bg1="dk1" tx1="lt1" bg2="dk2" tx2="lt2" accent1="accent1" accent2="accent2" accent3="accent3" accent4="accent4" accent5="accent5" accent6="accent6" hlink="hlink" folHlink="folHlink"/>
  <p:sldLayoutIdLst>
    <p:sldLayoutId id="2147484291" r:id="rId1"/>
    <p:sldLayoutId id="2147484267" r:id="rId2"/>
    <p:sldLayoutId id="2147484269" r:id="rId3"/>
    <p:sldLayoutId id="2147484271" r:id="rId4"/>
    <p:sldLayoutId id="2147484273" r:id="rId5"/>
    <p:sldLayoutId id="2147484275" r:id="rId6"/>
    <p:sldLayoutId id="2147484276" r:id="rId7"/>
    <p:sldLayoutId id="2147484277" r:id="rId8"/>
    <p:sldLayoutId id="2147484278" r:id="rId9"/>
    <p:sldLayoutId id="2147484279" r:id="rId10"/>
    <p:sldLayoutId id="2147484280" r:id="rId11"/>
    <p:sldLayoutId id="2147484281" r:id="rId12"/>
    <p:sldLayoutId id="2147484282" r:id="rId13"/>
    <p:sldLayoutId id="2147484283" r:id="rId14"/>
    <p:sldLayoutId id="2147484284" r:id="rId15"/>
    <p:sldLayoutId id="2147484285" r:id="rId16"/>
    <p:sldLayoutId id="2147484286" r:id="rId17"/>
    <p:sldLayoutId id="2147484287" r:id="rId18"/>
    <p:sldLayoutId id="2147484288" r:id="rId19"/>
    <p:sldLayoutId id="2147484289" r:id="rId20"/>
  </p:sldLayoutIdLst>
  <p:transition>
    <p:fade/>
  </p:transition>
  <p:txStyles>
    <p:titleStyle>
      <a:lvl1pPr algn="l" defTabSz="699446"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35" marR="0" indent="-257135" algn="l" defTabSz="699446"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51" marR="0" indent="-204783" algn="l" defTabSz="699446"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22"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493"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378" marR="0" indent="-169859" algn="l" defTabSz="699446"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46" rtl="0" eaLnBrk="1" latinLnBrk="0" hangingPunct="1">
        <a:defRPr sz="1350" kern="1200">
          <a:solidFill>
            <a:schemeClr val="tx1"/>
          </a:solidFill>
          <a:latin typeface="+mn-lt"/>
          <a:ea typeface="+mn-ea"/>
          <a:cs typeface="+mn-cs"/>
        </a:defRPr>
      </a:lvl1pPr>
      <a:lvl2pPr marL="349724" algn="l" defTabSz="699446" rtl="0" eaLnBrk="1" latinLnBrk="0" hangingPunct="1">
        <a:defRPr sz="1350" kern="1200">
          <a:solidFill>
            <a:schemeClr val="tx1"/>
          </a:solidFill>
          <a:latin typeface="+mn-lt"/>
          <a:ea typeface="+mn-ea"/>
          <a:cs typeface="+mn-cs"/>
        </a:defRPr>
      </a:lvl2pPr>
      <a:lvl3pPr marL="699446" algn="l" defTabSz="699446" rtl="0" eaLnBrk="1" latinLnBrk="0" hangingPunct="1">
        <a:defRPr sz="1350" kern="1200">
          <a:solidFill>
            <a:schemeClr val="tx1"/>
          </a:solidFill>
          <a:latin typeface="+mn-lt"/>
          <a:ea typeface="+mn-ea"/>
          <a:cs typeface="+mn-cs"/>
        </a:defRPr>
      </a:lvl3pPr>
      <a:lvl4pPr marL="1049169" algn="l" defTabSz="699446" rtl="0" eaLnBrk="1" latinLnBrk="0" hangingPunct="1">
        <a:defRPr sz="1350" kern="1200">
          <a:solidFill>
            <a:schemeClr val="tx1"/>
          </a:solidFill>
          <a:latin typeface="+mn-lt"/>
          <a:ea typeface="+mn-ea"/>
          <a:cs typeface="+mn-cs"/>
        </a:defRPr>
      </a:lvl4pPr>
      <a:lvl5pPr marL="1398891" algn="l" defTabSz="699446" rtl="0" eaLnBrk="1" latinLnBrk="0" hangingPunct="1">
        <a:defRPr sz="1350" kern="1200">
          <a:solidFill>
            <a:schemeClr val="tx1"/>
          </a:solidFill>
          <a:latin typeface="+mn-lt"/>
          <a:ea typeface="+mn-ea"/>
          <a:cs typeface="+mn-cs"/>
        </a:defRPr>
      </a:lvl5pPr>
      <a:lvl6pPr marL="1748615" algn="l" defTabSz="699446" rtl="0" eaLnBrk="1" latinLnBrk="0" hangingPunct="1">
        <a:defRPr sz="1350" kern="1200">
          <a:solidFill>
            <a:schemeClr val="tx1"/>
          </a:solidFill>
          <a:latin typeface="+mn-lt"/>
          <a:ea typeface="+mn-ea"/>
          <a:cs typeface="+mn-cs"/>
        </a:defRPr>
      </a:lvl6pPr>
      <a:lvl7pPr marL="2098337" algn="l" defTabSz="699446" rtl="0" eaLnBrk="1" latinLnBrk="0" hangingPunct="1">
        <a:defRPr sz="1350" kern="1200">
          <a:solidFill>
            <a:schemeClr val="tx1"/>
          </a:solidFill>
          <a:latin typeface="+mn-lt"/>
          <a:ea typeface="+mn-ea"/>
          <a:cs typeface="+mn-cs"/>
        </a:defRPr>
      </a:lvl7pPr>
      <a:lvl8pPr marL="2448060" algn="l" defTabSz="699446" rtl="0" eaLnBrk="1" latinLnBrk="0" hangingPunct="1">
        <a:defRPr sz="1350" kern="1200">
          <a:solidFill>
            <a:schemeClr val="tx1"/>
          </a:solidFill>
          <a:latin typeface="+mn-lt"/>
          <a:ea typeface="+mn-ea"/>
          <a:cs typeface="+mn-cs"/>
        </a:defRPr>
      </a:lvl8pPr>
      <a:lvl9pPr marL="2797784" algn="l" defTabSz="69944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231" userDrawn="1">
          <p15:clr>
            <a:srgbClr val="5ACBF0"/>
          </p15:clr>
        </p15:guide>
        <p15:guide id="3" pos="999" userDrawn="1">
          <p15:clr>
            <a:srgbClr val="5ACBF0"/>
          </p15:clr>
        </p15:guide>
        <p15:guide id="4" pos="1767" userDrawn="1">
          <p15:clr>
            <a:srgbClr val="5ACBF0"/>
          </p15:clr>
        </p15:guide>
        <p15:guide id="5" pos="2535" userDrawn="1">
          <p15:clr>
            <a:srgbClr val="5ACBF0"/>
          </p15:clr>
        </p15:guide>
        <p15:guide id="6" pos="3303" userDrawn="1">
          <p15:clr>
            <a:srgbClr val="5ACBF0"/>
          </p15:clr>
        </p15:guide>
        <p15:guide id="7" pos="4070" userDrawn="1">
          <p15:clr>
            <a:srgbClr val="5ACBF0"/>
          </p15:clr>
        </p15:guide>
        <p15:guide id="8" pos="4838" userDrawn="1">
          <p15:clr>
            <a:srgbClr val="5ACBF0"/>
          </p15:clr>
        </p15:guide>
        <p15:guide id="9" pos="5606" userDrawn="1">
          <p15:clr>
            <a:srgbClr val="5ACBF0"/>
          </p15:clr>
        </p15:guide>
        <p15:guide id="10" pos="6374" userDrawn="1">
          <p15:clr>
            <a:srgbClr val="5ACBF0"/>
          </p15:clr>
        </p15:guide>
        <p15:guide id="11" pos="7142" userDrawn="1">
          <p15:clr>
            <a:srgbClr val="5ACBF0"/>
          </p15:clr>
        </p15:guide>
        <p15:guide id="12" pos="7602" userDrawn="1">
          <p15:clr>
            <a:srgbClr val="5ACBF0"/>
          </p15:clr>
        </p15:guide>
        <p15:guide id="13" pos="384" userDrawn="1">
          <p15:clr>
            <a:srgbClr val="C35EA4"/>
          </p15:clr>
        </p15:guide>
        <p15:guide id="14" pos="7449" userDrawn="1">
          <p15:clr>
            <a:srgbClr val="C35EA4"/>
          </p15:clr>
        </p15:guide>
        <p15:guide id="15" orient="horz" pos="763" userDrawn="1">
          <p15:clr>
            <a:srgbClr val="5ACBF0"/>
          </p15:clr>
        </p15:guide>
        <p15:guide id="16" orient="horz" pos="1339" userDrawn="1">
          <p15:clr>
            <a:srgbClr val="5ACBF0"/>
          </p15:clr>
        </p15:guide>
        <p15:guide id="17" orient="horz" pos="1915" userDrawn="1">
          <p15:clr>
            <a:srgbClr val="5ACBF0"/>
          </p15:clr>
        </p15:guide>
        <p15:guide id="18" orient="horz" pos="2491" userDrawn="1">
          <p15:clr>
            <a:srgbClr val="5ACBF0"/>
          </p15:clr>
        </p15:guide>
        <p15:guide id="19" orient="horz" pos="3067" userDrawn="1">
          <p15:clr>
            <a:srgbClr val="5ACBF0"/>
          </p15:clr>
        </p15:guide>
        <p15:guide id="20" orient="horz" pos="3643" userDrawn="1">
          <p15:clr>
            <a:srgbClr val="5ACBF0"/>
          </p15:clr>
        </p15:guide>
        <p15:guide id="21" orient="horz" pos="4219" userDrawn="1">
          <p15:clr>
            <a:srgbClr val="5ACBF0"/>
          </p15:clr>
        </p15:guide>
        <p15:guide id="22" orient="horz" pos="302" userDrawn="1">
          <p15:clr>
            <a:srgbClr val="C35EA4"/>
          </p15:clr>
        </p15:guide>
        <p15:guide id="23"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654844" y="4335462"/>
            <a:ext cx="10744200" cy="1830388"/>
          </a:xfrm>
        </p:spPr>
        <p:txBody>
          <a:bodyPr/>
          <a:lstStyle/>
          <a:p>
            <a:r>
              <a:rPr lang="en-US" altLang="zh-CN" sz="2400" b="1" dirty="0" err="1">
                <a:latin typeface="+mn-lt"/>
              </a:rPr>
              <a:t>Bojie</a:t>
            </a:r>
            <a:r>
              <a:rPr lang="en-US" altLang="zh-CN" sz="2400" b="1" dirty="0">
                <a:latin typeface="+mn-lt"/>
              </a:rPr>
              <a:t> Li*</a:t>
            </a:r>
            <a:r>
              <a:rPr lang="en-US" altLang="zh-CN" sz="2400" baseline="30000" dirty="0">
                <a:latin typeface="+mn-lt"/>
              </a:rPr>
              <a:t>1,2        </a:t>
            </a:r>
            <a:r>
              <a:rPr lang="en-US" sz="2400" dirty="0" err="1">
                <a:latin typeface="+mn-lt"/>
              </a:rPr>
              <a:t>Tianyi</a:t>
            </a:r>
            <a:r>
              <a:rPr lang="en-US" sz="2400" dirty="0">
                <a:latin typeface="+mn-lt"/>
              </a:rPr>
              <a:t> Cui*</a:t>
            </a:r>
            <a:r>
              <a:rPr lang="en-US" sz="2400" baseline="30000" dirty="0">
                <a:latin typeface="+mn-lt"/>
              </a:rPr>
              <a:t>3       </a:t>
            </a:r>
            <a:r>
              <a:rPr lang="en-US" sz="2400" dirty="0">
                <a:latin typeface="+mn-lt"/>
              </a:rPr>
              <a:t> Zibo Wang</a:t>
            </a:r>
            <a:r>
              <a:rPr lang="en-US" sz="2400" baseline="30000" dirty="0">
                <a:latin typeface="+mn-lt"/>
              </a:rPr>
              <a:t>1,2    </a:t>
            </a:r>
            <a:r>
              <a:rPr lang="en-US" sz="2400" dirty="0">
                <a:latin typeface="+mn-lt"/>
              </a:rPr>
              <a:t>    Wei Bai</a:t>
            </a:r>
            <a:r>
              <a:rPr lang="en-US" sz="2400" baseline="30000" dirty="0">
                <a:latin typeface="+mn-lt"/>
              </a:rPr>
              <a:t>1    </a:t>
            </a:r>
            <a:r>
              <a:rPr lang="en-US" sz="2400" dirty="0">
                <a:latin typeface="+mn-lt"/>
              </a:rPr>
              <a:t>    </a:t>
            </a:r>
            <a:r>
              <a:rPr lang="en-US" sz="2400" dirty="0" err="1">
                <a:latin typeface="+mn-lt"/>
              </a:rPr>
              <a:t>Lintao</a:t>
            </a:r>
            <a:r>
              <a:rPr lang="en-US" sz="2400" dirty="0">
                <a:latin typeface="+mn-lt"/>
              </a:rPr>
              <a:t> Zhang</a:t>
            </a:r>
            <a:r>
              <a:rPr lang="en-US" sz="2400" baseline="30000" dirty="0">
                <a:latin typeface="+mn-lt"/>
              </a:rPr>
              <a:t>1</a:t>
            </a:r>
          </a:p>
          <a:p>
            <a:endParaRPr lang="en-US" sz="2400" dirty="0">
              <a:latin typeface="+mn-lt"/>
            </a:endParaRPr>
          </a:p>
          <a:p>
            <a:r>
              <a:rPr lang="en-US" sz="2400" baseline="30000" dirty="0">
                <a:latin typeface="+mn-lt"/>
              </a:rPr>
              <a:t>1</a:t>
            </a:r>
            <a:r>
              <a:rPr lang="en-US" sz="2400" dirty="0">
                <a:latin typeface="+mn-lt"/>
              </a:rPr>
              <a:t>Microsoft Research               </a:t>
            </a:r>
            <a:r>
              <a:rPr lang="en-US" sz="2400" baseline="30000" dirty="0">
                <a:latin typeface="+mn-lt"/>
              </a:rPr>
              <a:t>2</a:t>
            </a:r>
            <a:r>
              <a:rPr lang="en-US" sz="2400" dirty="0">
                <a:latin typeface="+mn-lt"/>
              </a:rPr>
              <a:t>USTC                  </a:t>
            </a:r>
            <a:r>
              <a:rPr lang="en-US" sz="2400" baseline="30000" dirty="0">
                <a:latin typeface="+mn-lt"/>
              </a:rPr>
              <a:t>3</a:t>
            </a:r>
            <a:r>
              <a:rPr lang="en-US" sz="2400" dirty="0">
                <a:latin typeface="+mn-lt"/>
              </a:rPr>
              <a:t>University of Washington</a:t>
            </a:r>
          </a:p>
          <a:p>
            <a:endParaRPr lang="en-US" sz="1800" dirty="0">
              <a:latin typeface="+mn-lt"/>
            </a:endParaRPr>
          </a:p>
          <a:p>
            <a:r>
              <a:rPr lang="en-US" sz="1800" dirty="0">
                <a:latin typeface="+mn-lt"/>
              </a:rPr>
              <a:t>* Co-first authors</a:t>
            </a:r>
          </a:p>
        </p:txBody>
      </p:sp>
      <p:sp>
        <p:nvSpPr>
          <p:cNvPr id="2" name="Title 1"/>
          <p:cNvSpPr>
            <a:spLocks noGrp="1"/>
          </p:cNvSpPr>
          <p:nvPr>
            <p:ph type="title"/>
          </p:nvPr>
        </p:nvSpPr>
        <p:spPr>
          <a:xfrm>
            <a:off x="654844" y="1287462"/>
            <a:ext cx="10896600" cy="1837298"/>
          </a:xfrm>
        </p:spPr>
        <p:txBody>
          <a:bodyPr/>
          <a:lstStyle/>
          <a:p>
            <a:r>
              <a:rPr lang="en" altLang="zh-CN" dirty="0" err="1"/>
              <a:t>SocksDirect</a:t>
            </a:r>
            <a:r>
              <a:rPr lang="en" altLang="zh-CN" dirty="0"/>
              <a:t>: Datacenter Sockets can be Fast and Compatible</a:t>
            </a:r>
            <a:endParaRPr lang="en-US" dirty="0"/>
          </a:p>
        </p:txBody>
      </p:sp>
    </p:spTree>
    <p:extLst>
      <p:ext uri="{BB962C8B-B14F-4D97-AF65-F5344CB8AC3E}">
        <p14:creationId xmlns:p14="http://schemas.microsoft.com/office/powerpoint/2010/main" val="1849958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3025B27-3EBB-E94E-A33B-3CF00F859DB2}"/>
              </a:ext>
            </a:extLst>
          </p:cNvPr>
          <p:cNvSpPr>
            <a:spLocks noGrp="1"/>
          </p:cNvSpPr>
          <p:nvPr>
            <p:ph type="body" sz="quarter" idx="10"/>
          </p:nvPr>
        </p:nvSpPr>
        <p:spPr>
          <a:xfrm>
            <a:off x="1828801" y="1783881"/>
            <a:ext cx="8777288" cy="683264"/>
          </a:xfrm>
        </p:spPr>
        <p:txBody>
          <a:bodyPr/>
          <a:lstStyle/>
          <a:p>
            <a:endParaRPr kumimoji="1" lang="zh-CN" altLang="en-US" dirty="0"/>
          </a:p>
        </p:txBody>
      </p:sp>
      <p:sp>
        <p:nvSpPr>
          <p:cNvPr id="3" name="标题 2">
            <a:extLst>
              <a:ext uri="{FF2B5EF4-FFF2-40B4-BE49-F238E27FC236}">
                <a16:creationId xmlns:a16="http://schemas.microsoft.com/office/drawing/2014/main" id="{C7A9B9F4-6C91-7344-970B-20863D228092}"/>
              </a:ext>
            </a:extLst>
          </p:cNvPr>
          <p:cNvSpPr>
            <a:spLocks noGrp="1"/>
          </p:cNvSpPr>
          <p:nvPr>
            <p:ph type="title"/>
          </p:nvPr>
        </p:nvSpPr>
        <p:spPr/>
        <p:txBody>
          <a:bodyPr/>
          <a:lstStyle/>
          <a:p>
            <a:r>
              <a:rPr kumimoji="1" lang="en-US" altLang="zh-CN" dirty="0"/>
              <a:t>Remove the Overheads (1)</a:t>
            </a:r>
            <a:endParaRPr kumimoji="1" lang="zh-CN" altLang="en-US" dirty="0"/>
          </a:p>
        </p:txBody>
      </p:sp>
      <p:graphicFrame>
        <p:nvGraphicFramePr>
          <p:cNvPr id="4" name="表格 3">
            <a:extLst>
              <a:ext uri="{FF2B5EF4-FFF2-40B4-BE49-F238E27FC236}">
                <a16:creationId xmlns:a16="http://schemas.microsoft.com/office/drawing/2014/main" id="{EC472747-18B2-F846-8AD2-D8273D3B44F6}"/>
              </a:ext>
            </a:extLst>
          </p:cNvPr>
          <p:cNvGraphicFramePr>
            <a:graphicFrameLocks noGrp="1"/>
          </p:cNvGraphicFramePr>
          <p:nvPr>
            <p:extLst>
              <p:ext uri="{D42A27DB-BD31-4B8C-83A1-F6EECF244321}">
                <p14:modId xmlns:p14="http://schemas.microsoft.com/office/powerpoint/2010/main" val="1936512201"/>
              </p:ext>
            </p:extLst>
          </p:nvPr>
        </p:nvGraphicFramePr>
        <p:xfrm>
          <a:off x="1992512" y="1058864"/>
          <a:ext cx="8449867" cy="5843053"/>
        </p:xfrm>
        <a:graphic>
          <a:graphicData uri="http://schemas.openxmlformats.org/drawingml/2006/table">
            <a:tbl>
              <a:tblPr firstRow="1" bandRow="1">
                <a:tableStyleId>{5C22544A-7EE6-4342-B048-85BDC9FD1C3A}</a:tableStyleId>
              </a:tblPr>
              <a:tblGrid>
                <a:gridCol w="1557933">
                  <a:extLst>
                    <a:ext uri="{9D8B030D-6E8A-4147-A177-3AD203B41FA5}">
                      <a16:colId xmlns:a16="http://schemas.microsoft.com/office/drawing/2014/main" val="1300145114"/>
                    </a:ext>
                  </a:extLst>
                </a:gridCol>
                <a:gridCol w="2667000">
                  <a:extLst>
                    <a:ext uri="{9D8B030D-6E8A-4147-A177-3AD203B41FA5}">
                      <a16:colId xmlns:a16="http://schemas.microsoft.com/office/drawing/2014/main" val="2717142978"/>
                    </a:ext>
                  </a:extLst>
                </a:gridCol>
                <a:gridCol w="1055489">
                  <a:extLst>
                    <a:ext uri="{9D8B030D-6E8A-4147-A177-3AD203B41FA5}">
                      <a16:colId xmlns:a16="http://schemas.microsoft.com/office/drawing/2014/main" val="3738354524"/>
                    </a:ext>
                  </a:extLst>
                </a:gridCol>
                <a:gridCol w="1078111">
                  <a:extLst>
                    <a:ext uri="{9D8B030D-6E8A-4147-A177-3AD203B41FA5}">
                      <a16:colId xmlns:a16="http://schemas.microsoft.com/office/drawing/2014/main" val="1173499859"/>
                    </a:ext>
                  </a:extLst>
                </a:gridCol>
                <a:gridCol w="1045667">
                  <a:extLst>
                    <a:ext uri="{9D8B030D-6E8A-4147-A177-3AD203B41FA5}">
                      <a16:colId xmlns:a16="http://schemas.microsoft.com/office/drawing/2014/main" val="1586388787"/>
                    </a:ext>
                  </a:extLst>
                </a:gridCol>
                <a:gridCol w="1045667">
                  <a:extLst>
                    <a:ext uri="{9D8B030D-6E8A-4147-A177-3AD203B41FA5}">
                      <a16:colId xmlns:a16="http://schemas.microsoft.com/office/drawing/2014/main" val="1207650667"/>
                    </a:ext>
                  </a:extLst>
                </a:gridCol>
              </a:tblGrid>
              <a:tr h="343709">
                <a:tc rowSpan="2">
                  <a:txBody>
                    <a:bodyPr/>
                    <a:lstStyle/>
                    <a:p>
                      <a:r>
                        <a:rPr lang="en-US" altLang="zh-CN" sz="1400" dirty="0"/>
                        <a:t>Type</a:t>
                      </a:r>
                      <a:endParaRPr lang="zh-CN" altLang="en-US" sz="1400" dirty="0"/>
                    </a:p>
                  </a:txBody>
                  <a:tcPr/>
                </a:tc>
                <a:tc rowSpan="2">
                  <a:txBody>
                    <a:bodyPr/>
                    <a:lstStyle/>
                    <a:p>
                      <a:r>
                        <a:rPr lang="en-US" altLang="zh-CN" sz="1400" dirty="0"/>
                        <a:t>Overhead</a:t>
                      </a:r>
                      <a:endParaRPr lang="zh-CN" altLang="en-US" sz="1400" dirty="0"/>
                    </a:p>
                  </a:txBody>
                  <a:tcPr/>
                </a:tc>
                <a:tc gridSpan="2">
                  <a:txBody>
                    <a:bodyPr/>
                    <a:lstStyle/>
                    <a:p>
                      <a:r>
                        <a:rPr lang="en-US" altLang="zh-CN" sz="1400" dirty="0"/>
                        <a:t>Linux RTT (ns)</a:t>
                      </a:r>
                      <a:endParaRPr lang="zh-CN" altLang="en-US" sz="1400" dirty="0"/>
                    </a:p>
                  </a:txBody>
                  <a:tcPr/>
                </a:tc>
                <a:tc hMerge="1">
                  <a:txBody>
                    <a:bodyPr/>
                    <a:lstStyle/>
                    <a:p>
                      <a:endParaRPr lang="zh-CN" altLang="en-US" sz="1600" dirty="0"/>
                    </a:p>
                  </a:txBody>
                  <a:tcPr/>
                </a:tc>
                <a:tc gridSpan="2">
                  <a:txBody>
                    <a:bodyPr/>
                    <a:lstStyle/>
                    <a:p>
                      <a:r>
                        <a:rPr lang="en-US" altLang="zh-CN" sz="1400" dirty="0" err="1"/>
                        <a:t>SocksDirect</a:t>
                      </a:r>
                      <a:r>
                        <a:rPr lang="en-US" altLang="zh-CN" sz="1400" dirty="0"/>
                        <a:t> RTT (ns)</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64995775"/>
                  </a:ext>
                </a:extLst>
              </a:tr>
              <a:tr h="343709">
                <a:tc vMerge="1">
                  <a:txBody>
                    <a:bodyPr/>
                    <a:lstStyle/>
                    <a:p>
                      <a:endParaRPr lang="zh-CN" altLang="en-US" sz="1600" dirty="0"/>
                    </a:p>
                  </a:txBody>
                  <a:tcPr/>
                </a:tc>
                <a:tc vMerge="1">
                  <a:txBody>
                    <a:bodyPr/>
                    <a:lstStyle/>
                    <a:p>
                      <a:endParaRPr lang="zh-CN" altLang="en-US" sz="16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extLst>
                  <a:ext uri="{0D108BD9-81ED-4DB2-BD59-A6C34878D82A}">
                    <a16:rowId xmlns:a16="http://schemas.microsoft.com/office/drawing/2014/main" val="522188589"/>
                  </a:ext>
                </a:extLst>
              </a:tr>
              <a:tr h="343709">
                <a:tc rowSpan="4">
                  <a:txBody>
                    <a:bodyPr/>
                    <a:lstStyle/>
                    <a:p>
                      <a:r>
                        <a:rPr lang="en-US" altLang="zh-CN" sz="1400" b="1" dirty="0"/>
                        <a:t>Per operation</a:t>
                      </a:r>
                      <a:endParaRPr lang="zh-CN" altLang="en-US" sz="1400" b="1" dirty="0"/>
                    </a:p>
                  </a:txBody>
                  <a:tcPr anchor="ctr"/>
                </a:tc>
                <a:tc>
                  <a:txBody>
                    <a:bodyPr/>
                    <a:lstStyle/>
                    <a:p>
                      <a:r>
                        <a:rPr lang="en-US" altLang="zh-CN" sz="1400" b="1" dirty="0"/>
                        <a:t>Total</a:t>
                      </a:r>
                      <a:endParaRPr lang="zh-CN" altLang="en-US" sz="1400" b="1" dirty="0"/>
                    </a:p>
                  </a:txBody>
                  <a:tcPr/>
                </a:tc>
                <a:tc gridSpan="2">
                  <a:txBody>
                    <a:bodyPr/>
                    <a:lstStyle/>
                    <a:p>
                      <a:pPr algn="ctr"/>
                      <a:r>
                        <a:rPr lang="en-US" altLang="zh-CN" sz="1400" b="1" dirty="0"/>
                        <a:t>413</a:t>
                      </a:r>
                      <a:endParaRPr lang="zh-CN" altLang="en-US" sz="1400" b="1" dirty="0"/>
                    </a:p>
                  </a:txBody>
                  <a:tcPr/>
                </a:tc>
                <a:tc hMerge="1">
                  <a:txBody>
                    <a:bodyPr/>
                    <a:lstStyle/>
                    <a:p>
                      <a:pPr algn="ctr"/>
                      <a:endParaRPr lang="zh-CN" altLang="en-US" sz="1600" dirty="0"/>
                    </a:p>
                  </a:txBody>
                  <a:tcPr/>
                </a:tc>
                <a:tc gridSpan="2">
                  <a:txBody>
                    <a:bodyPr/>
                    <a:lstStyle/>
                    <a:p>
                      <a:pPr algn="ctr"/>
                      <a:r>
                        <a:rPr lang="en-US" altLang="zh-CN" sz="1400" b="1" dirty="0"/>
                        <a:t>53</a:t>
                      </a:r>
                      <a:endParaRPr lang="zh-CN" altLang="en-US" sz="1400" b="1" dirty="0"/>
                    </a:p>
                  </a:txBody>
                  <a:tcPr/>
                </a:tc>
                <a:tc hMerge="1">
                  <a:txBody>
                    <a:bodyPr/>
                    <a:lstStyle/>
                    <a:p>
                      <a:endParaRPr lang="zh-CN" altLang="en-US"/>
                    </a:p>
                  </a:txBody>
                  <a:tcPr/>
                </a:tc>
                <a:extLst>
                  <a:ext uri="{0D108BD9-81ED-4DB2-BD59-A6C34878D82A}">
                    <a16:rowId xmlns:a16="http://schemas.microsoft.com/office/drawing/2014/main" val="1917704075"/>
                  </a:ext>
                </a:extLst>
              </a:tr>
              <a:tr h="343709">
                <a:tc vMerge="1">
                  <a:txBody>
                    <a:bodyPr/>
                    <a:lstStyle/>
                    <a:p>
                      <a:endParaRPr lang="zh-CN" altLang="en-US" dirty="0"/>
                    </a:p>
                  </a:txBody>
                  <a:tcPr/>
                </a:tc>
                <a:tc>
                  <a:txBody>
                    <a:bodyPr/>
                    <a:lstStyle/>
                    <a:p>
                      <a:r>
                        <a:rPr lang="en-US" altLang="zh-CN" sz="1400" dirty="0"/>
                        <a:t>C library shim</a:t>
                      </a:r>
                      <a:endParaRPr lang="zh-CN" altLang="en-US" sz="1400" dirty="0"/>
                    </a:p>
                  </a:txBody>
                  <a:tcPr/>
                </a:tc>
                <a:tc gridSpan="2">
                  <a:txBody>
                    <a:bodyPr/>
                    <a:lstStyle/>
                    <a:p>
                      <a:pPr algn="ctr"/>
                      <a:r>
                        <a:rPr lang="en-US" altLang="zh-CN" sz="1400" dirty="0"/>
                        <a:t>15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15</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70889062"/>
                  </a:ext>
                </a:extLst>
              </a:tr>
              <a:tr h="343709">
                <a:tc vMerge="1">
                  <a:txBody>
                    <a:bodyPr/>
                    <a:lstStyle/>
                    <a:p>
                      <a:endParaRPr lang="zh-CN" altLang="en-US" dirty="0"/>
                    </a:p>
                  </a:txBody>
                  <a:tcPr/>
                </a:tc>
                <a:tc>
                  <a:txBody>
                    <a:bodyPr/>
                    <a:lstStyle/>
                    <a:p>
                      <a:r>
                        <a:rPr lang="en-US" altLang="zh-CN" sz="1400" dirty="0">
                          <a:solidFill>
                            <a:schemeClr val="bg1"/>
                          </a:solidFill>
                        </a:rPr>
                        <a:t>Kernel crossing (</a:t>
                      </a:r>
                      <a:r>
                        <a:rPr lang="en-US" altLang="zh-CN" sz="1400" dirty="0" err="1">
                          <a:solidFill>
                            <a:schemeClr val="bg1"/>
                          </a:solidFill>
                        </a:rPr>
                        <a:t>syscall</a:t>
                      </a:r>
                      <a:r>
                        <a:rPr lang="en-US" altLang="zh-CN" sz="1400" dirty="0">
                          <a:solidFill>
                            <a:schemeClr val="bg1"/>
                          </a:solidFill>
                        </a:rPr>
                        <a:t>)</a:t>
                      </a:r>
                      <a:endParaRPr lang="zh-CN" altLang="en-US" sz="1400" dirty="0">
                        <a:solidFill>
                          <a:schemeClr val="bg1"/>
                        </a:solidFill>
                      </a:endParaRPr>
                    </a:p>
                  </a:txBody>
                  <a:tcPr>
                    <a:solidFill>
                      <a:srgbClr val="C00000"/>
                    </a:solidFill>
                  </a:tcPr>
                </a:tc>
                <a:tc gridSpan="2">
                  <a:txBody>
                    <a:bodyPr/>
                    <a:lstStyle/>
                    <a:p>
                      <a:pPr algn="ctr"/>
                      <a:r>
                        <a:rPr lang="en-US" altLang="zh-CN" sz="1400" dirty="0">
                          <a:solidFill>
                            <a:schemeClr val="bg1"/>
                          </a:solidFill>
                        </a:rPr>
                        <a:t>205</a:t>
                      </a:r>
                      <a:endParaRPr lang="zh-CN" altLang="en-US" sz="1400" dirty="0">
                        <a:solidFill>
                          <a:schemeClr val="bg1"/>
                        </a:solidFill>
                      </a:endParaRPr>
                    </a:p>
                  </a:txBody>
                  <a:tcPr>
                    <a:solidFill>
                      <a:srgbClr val="C00000"/>
                    </a:solidFill>
                  </a:tcPr>
                </a:tc>
                <a:tc hMerge="1">
                  <a:txBody>
                    <a:bodyPr/>
                    <a:lstStyle/>
                    <a:p>
                      <a:pPr algn="ctr"/>
                      <a:endParaRPr lang="zh-CN" altLang="en-US" sz="1600" dirty="0"/>
                    </a:p>
                  </a:txBody>
                  <a:tcPr/>
                </a:tc>
                <a:tc gridSpan="2">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tc hMerge="1">
                  <a:txBody>
                    <a:bodyPr/>
                    <a:lstStyle/>
                    <a:p>
                      <a:endParaRPr lang="zh-CN" altLang="en-US"/>
                    </a:p>
                  </a:txBody>
                  <a:tcPr/>
                </a:tc>
                <a:extLst>
                  <a:ext uri="{0D108BD9-81ED-4DB2-BD59-A6C34878D82A}">
                    <a16:rowId xmlns:a16="http://schemas.microsoft.com/office/drawing/2014/main" val="1740054108"/>
                  </a:ext>
                </a:extLst>
              </a:tr>
              <a:tr h="343709">
                <a:tc vMerge="1">
                  <a:txBody>
                    <a:bodyPr/>
                    <a:lstStyle/>
                    <a:p>
                      <a:endParaRPr lang="zh-CN" altLang="en-US" dirty="0"/>
                    </a:p>
                  </a:txBody>
                  <a:tcPr/>
                </a:tc>
                <a:tc>
                  <a:txBody>
                    <a:bodyPr/>
                    <a:lstStyle/>
                    <a:p>
                      <a:r>
                        <a:rPr lang="en-US" altLang="zh-CN" sz="1400" dirty="0"/>
                        <a:t>Socket FD locking</a:t>
                      </a:r>
                      <a:endParaRPr lang="zh-CN" altLang="en-US" sz="1400" dirty="0"/>
                    </a:p>
                  </a:txBody>
                  <a:tcPr/>
                </a:tc>
                <a:tc gridSpan="2">
                  <a:txBody>
                    <a:bodyPr/>
                    <a:lstStyle/>
                    <a:p>
                      <a:pPr algn="ctr"/>
                      <a:r>
                        <a:rPr lang="en-US" altLang="zh-CN" sz="1400" dirty="0"/>
                        <a:t>160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718921778"/>
                  </a:ext>
                </a:extLst>
              </a:tr>
              <a:tr h="343709">
                <a:tc rowSpan="8">
                  <a:txBody>
                    <a:bodyPr/>
                    <a:lstStyle/>
                    <a:p>
                      <a:r>
                        <a:rPr lang="en-US" altLang="zh-CN" sz="1400" b="1" dirty="0"/>
                        <a:t>Per packet</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15000</a:t>
                      </a:r>
                      <a:endParaRPr lang="zh-CN" altLang="en-US" sz="1400" b="1" dirty="0"/>
                    </a:p>
                  </a:txBody>
                  <a:tcPr/>
                </a:tc>
                <a:tc>
                  <a:txBody>
                    <a:bodyPr/>
                    <a:lstStyle/>
                    <a:p>
                      <a:pPr algn="ctr"/>
                      <a:r>
                        <a:rPr lang="en-US" altLang="zh-CN" sz="1400" b="1" dirty="0"/>
                        <a:t>5800</a:t>
                      </a:r>
                      <a:endParaRPr lang="zh-CN" altLang="en-US" sz="1400" b="1" dirty="0"/>
                    </a:p>
                  </a:txBody>
                  <a:tcPr/>
                </a:tc>
                <a:tc>
                  <a:txBody>
                    <a:bodyPr/>
                    <a:lstStyle/>
                    <a:p>
                      <a:pPr algn="ctr"/>
                      <a:r>
                        <a:rPr lang="en-US" altLang="zh-CN" sz="1400" b="1" dirty="0"/>
                        <a:t>850</a:t>
                      </a:r>
                      <a:endParaRPr lang="zh-CN" altLang="en-US" sz="1400" b="1" dirty="0"/>
                    </a:p>
                  </a:txBody>
                  <a:tcPr/>
                </a:tc>
                <a:tc>
                  <a:txBody>
                    <a:bodyPr/>
                    <a:lstStyle/>
                    <a:p>
                      <a:pPr algn="ctr"/>
                      <a:r>
                        <a:rPr lang="en-US" altLang="zh-CN" sz="1400" b="1" dirty="0"/>
                        <a:t>150</a:t>
                      </a:r>
                      <a:endParaRPr lang="zh-CN" altLang="en-US" sz="1400" b="1" dirty="0"/>
                    </a:p>
                  </a:txBody>
                  <a:tcPr/>
                </a:tc>
                <a:extLst>
                  <a:ext uri="{0D108BD9-81ED-4DB2-BD59-A6C34878D82A}">
                    <a16:rowId xmlns:a16="http://schemas.microsoft.com/office/drawing/2014/main" val="2881754868"/>
                  </a:ext>
                </a:extLst>
              </a:tr>
              <a:tr h="343709">
                <a:tc vMerge="1">
                  <a:txBody>
                    <a:bodyPr/>
                    <a:lstStyle/>
                    <a:p>
                      <a:endParaRPr lang="zh-CN" altLang="en-US" dirty="0"/>
                    </a:p>
                  </a:txBody>
                  <a:tcPr/>
                </a:tc>
                <a:tc>
                  <a:txBody>
                    <a:bodyPr/>
                    <a:lstStyle/>
                    <a:p>
                      <a:r>
                        <a:rPr lang="en-US" altLang="zh-CN" sz="1400" dirty="0"/>
                        <a:t>Buffer management</a:t>
                      </a:r>
                      <a:endParaRPr lang="zh-CN" altLang="en-US" sz="1400" dirty="0"/>
                    </a:p>
                  </a:txBody>
                  <a:tcPr/>
                </a:tc>
                <a:tc gridSpan="2">
                  <a:txBody>
                    <a:bodyPr/>
                    <a:lstStyle/>
                    <a:p>
                      <a:pPr algn="ctr"/>
                      <a:r>
                        <a:rPr lang="en-US" altLang="zh-CN" sz="1400" dirty="0"/>
                        <a:t>430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50</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84689525"/>
                  </a:ext>
                </a:extLst>
              </a:tr>
              <a:tr h="343709">
                <a:tc vMerge="1">
                  <a:txBody>
                    <a:bodyPr/>
                    <a:lstStyle/>
                    <a:p>
                      <a:endParaRPr lang="zh-CN" altLang="en-US" dirty="0"/>
                    </a:p>
                  </a:txBody>
                  <a:tcPr/>
                </a:tc>
                <a:tc>
                  <a:txBody>
                    <a:bodyPr/>
                    <a:lstStyle/>
                    <a:p>
                      <a:r>
                        <a:rPr lang="en-US" altLang="zh-CN" sz="1400" dirty="0">
                          <a:solidFill>
                            <a:schemeClr val="bg1"/>
                          </a:solidFill>
                        </a:rPr>
                        <a:t>TCP/IP protocol</a:t>
                      </a:r>
                      <a:endParaRPr lang="zh-CN" altLang="en-US" sz="1400" dirty="0">
                        <a:solidFill>
                          <a:schemeClr val="bg1"/>
                        </a:solidFill>
                      </a:endParaRPr>
                    </a:p>
                  </a:txBody>
                  <a:tcPr>
                    <a:solidFill>
                      <a:srgbClr val="C00000"/>
                    </a:solidFill>
                  </a:tcPr>
                </a:tc>
                <a:tc gridSpan="2">
                  <a:txBody>
                    <a:bodyPr/>
                    <a:lstStyle/>
                    <a:p>
                      <a:pPr algn="ctr"/>
                      <a:r>
                        <a:rPr lang="en-US" altLang="zh-CN" sz="1400" dirty="0">
                          <a:solidFill>
                            <a:schemeClr val="bg1"/>
                          </a:solidFill>
                        </a:rPr>
                        <a:t>360</a:t>
                      </a:r>
                      <a:endParaRPr lang="zh-CN" altLang="en-US" sz="1400" dirty="0">
                        <a:solidFill>
                          <a:schemeClr val="bg1"/>
                        </a:solidFill>
                      </a:endParaRPr>
                    </a:p>
                  </a:txBody>
                  <a:tcPr>
                    <a:solidFill>
                      <a:srgbClr val="C00000"/>
                    </a:solidFill>
                  </a:tcPr>
                </a:tc>
                <a:tc hMerge="1">
                  <a:txBody>
                    <a:bodyPr/>
                    <a:lstStyle/>
                    <a:p>
                      <a:pPr algn="ctr"/>
                      <a:endParaRPr lang="zh-CN" altLang="en-US" sz="1600" dirty="0"/>
                    </a:p>
                  </a:txBody>
                  <a:tcPr/>
                </a:tc>
                <a:tc gridSpan="2">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tc hMerge="1">
                  <a:txBody>
                    <a:bodyPr/>
                    <a:lstStyle/>
                    <a:p>
                      <a:endParaRPr lang="zh-CN" altLang="en-US"/>
                    </a:p>
                  </a:txBody>
                  <a:tcPr/>
                </a:tc>
                <a:extLst>
                  <a:ext uri="{0D108BD9-81ED-4DB2-BD59-A6C34878D82A}">
                    <a16:rowId xmlns:a16="http://schemas.microsoft.com/office/drawing/2014/main" val="2382628036"/>
                  </a:ext>
                </a:extLst>
              </a:tr>
              <a:tr h="343709">
                <a:tc vMerge="1">
                  <a:txBody>
                    <a:bodyPr/>
                    <a:lstStyle/>
                    <a:p>
                      <a:endParaRPr lang="zh-CN" altLang="en-US" dirty="0"/>
                    </a:p>
                  </a:txBody>
                  <a:tcPr/>
                </a:tc>
                <a:tc>
                  <a:txBody>
                    <a:bodyPr/>
                    <a:lstStyle/>
                    <a:p>
                      <a:r>
                        <a:rPr lang="en-US" altLang="zh-CN" sz="1400" dirty="0">
                          <a:solidFill>
                            <a:schemeClr val="bg1"/>
                          </a:solidFill>
                        </a:rPr>
                        <a:t>Packet processing</a:t>
                      </a:r>
                      <a:endParaRPr lang="zh-CN" altLang="en-US" sz="1400" dirty="0">
                        <a:solidFill>
                          <a:schemeClr val="bg1"/>
                        </a:solidFill>
                      </a:endParaRPr>
                    </a:p>
                  </a:txBody>
                  <a:tcPr>
                    <a:solidFill>
                      <a:srgbClr val="C00000"/>
                    </a:solidFill>
                  </a:tcPr>
                </a:tc>
                <a:tc>
                  <a:txBody>
                    <a:bodyPr/>
                    <a:lstStyle/>
                    <a:p>
                      <a:pPr algn="ctr"/>
                      <a:r>
                        <a:rPr lang="en-US" altLang="zh-CN" sz="1400" dirty="0">
                          <a:solidFill>
                            <a:schemeClr val="bg1"/>
                          </a:solidFill>
                        </a:rPr>
                        <a:t>500</a:t>
                      </a:r>
                      <a:endParaRPr lang="zh-CN" altLang="en-US" sz="1400" dirty="0">
                        <a:solidFill>
                          <a:schemeClr val="bg1"/>
                        </a:solidFill>
                      </a:endParaRPr>
                    </a:p>
                  </a:txBody>
                  <a:tcPr>
                    <a:solidFill>
                      <a:srgbClr val="C00000"/>
                    </a:solidFill>
                  </a:tcPr>
                </a:tc>
                <a:tc>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tc gridSpan="2">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tc hMerge="1">
                  <a:txBody>
                    <a:bodyPr/>
                    <a:lstStyle/>
                    <a:p>
                      <a:endParaRPr lang="zh-CN" altLang="en-US"/>
                    </a:p>
                  </a:txBody>
                  <a:tcPr/>
                </a:tc>
                <a:extLst>
                  <a:ext uri="{0D108BD9-81ED-4DB2-BD59-A6C34878D82A}">
                    <a16:rowId xmlns:a16="http://schemas.microsoft.com/office/drawing/2014/main" val="915215567"/>
                  </a:ext>
                </a:extLst>
              </a:tr>
              <a:tr h="343709">
                <a:tc vMerge="1">
                  <a:txBody>
                    <a:bodyPr/>
                    <a:lstStyle/>
                    <a:p>
                      <a:endParaRPr lang="zh-CN" altLang="en-US" dirty="0"/>
                    </a:p>
                  </a:txBody>
                  <a:tcPr/>
                </a:tc>
                <a:tc>
                  <a:txBody>
                    <a:bodyPr/>
                    <a:lstStyle/>
                    <a:p>
                      <a:r>
                        <a:rPr lang="en-US" altLang="zh-CN" sz="1400" dirty="0"/>
                        <a:t>NIC doorbell and DMA</a:t>
                      </a:r>
                      <a:endParaRPr lang="zh-CN" altLang="en-US" sz="1400" dirty="0"/>
                    </a:p>
                  </a:txBody>
                  <a:tcPr/>
                </a:tc>
                <a:tc>
                  <a:txBody>
                    <a:bodyPr/>
                    <a:lstStyle/>
                    <a:p>
                      <a:pPr algn="ctr"/>
                      <a:r>
                        <a:rPr lang="en-US" altLang="zh-CN" sz="1400" dirty="0">
                          <a:solidFill>
                            <a:schemeClr val="tx1"/>
                          </a:solidFill>
                        </a:rPr>
                        <a:t>2100</a:t>
                      </a:r>
                      <a:endParaRPr lang="zh-CN" altLang="en-US" sz="1400" dirty="0">
                        <a:solidFill>
                          <a:schemeClr val="tx1"/>
                        </a:solidFill>
                      </a:endParaRPr>
                    </a:p>
                  </a:txBody>
                  <a:tcPr/>
                </a:tc>
                <a:tc>
                  <a:txBody>
                    <a:bodyPr/>
                    <a:lstStyle/>
                    <a:p>
                      <a:pPr algn="ctr"/>
                      <a:r>
                        <a:rPr lang="en-US" altLang="zh-CN" sz="1400" dirty="0"/>
                        <a:t>N/A</a:t>
                      </a:r>
                      <a:endParaRPr lang="zh-CN" altLang="en-US" sz="1400" dirty="0"/>
                    </a:p>
                  </a:txBody>
                  <a:tcPr/>
                </a:tc>
                <a:tc>
                  <a:txBody>
                    <a:bodyPr/>
                    <a:lstStyle/>
                    <a:p>
                      <a:pPr algn="ctr"/>
                      <a:r>
                        <a:rPr lang="en-US" altLang="zh-CN" sz="1400" dirty="0"/>
                        <a:t>600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39517275"/>
                  </a:ext>
                </a:extLst>
              </a:tr>
              <a:tr h="343709">
                <a:tc vMerge="1">
                  <a:txBody>
                    <a:bodyPr/>
                    <a:lstStyle/>
                    <a:p>
                      <a:endParaRPr lang="zh-CN" altLang="en-US" dirty="0"/>
                    </a:p>
                  </a:txBody>
                  <a:tcPr/>
                </a:tc>
                <a:tc>
                  <a:txBody>
                    <a:bodyPr/>
                    <a:lstStyle/>
                    <a:p>
                      <a:r>
                        <a:rPr lang="en-US" altLang="zh-CN" sz="1400" dirty="0"/>
                        <a:t>NIC processing and wire</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a:t>N/A</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02665096"/>
                  </a:ext>
                </a:extLst>
              </a:tr>
              <a:tr h="343709">
                <a:tc vMerge="1">
                  <a:txBody>
                    <a:bodyPr/>
                    <a:lstStyle/>
                    <a:p>
                      <a:endParaRPr lang="zh-CN" altLang="en-US" dirty="0"/>
                    </a:p>
                  </a:txBody>
                  <a:tcPr/>
                </a:tc>
                <a:tc>
                  <a:txBody>
                    <a:bodyPr/>
                    <a:lstStyle/>
                    <a:p>
                      <a:r>
                        <a:rPr lang="en-US" altLang="zh-CN" sz="1400" dirty="0"/>
                        <a:t>Handling NIC interrupt</a:t>
                      </a:r>
                      <a:endParaRPr lang="zh-CN" altLang="en-US" sz="1400" dirty="0"/>
                    </a:p>
                  </a:txBody>
                  <a:tcPr/>
                </a:tc>
                <a:tc>
                  <a:txBody>
                    <a:bodyPr/>
                    <a:lstStyle/>
                    <a:p>
                      <a:pPr algn="ctr"/>
                      <a:r>
                        <a:rPr lang="en-US" altLang="zh-CN" sz="1400" dirty="0">
                          <a:solidFill>
                            <a:schemeClr val="tx1"/>
                          </a:solidFill>
                        </a:rPr>
                        <a:t>4000</a:t>
                      </a:r>
                      <a:endParaRPr lang="zh-CN" altLang="en-US" sz="1400" dirty="0">
                        <a:solidFill>
                          <a:schemeClr val="tx1"/>
                        </a:solidFill>
                      </a:endParaRPr>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493935970"/>
                  </a:ext>
                </a:extLst>
              </a:tr>
              <a:tr h="343709">
                <a:tc vMerge="1">
                  <a:txBody>
                    <a:bodyPr/>
                    <a:lstStyle/>
                    <a:p>
                      <a:endParaRPr lang="zh-CN" altLang="en-US" dirty="0"/>
                    </a:p>
                  </a:txBody>
                  <a:tcPr/>
                </a:tc>
                <a:tc>
                  <a:txBody>
                    <a:bodyPr/>
                    <a:lstStyle/>
                    <a:p>
                      <a:r>
                        <a:rPr lang="en-US" altLang="zh-CN" sz="1400" dirty="0"/>
                        <a:t>Process wakeup</a:t>
                      </a:r>
                      <a:endParaRPr lang="zh-CN" altLang="en-US" sz="1400" dirty="0"/>
                    </a:p>
                  </a:txBody>
                  <a:tcPr/>
                </a:tc>
                <a:tc gridSpan="2">
                  <a:txBody>
                    <a:bodyPr/>
                    <a:lstStyle/>
                    <a:p>
                      <a:pPr algn="ctr"/>
                      <a:r>
                        <a:rPr lang="en-US" altLang="zh-CN" sz="1400" dirty="0">
                          <a:solidFill>
                            <a:schemeClr val="tx1"/>
                          </a:solidFill>
                        </a:rPr>
                        <a:t>5000</a:t>
                      </a:r>
                      <a:endParaRPr lang="zh-CN" altLang="en-US" sz="1400" dirty="0">
                        <a:solidFill>
                          <a:schemeClr val="tx1"/>
                        </a:solidFill>
                      </a:endParaRPr>
                    </a:p>
                  </a:txBody>
                  <a:tcPr/>
                </a:tc>
                <a:tc hMerge="1">
                  <a:txBody>
                    <a:bodyPr/>
                    <a:lstStyle/>
                    <a:p>
                      <a:pPr algn="ctr"/>
                      <a:endParaRPr lang="zh-CN" altLang="en-US" sz="1600" dirty="0">
                        <a:solidFill>
                          <a:srgbClr val="C00000"/>
                        </a:solidFill>
                      </a:endParaRPr>
                    </a:p>
                  </a:txBody>
                  <a:tcPr/>
                </a:tc>
                <a:tc gridSpan="2">
                  <a:txBody>
                    <a:bodyPr/>
                    <a:lstStyle/>
                    <a:p>
                      <a:pPr algn="ctr"/>
                      <a:r>
                        <a:rPr lang="en-US" altLang="zh-CN" sz="1400" dirty="0">
                          <a:solidFill>
                            <a:schemeClr val="tx1"/>
                          </a:solidFill>
                        </a:rPr>
                        <a:t>N/A</a:t>
                      </a:r>
                      <a:endParaRPr lang="zh-CN" altLang="en-US" sz="1400" dirty="0">
                        <a:solidFill>
                          <a:schemeClr val="tx1"/>
                        </a:solidFill>
                      </a:endParaRPr>
                    </a:p>
                  </a:txBody>
                  <a:tcPr/>
                </a:tc>
                <a:tc hMerge="1">
                  <a:txBody>
                    <a:bodyPr/>
                    <a:lstStyle/>
                    <a:p>
                      <a:endParaRPr lang="zh-CN" altLang="en-US"/>
                    </a:p>
                  </a:txBody>
                  <a:tcPr/>
                </a:tc>
                <a:extLst>
                  <a:ext uri="{0D108BD9-81ED-4DB2-BD59-A6C34878D82A}">
                    <a16:rowId xmlns:a16="http://schemas.microsoft.com/office/drawing/2014/main" val="2850315642"/>
                  </a:ext>
                </a:extLst>
              </a:tr>
              <a:tr h="343709">
                <a:tc rowSpan="3">
                  <a:txBody>
                    <a:bodyPr/>
                    <a:lstStyle/>
                    <a:p>
                      <a:r>
                        <a:rPr lang="en-US" altLang="zh-CN" sz="1400" b="1" dirty="0"/>
                        <a:t>Per </a:t>
                      </a:r>
                      <a:r>
                        <a:rPr lang="en-US" altLang="zh-CN" sz="1400" b="1" dirty="0" err="1"/>
                        <a:t>kbyte</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365</a:t>
                      </a:r>
                      <a:endParaRPr lang="zh-CN" altLang="en-US" sz="1400" b="1" dirty="0"/>
                    </a:p>
                  </a:txBody>
                  <a:tcPr/>
                </a:tc>
                <a:tc>
                  <a:txBody>
                    <a:bodyPr/>
                    <a:lstStyle/>
                    <a:p>
                      <a:pPr algn="ctr"/>
                      <a:r>
                        <a:rPr lang="en-US" altLang="zh-CN" sz="1400" b="1" dirty="0"/>
                        <a:t>160</a:t>
                      </a:r>
                      <a:endParaRPr lang="zh-CN" altLang="en-US" sz="1400" b="1" dirty="0"/>
                    </a:p>
                  </a:txBody>
                  <a:tcPr/>
                </a:tc>
                <a:tc>
                  <a:txBody>
                    <a:bodyPr/>
                    <a:lstStyle/>
                    <a:p>
                      <a:pPr algn="ctr"/>
                      <a:r>
                        <a:rPr lang="en-US" altLang="zh-CN" sz="1400" b="1" dirty="0"/>
                        <a:t>173</a:t>
                      </a:r>
                      <a:endParaRPr lang="zh-CN" altLang="en-US" sz="1400" b="1" dirty="0"/>
                    </a:p>
                  </a:txBody>
                  <a:tcPr/>
                </a:tc>
                <a:tc>
                  <a:txBody>
                    <a:bodyPr/>
                    <a:lstStyle/>
                    <a:p>
                      <a:pPr algn="ctr"/>
                      <a:r>
                        <a:rPr lang="en-US" altLang="zh-CN" sz="1400" b="1" dirty="0"/>
                        <a:t>13</a:t>
                      </a:r>
                      <a:endParaRPr lang="zh-CN" altLang="en-US" sz="1400" b="1" dirty="0"/>
                    </a:p>
                  </a:txBody>
                  <a:tcPr/>
                </a:tc>
                <a:extLst>
                  <a:ext uri="{0D108BD9-81ED-4DB2-BD59-A6C34878D82A}">
                    <a16:rowId xmlns:a16="http://schemas.microsoft.com/office/drawing/2014/main" val="823261487"/>
                  </a:ext>
                </a:extLst>
              </a:tr>
              <a:tr h="343709">
                <a:tc vMerge="1">
                  <a:txBody>
                    <a:bodyPr/>
                    <a:lstStyle/>
                    <a:p>
                      <a:endParaRPr lang="zh-CN" altLang="en-US" sz="1600" dirty="0"/>
                    </a:p>
                  </a:txBody>
                  <a:tcPr anchor="ctr"/>
                </a:tc>
                <a:tc>
                  <a:txBody>
                    <a:bodyPr/>
                    <a:lstStyle/>
                    <a:p>
                      <a:r>
                        <a:rPr lang="en-US" altLang="zh-CN" sz="1400" b="0" dirty="0"/>
                        <a:t>Copy</a:t>
                      </a:r>
                      <a:endParaRPr lang="zh-CN" altLang="en-US" sz="1400" b="0" dirty="0"/>
                    </a:p>
                  </a:txBody>
                  <a:tcPr/>
                </a:tc>
                <a:tc gridSpan="2">
                  <a:txBody>
                    <a:bodyPr/>
                    <a:lstStyle/>
                    <a:p>
                      <a:pPr algn="ctr"/>
                      <a:r>
                        <a:rPr lang="en-US" altLang="zh-CN" sz="1400" b="0" dirty="0">
                          <a:solidFill>
                            <a:schemeClr val="tx1"/>
                          </a:solidFill>
                        </a:rPr>
                        <a:t>160</a:t>
                      </a:r>
                      <a:endParaRPr lang="zh-CN" altLang="en-US" sz="1400" b="0" dirty="0">
                        <a:solidFill>
                          <a:schemeClr val="tx1"/>
                        </a:solidFill>
                      </a:endParaRPr>
                    </a:p>
                  </a:txBody>
                  <a:tcPr/>
                </a:tc>
                <a:tc hMerge="1">
                  <a:txBody>
                    <a:bodyPr/>
                    <a:lstStyle/>
                    <a:p>
                      <a:pPr algn="ctr"/>
                      <a:endParaRPr lang="zh-CN" altLang="en-US" sz="1600" b="0" dirty="0"/>
                    </a:p>
                  </a:txBody>
                  <a:tcPr/>
                </a:tc>
                <a:tc gridSpan="2">
                  <a:txBody>
                    <a:bodyPr/>
                    <a:lstStyle/>
                    <a:p>
                      <a:pPr algn="ctr"/>
                      <a:r>
                        <a:rPr lang="en-US" altLang="zh-CN" sz="1400" b="0" dirty="0"/>
                        <a:t>13</a:t>
                      </a:r>
                      <a:endParaRPr lang="zh-CN" altLang="en-US" sz="1400" b="0" dirty="0"/>
                    </a:p>
                  </a:txBody>
                  <a:tcPr/>
                </a:tc>
                <a:tc hMerge="1">
                  <a:txBody>
                    <a:bodyPr/>
                    <a:lstStyle/>
                    <a:p>
                      <a:endParaRPr lang="zh-CN" altLang="en-US"/>
                    </a:p>
                  </a:txBody>
                  <a:tcPr/>
                </a:tc>
                <a:extLst>
                  <a:ext uri="{0D108BD9-81ED-4DB2-BD59-A6C34878D82A}">
                    <a16:rowId xmlns:a16="http://schemas.microsoft.com/office/drawing/2014/main" val="266584489"/>
                  </a:ext>
                </a:extLst>
              </a:tr>
              <a:tr h="343709">
                <a:tc vMerge="1">
                  <a:txBody>
                    <a:bodyPr/>
                    <a:lstStyle/>
                    <a:p>
                      <a:endParaRPr lang="zh-CN" altLang="en-US" sz="1600" dirty="0"/>
                    </a:p>
                  </a:txBody>
                  <a:tcPr anchor="ctr"/>
                </a:tc>
                <a:tc>
                  <a:txBody>
                    <a:bodyPr/>
                    <a:lstStyle/>
                    <a:p>
                      <a:r>
                        <a:rPr lang="en-US" altLang="zh-CN" sz="1400" b="0" dirty="0"/>
                        <a:t>Wire transfer</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extLst>
                  <a:ext uri="{0D108BD9-81ED-4DB2-BD59-A6C34878D82A}">
                    <a16:rowId xmlns:a16="http://schemas.microsoft.com/office/drawing/2014/main" val="1358101003"/>
                  </a:ext>
                </a:extLst>
              </a:tr>
            </a:tbl>
          </a:graphicData>
        </a:graphic>
      </p:graphicFrame>
    </p:spTree>
    <p:extLst>
      <p:ext uri="{BB962C8B-B14F-4D97-AF65-F5344CB8AC3E}">
        <p14:creationId xmlns:p14="http://schemas.microsoft.com/office/powerpoint/2010/main" val="284388184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3025B27-3EBB-E94E-A33B-3CF00F859DB2}"/>
              </a:ext>
            </a:extLst>
          </p:cNvPr>
          <p:cNvSpPr>
            <a:spLocks noGrp="1"/>
          </p:cNvSpPr>
          <p:nvPr>
            <p:ph type="body" sz="quarter" idx="10"/>
          </p:nvPr>
        </p:nvSpPr>
        <p:spPr>
          <a:xfrm>
            <a:off x="1828801" y="1783881"/>
            <a:ext cx="8777288" cy="683264"/>
          </a:xfrm>
        </p:spPr>
        <p:txBody>
          <a:bodyPr/>
          <a:lstStyle/>
          <a:p>
            <a:endParaRPr kumimoji="1" lang="zh-CN" altLang="en-US" dirty="0"/>
          </a:p>
        </p:txBody>
      </p:sp>
      <p:sp>
        <p:nvSpPr>
          <p:cNvPr id="3" name="标题 2">
            <a:extLst>
              <a:ext uri="{FF2B5EF4-FFF2-40B4-BE49-F238E27FC236}">
                <a16:creationId xmlns:a16="http://schemas.microsoft.com/office/drawing/2014/main" id="{C7A9B9F4-6C91-7344-970B-20863D228092}"/>
              </a:ext>
            </a:extLst>
          </p:cNvPr>
          <p:cNvSpPr>
            <a:spLocks noGrp="1"/>
          </p:cNvSpPr>
          <p:nvPr>
            <p:ph type="title"/>
          </p:nvPr>
        </p:nvSpPr>
        <p:spPr/>
        <p:txBody>
          <a:bodyPr/>
          <a:lstStyle/>
          <a:p>
            <a:r>
              <a:rPr kumimoji="1" lang="en-US" altLang="zh-CN" dirty="0"/>
              <a:t>Remove the Overheads (2)</a:t>
            </a:r>
            <a:endParaRPr kumimoji="1" lang="zh-CN" altLang="en-US" dirty="0"/>
          </a:p>
        </p:txBody>
      </p:sp>
      <p:graphicFrame>
        <p:nvGraphicFramePr>
          <p:cNvPr id="4" name="表格 3">
            <a:extLst>
              <a:ext uri="{FF2B5EF4-FFF2-40B4-BE49-F238E27FC236}">
                <a16:creationId xmlns:a16="http://schemas.microsoft.com/office/drawing/2014/main" id="{EC472747-18B2-F846-8AD2-D8273D3B44F6}"/>
              </a:ext>
            </a:extLst>
          </p:cNvPr>
          <p:cNvGraphicFramePr>
            <a:graphicFrameLocks noGrp="1"/>
          </p:cNvGraphicFramePr>
          <p:nvPr>
            <p:extLst>
              <p:ext uri="{D42A27DB-BD31-4B8C-83A1-F6EECF244321}">
                <p14:modId xmlns:p14="http://schemas.microsoft.com/office/powerpoint/2010/main" val="208463732"/>
              </p:ext>
            </p:extLst>
          </p:nvPr>
        </p:nvGraphicFramePr>
        <p:xfrm>
          <a:off x="1992512" y="1058864"/>
          <a:ext cx="8449867" cy="5843053"/>
        </p:xfrm>
        <a:graphic>
          <a:graphicData uri="http://schemas.openxmlformats.org/drawingml/2006/table">
            <a:tbl>
              <a:tblPr firstRow="1" bandRow="1">
                <a:tableStyleId>{5C22544A-7EE6-4342-B048-85BDC9FD1C3A}</a:tableStyleId>
              </a:tblPr>
              <a:tblGrid>
                <a:gridCol w="1557933">
                  <a:extLst>
                    <a:ext uri="{9D8B030D-6E8A-4147-A177-3AD203B41FA5}">
                      <a16:colId xmlns:a16="http://schemas.microsoft.com/office/drawing/2014/main" val="1300145114"/>
                    </a:ext>
                  </a:extLst>
                </a:gridCol>
                <a:gridCol w="2667000">
                  <a:extLst>
                    <a:ext uri="{9D8B030D-6E8A-4147-A177-3AD203B41FA5}">
                      <a16:colId xmlns:a16="http://schemas.microsoft.com/office/drawing/2014/main" val="2717142978"/>
                    </a:ext>
                  </a:extLst>
                </a:gridCol>
                <a:gridCol w="1055489">
                  <a:extLst>
                    <a:ext uri="{9D8B030D-6E8A-4147-A177-3AD203B41FA5}">
                      <a16:colId xmlns:a16="http://schemas.microsoft.com/office/drawing/2014/main" val="3738354524"/>
                    </a:ext>
                  </a:extLst>
                </a:gridCol>
                <a:gridCol w="1078111">
                  <a:extLst>
                    <a:ext uri="{9D8B030D-6E8A-4147-A177-3AD203B41FA5}">
                      <a16:colId xmlns:a16="http://schemas.microsoft.com/office/drawing/2014/main" val="1173499859"/>
                    </a:ext>
                  </a:extLst>
                </a:gridCol>
                <a:gridCol w="1045667">
                  <a:extLst>
                    <a:ext uri="{9D8B030D-6E8A-4147-A177-3AD203B41FA5}">
                      <a16:colId xmlns:a16="http://schemas.microsoft.com/office/drawing/2014/main" val="1586388787"/>
                    </a:ext>
                  </a:extLst>
                </a:gridCol>
                <a:gridCol w="1045667">
                  <a:extLst>
                    <a:ext uri="{9D8B030D-6E8A-4147-A177-3AD203B41FA5}">
                      <a16:colId xmlns:a16="http://schemas.microsoft.com/office/drawing/2014/main" val="1207650667"/>
                    </a:ext>
                  </a:extLst>
                </a:gridCol>
              </a:tblGrid>
              <a:tr h="343709">
                <a:tc rowSpan="2">
                  <a:txBody>
                    <a:bodyPr/>
                    <a:lstStyle/>
                    <a:p>
                      <a:r>
                        <a:rPr lang="en-US" altLang="zh-CN" sz="1400" dirty="0"/>
                        <a:t>Type</a:t>
                      </a:r>
                      <a:endParaRPr lang="zh-CN" altLang="en-US" sz="1400" dirty="0"/>
                    </a:p>
                  </a:txBody>
                  <a:tcPr/>
                </a:tc>
                <a:tc rowSpan="2">
                  <a:txBody>
                    <a:bodyPr/>
                    <a:lstStyle/>
                    <a:p>
                      <a:r>
                        <a:rPr lang="en-US" altLang="zh-CN" sz="1400" dirty="0"/>
                        <a:t>Overhead</a:t>
                      </a:r>
                      <a:endParaRPr lang="zh-CN" altLang="en-US" sz="1400" dirty="0"/>
                    </a:p>
                  </a:txBody>
                  <a:tcPr/>
                </a:tc>
                <a:tc gridSpan="2">
                  <a:txBody>
                    <a:bodyPr/>
                    <a:lstStyle/>
                    <a:p>
                      <a:r>
                        <a:rPr lang="en-US" altLang="zh-CN" sz="1400" dirty="0"/>
                        <a:t>Linux RTT (ns)</a:t>
                      </a:r>
                      <a:endParaRPr lang="zh-CN" altLang="en-US" sz="1400" dirty="0"/>
                    </a:p>
                  </a:txBody>
                  <a:tcPr/>
                </a:tc>
                <a:tc hMerge="1">
                  <a:txBody>
                    <a:bodyPr/>
                    <a:lstStyle/>
                    <a:p>
                      <a:endParaRPr lang="zh-CN" altLang="en-US" sz="1600" dirty="0"/>
                    </a:p>
                  </a:txBody>
                  <a:tcPr/>
                </a:tc>
                <a:tc gridSpan="2">
                  <a:txBody>
                    <a:bodyPr/>
                    <a:lstStyle/>
                    <a:p>
                      <a:r>
                        <a:rPr lang="en-US" altLang="zh-CN" sz="1400" dirty="0" err="1"/>
                        <a:t>SocksDirect</a:t>
                      </a:r>
                      <a:r>
                        <a:rPr lang="en-US" altLang="zh-CN" sz="1400" dirty="0"/>
                        <a:t> RTT (ns)</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64995775"/>
                  </a:ext>
                </a:extLst>
              </a:tr>
              <a:tr h="343709">
                <a:tc vMerge="1">
                  <a:txBody>
                    <a:bodyPr/>
                    <a:lstStyle/>
                    <a:p>
                      <a:endParaRPr lang="zh-CN" altLang="en-US" sz="1600" dirty="0"/>
                    </a:p>
                  </a:txBody>
                  <a:tcPr/>
                </a:tc>
                <a:tc vMerge="1">
                  <a:txBody>
                    <a:bodyPr/>
                    <a:lstStyle/>
                    <a:p>
                      <a:endParaRPr lang="zh-CN" altLang="en-US" sz="16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extLst>
                  <a:ext uri="{0D108BD9-81ED-4DB2-BD59-A6C34878D82A}">
                    <a16:rowId xmlns:a16="http://schemas.microsoft.com/office/drawing/2014/main" val="522188589"/>
                  </a:ext>
                </a:extLst>
              </a:tr>
              <a:tr h="343709">
                <a:tc rowSpan="4">
                  <a:txBody>
                    <a:bodyPr/>
                    <a:lstStyle/>
                    <a:p>
                      <a:r>
                        <a:rPr lang="en-US" altLang="zh-CN" sz="1400" b="1" dirty="0"/>
                        <a:t>Per operation</a:t>
                      </a:r>
                      <a:endParaRPr lang="zh-CN" altLang="en-US" sz="1400" b="1" dirty="0"/>
                    </a:p>
                  </a:txBody>
                  <a:tcPr anchor="ctr"/>
                </a:tc>
                <a:tc>
                  <a:txBody>
                    <a:bodyPr/>
                    <a:lstStyle/>
                    <a:p>
                      <a:r>
                        <a:rPr lang="en-US" altLang="zh-CN" sz="1400" b="1" dirty="0"/>
                        <a:t>Total</a:t>
                      </a:r>
                      <a:endParaRPr lang="zh-CN" altLang="en-US" sz="1400" b="1" dirty="0"/>
                    </a:p>
                  </a:txBody>
                  <a:tcPr/>
                </a:tc>
                <a:tc gridSpan="2">
                  <a:txBody>
                    <a:bodyPr/>
                    <a:lstStyle/>
                    <a:p>
                      <a:pPr algn="ctr"/>
                      <a:r>
                        <a:rPr lang="en-US" altLang="zh-CN" sz="1400" b="1" dirty="0"/>
                        <a:t>413</a:t>
                      </a:r>
                      <a:endParaRPr lang="zh-CN" altLang="en-US" sz="1400" b="1" dirty="0"/>
                    </a:p>
                  </a:txBody>
                  <a:tcPr/>
                </a:tc>
                <a:tc hMerge="1">
                  <a:txBody>
                    <a:bodyPr/>
                    <a:lstStyle/>
                    <a:p>
                      <a:pPr algn="ctr"/>
                      <a:endParaRPr lang="zh-CN" altLang="en-US" sz="1600" dirty="0"/>
                    </a:p>
                  </a:txBody>
                  <a:tcPr/>
                </a:tc>
                <a:tc gridSpan="2">
                  <a:txBody>
                    <a:bodyPr/>
                    <a:lstStyle/>
                    <a:p>
                      <a:pPr algn="ctr"/>
                      <a:r>
                        <a:rPr lang="en-US" altLang="zh-CN" sz="1400" b="1" dirty="0"/>
                        <a:t>53</a:t>
                      </a:r>
                      <a:endParaRPr lang="zh-CN" altLang="en-US" sz="1400" b="1" dirty="0"/>
                    </a:p>
                  </a:txBody>
                  <a:tcPr/>
                </a:tc>
                <a:tc hMerge="1">
                  <a:txBody>
                    <a:bodyPr/>
                    <a:lstStyle/>
                    <a:p>
                      <a:endParaRPr lang="zh-CN" altLang="en-US"/>
                    </a:p>
                  </a:txBody>
                  <a:tcPr/>
                </a:tc>
                <a:extLst>
                  <a:ext uri="{0D108BD9-81ED-4DB2-BD59-A6C34878D82A}">
                    <a16:rowId xmlns:a16="http://schemas.microsoft.com/office/drawing/2014/main" val="1917704075"/>
                  </a:ext>
                </a:extLst>
              </a:tr>
              <a:tr h="343709">
                <a:tc vMerge="1">
                  <a:txBody>
                    <a:bodyPr/>
                    <a:lstStyle/>
                    <a:p>
                      <a:endParaRPr lang="zh-CN" altLang="en-US" dirty="0"/>
                    </a:p>
                  </a:txBody>
                  <a:tcPr/>
                </a:tc>
                <a:tc>
                  <a:txBody>
                    <a:bodyPr/>
                    <a:lstStyle/>
                    <a:p>
                      <a:r>
                        <a:rPr lang="en-US" altLang="zh-CN" sz="1400" dirty="0"/>
                        <a:t>C library shim</a:t>
                      </a:r>
                      <a:endParaRPr lang="zh-CN" altLang="en-US" sz="1400" dirty="0"/>
                    </a:p>
                  </a:txBody>
                  <a:tcPr/>
                </a:tc>
                <a:tc gridSpan="2">
                  <a:txBody>
                    <a:bodyPr/>
                    <a:lstStyle/>
                    <a:p>
                      <a:pPr algn="ctr"/>
                      <a:r>
                        <a:rPr lang="en-US" altLang="zh-CN" sz="1400" dirty="0"/>
                        <a:t>15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15</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70889062"/>
                  </a:ext>
                </a:extLst>
              </a:tr>
              <a:tr h="343709">
                <a:tc vMerge="1">
                  <a:txBody>
                    <a:bodyPr/>
                    <a:lstStyle/>
                    <a:p>
                      <a:endParaRPr lang="zh-CN" altLang="en-US" dirty="0"/>
                    </a:p>
                  </a:txBody>
                  <a:tcPr/>
                </a:tc>
                <a:tc>
                  <a:txBody>
                    <a:bodyPr/>
                    <a:lstStyle/>
                    <a:p>
                      <a:r>
                        <a:rPr lang="en-US" altLang="zh-CN" sz="1400" dirty="0"/>
                        <a:t>Kernel crossing (</a:t>
                      </a:r>
                      <a:r>
                        <a:rPr lang="en-US" altLang="zh-CN" sz="1400" dirty="0" err="1"/>
                        <a:t>syscall</a:t>
                      </a:r>
                      <a:r>
                        <a:rPr lang="en-US" altLang="zh-CN" sz="1400" dirty="0"/>
                        <a:t>)</a:t>
                      </a:r>
                      <a:endParaRPr lang="zh-CN" altLang="en-US" sz="1400" dirty="0"/>
                    </a:p>
                  </a:txBody>
                  <a:tcPr/>
                </a:tc>
                <a:tc gridSpan="2">
                  <a:txBody>
                    <a:bodyPr/>
                    <a:lstStyle/>
                    <a:p>
                      <a:pPr algn="ctr"/>
                      <a:r>
                        <a:rPr lang="en-US" altLang="zh-CN" sz="1400" dirty="0"/>
                        <a:t>205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740054108"/>
                  </a:ext>
                </a:extLst>
              </a:tr>
              <a:tr h="343709">
                <a:tc vMerge="1">
                  <a:txBody>
                    <a:bodyPr/>
                    <a:lstStyle/>
                    <a:p>
                      <a:endParaRPr lang="zh-CN" altLang="en-US" dirty="0"/>
                    </a:p>
                  </a:txBody>
                  <a:tcPr/>
                </a:tc>
                <a:tc>
                  <a:txBody>
                    <a:bodyPr/>
                    <a:lstStyle/>
                    <a:p>
                      <a:r>
                        <a:rPr lang="en-US" altLang="zh-CN" sz="1400" dirty="0">
                          <a:solidFill>
                            <a:schemeClr val="bg1"/>
                          </a:solidFill>
                        </a:rPr>
                        <a:t>Socket FD locking</a:t>
                      </a:r>
                      <a:endParaRPr lang="zh-CN" altLang="en-US" sz="1400" dirty="0">
                        <a:solidFill>
                          <a:schemeClr val="bg1"/>
                        </a:solidFill>
                      </a:endParaRPr>
                    </a:p>
                  </a:txBody>
                  <a:tcPr>
                    <a:solidFill>
                      <a:srgbClr val="C00000"/>
                    </a:solidFill>
                  </a:tcPr>
                </a:tc>
                <a:tc gridSpan="2">
                  <a:txBody>
                    <a:bodyPr/>
                    <a:lstStyle/>
                    <a:p>
                      <a:pPr algn="ctr"/>
                      <a:r>
                        <a:rPr lang="en-US" altLang="zh-CN" sz="1400" dirty="0">
                          <a:solidFill>
                            <a:schemeClr val="bg1"/>
                          </a:solidFill>
                        </a:rPr>
                        <a:t>160</a:t>
                      </a:r>
                      <a:endParaRPr lang="zh-CN" altLang="en-US" sz="1400" dirty="0">
                        <a:solidFill>
                          <a:schemeClr val="bg1"/>
                        </a:solidFill>
                      </a:endParaRPr>
                    </a:p>
                  </a:txBody>
                  <a:tcPr>
                    <a:solidFill>
                      <a:srgbClr val="C00000"/>
                    </a:solidFill>
                  </a:tcPr>
                </a:tc>
                <a:tc hMerge="1">
                  <a:txBody>
                    <a:bodyPr/>
                    <a:lstStyle/>
                    <a:p>
                      <a:pPr algn="ctr"/>
                      <a:endParaRPr lang="zh-CN" altLang="en-US" sz="1600" dirty="0"/>
                    </a:p>
                  </a:txBody>
                  <a:tcPr/>
                </a:tc>
                <a:tc gridSpan="2">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tc hMerge="1">
                  <a:txBody>
                    <a:bodyPr/>
                    <a:lstStyle/>
                    <a:p>
                      <a:endParaRPr lang="zh-CN" altLang="en-US"/>
                    </a:p>
                  </a:txBody>
                  <a:tcPr/>
                </a:tc>
                <a:extLst>
                  <a:ext uri="{0D108BD9-81ED-4DB2-BD59-A6C34878D82A}">
                    <a16:rowId xmlns:a16="http://schemas.microsoft.com/office/drawing/2014/main" val="2718921778"/>
                  </a:ext>
                </a:extLst>
              </a:tr>
              <a:tr h="343709">
                <a:tc rowSpan="8">
                  <a:txBody>
                    <a:bodyPr/>
                    <a:lstStyle/>
                    <a:p>
                      <a:r>
                        <a:rPr lang="en-US" altLang="zh-CN" sz="1400" b="1" dirty="0"/>
                        <a:t>Per packet</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15000</a:t>
                      </a:r>
                      <a:endParaRPr lang="zh-CN" altLang="en-US" sz="1400" b="1" dirty="0"/>
                    </a:p>
                  </a:txBody>
                  <a:tcPr/>
                </a:tc>
                <a:tc>
                  <a:txBody>
                    <a:bodyPr/>
                    <a:lstStyle/>
                    <a:p>
                      <a:pPr algn="ctr"/>
                      <a:r>
                        <a:rPr lang="en-US" altLang="zh-CN" sz="1400" b="1" dirty="0"/>
                        <a:t>5800</a:t>
                      </a:r>
                      <a:endParaRPr lang="zh-CN" altLang="en-US" sz="1400" b="1" dirty="0"/>
                    </a:p>
                  </a:txBody>
                  <a:tcPr/>
                </a:tc>
                <a:tc>
                  <a:txBody>
                    <a:bodyPr/>
                    <a:lstStyle/>
                    <a:p>
                      <a:pPr algn="ctr"/>
                      <a:r>
                        <a:rPr lang="en-US" altLang="zh-CN" sz="1400" b="1" dirty="0"/>
                        <a:t>850</a:t>
                      </a:r>
                      <a:endParaRPr lang="zh-CN" altLang="en-US" sz="1400" b="1" dirty="0"/>
                    </a:p>
                  </a:txBody>
                  <a:tcPr/>
                </a:tc>
                <a:tc>
                  <a:txBody>
                    <a:bodyPr/>
                    <a:lstStyle/>
                    <a:p>
                      <a:pPr algn="ctr"/>
                      <a:r>
                        <a:rPr lang="en-US" altLang="zh-CN" sz="1400" b="1" dirty="0"/>
                        <a:t>150</a:t>
                      </a:r>
                      <a:endParaRPr lang="zh-CN" altLang="en-US" sz="1400" b="1" dirty="0"/>
                    </a:p>
                  </a:txBody>
                  <a:tcPr/>
                </a:tc>
                <a:extLst>
                  <a:ext uri="{0D108BD9-81ED-4DB2-BD59-A6C34878D82A}">
                    <a16:rowId xmlns:a16="http://schemas.microsoft.com/office/drawing/2014/main" val="2881754868"/>
                  </a:ext>
                </a:extLst>
              </a:tr>
              <a:tr h="343709">
                <a:tc vMerge="1">
                  <a:txBody>
                    <a:bodyPr/>
                    <a:lstStyle/>
                    <a:p>
                      <a:endParaRPr lang="zh-CN" altLang="en-US" dirty="0"/>
                    </a:p>
                  </a:txBody>
                  <a:tcPr/>
                </a:tc>
                <a:tc>
                  <a:txBody>
                    <a:bodyPr/>
                    <a:lstStyle/>
                    <a:p>
                      <a:r>
                        <a:rPr lang="en-US" altLang="zh-CN" sz="1400" dirty="0"/>
                        <a:t>Buffer management</a:t>
                      </a:r>
                      <a:endParaRPr lang="zh-CN" altLang="en-US" sz="1400" dirty="0"/>
                    </a:p>
                  </a:txBody>
                  <a:tcPr/>
                </a:tc>
                <a:tc gridSpan="2">
                  <a:txBody>
                    <a:bodyPr/>
                    <a:lstStyle/>
                    <a:p>
                      <a:pPr algn="ctr"/>
                      <a:r>
                        <a:rPr lang="en-US" altLang="zh-CN" sz="1400" dirty="0"/>
                        <a:t>430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50</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84689525"/>
                  </a:ext>
                </a:extLst>
              </a:tr>
              <a:tr h="343709">
                <a:tc vMerge="1">
                  <a:txBody>
                    <a:bodyPr/>
                    <a:lstStyle/>
                    <a:p>
                      <a:endParaRPr lang="zh-CN" altLang="en-US" dirty="0"/>
                    </a:p>
                  </a:txBody>
                  <a:tcPr/>
                </a:tc>
                <a:tc>
                  <a:txBody>
                    <a:bodyPr/>
                    <a:lstStyle/>
                    <a:p>
                      <a:r>
                        <a:rPr lang="en-US" altLang="zh-CN" sz="1400" dirty="0"/>
                        <a:t>TCP/IP protocol</a:t>
                      </a:r>
                      <a:endParaRPr lang="zh-CN" altLang="en-US" sz="1400" dirty="0"/>
                    </a:p>
                  </a:txBody>
                  <a:tcPr/>
                </a:tc>
                <a:tc gridSpan="2">
                  <a:txBody>
                    <a:bodyPr/>
                    <a:lstStyle/>
                    <a:p>
                      <a:pPr algn="ctr"/>
                      <a:r>
                        <a:rPr lang="en-US" altLang="zh-CN" sz="1400" dirty="0"/>
                        <a:t>360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382628036"/>
                  </a:ext>
                </a:extLst>
              </a:tr>
              <a:tr h="343709">
                <a:tc vMerge="1">
                  <a:txBody>
                    <a:bodyPr/>
                    <a:lstStyle/>
                    <a:p>
                      <a:endParaRPr lang="zh-CN" altLang="en-US" dirty="0"/>
                    </a:p>
                  </a:txBody>
                  <a:tcPr/>
                </a:tc>
                <a:tc>
                  <a:txBody>
                    <a:bodyPr/>
                    <a:lstStyle/>
                    <a:p>
                      <a:r>
                        <a:rPr lang="en-US" altLang="zh-CN" sz="1400" dirty="0"/>
                        <a:t>Packet processing</a:t>
                      </a:r>
                      <a:endParaRPr lang="zh-CN" altLang="en-US" sz="1400" dirty="0"/>
                    </a:p>
                  </a:txBody>
                  <a:tcPr/>
                </a:tc>
                <a:tc>
                  <a:txBody>
                    <a:bodyPr/>
                    <a:lstStyle/>
                    <a:p>
                      <a:pPr algn="ctr"/>
                      <a:r>
                        <a:rPr lang="en-US" altLang="zh-CN" sz="1400" dirty="0"/>
                        <a:t>500</a:t>
                      </a:r>
                      <a:endParaRPr lang="zh-CN" altLang="en-US" sz="1400" dirty="0"/>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915215567"/>
                  </a:ext>
                </a:extLst>
              </a:tr>
              <a:tr h="343709">
                <a:tc vMerge="1">
                  <a:txBody>
                    <a:bodyPr/>
                    <a:lstStyle/>
                    <a:p>
                      <a:endParaRPr lang="zh-CN" altLang="en-US" dirty="0"/>
                    </a:p>
                  </a:txBody>
                  <a:tcPr/>
                </a:tc>
                <a:tc>
                  <a:txBody>
                    <a:bodyPr/>
                    <a:lstStyle/>
                    <a:p>
                      <a:r>
                        <a:rPr lang="en-US" altLang="zh-CN" sz="1400" dirty="0"/>
                        <a:t>NIC doorbell and DMA</a:t>
                      </a:r>
                      <a:endParaRPr lang="zh-CN" altLang="en-US" sz="1400" dirty="0"/>
                    </a:p>
                  </a:txBody>
                  <a:tcPr/>
                </a:tc>
                <a:tc>
                  <a:txBody>
                    <a:bodyPr/>
                    <a:lstStyle/>
                    <a:p>
                      <a:pPr algn="ctr"/>
                      <a:r>
                        <a:rPr lang="en-US" altLang="zh-CN" sz="1400" dirty="0">
                          <a:solidFill>
                            <a:schemeClr val="tx1"/>
                          </a:solidFill>
                        </a:rPr>
                        <a:t>2100</a:t>
                      </a:r>
                      <a:endParaRPr lang="zh-CN" altLang="en-US" sz="1400" dirty="0">
                        <a:solidFill>
                          <a:schemeClr val="tx1"/>
                        </a:solidFill>
                      </a:endParaRPr>
                    </a:p>
                  </a:txBody>
                  <a:tcPr/>
                </a:tc>
                <a:tc>
                  <a:txBody>
                    <a:bodyPr/>
                    <a:lstStyle/>
                    <a:p>
                      <a:pPr algn="ctr"/>
                      <a:r>
                        <a:rPr lang="en-US" altLang="zh-CN" sz="1400" dirty="0"/>
                        <a:t>N/A</a:t>
                      </a:r>
                      <a:endParaRPr lang="zh-CN" altLang="en-US" sz="1400" dirty="0"/>
                    </a:p>
                  </a:txBody>
                  <a:tcPr/>
                </a:tc>
                <a:tc>
                  <a:txBody>
                    <a:bodyPr/>
                    <a:lstStyle/>
                    <a:p>
                      <a:pPr algn="ctr"/>
                      <a:r>
                        <a:rPr lang="en-US" altLang="zh-CN" sz="1400" dirty="0"/>
                        <a:t>600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39517275"/>
                  </a:ext>
                </a:extLst>
              </a:tr>
              <a:tr h="343709">
                <a:tc vMerge="1">
                  <a:txBody>
                    <a:bodyPr/>
                    <a:lstStyle/>
                    <a:p>
                      <a:endParaRPr lang="zh-CN" altLang="en-US" dirty="0"/>
                    </a:p>
                  </a:txBody>
                  <a:tcPr/>
                </a:tc>
                <a:tc>
                  <a:txBody>
                    <a:bodyPr/>
                    <a:lstStyle/>
                    <a:p>
                      <a:r>
                        <a:rPr lang="en-US" altLang="zh-CN" sz="1400" dirty="0"/>
                        <a:t>NIC processing and wire</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a:t>N/A</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02665096"/>
                  </a:ext>
                </a:extLst>
              </a:tr>
              <a:tr h="343709">
                <a:tc vMerge="1">
                  <a:txBody>
                    <a:bodyPr/>
                    <a:lstStyle/>
                    <a:p>
                      <a:endParaRPr lang="zh-CN" altLang="en-US" dirty="0"/>
                    </a:p>
                  </a:txBody>
                  <a:tcPr/>
                </a:tc>
                <a:tc>
                  <a:txBody>
                    <a:bodyPr/>
                    <a:lstStyle/>
                    <a:p>
                      <a:r>
                        <a:rPr lang="en-US" altLang="zh-CN" sz="1400" dirty="0"/>
                        <a:t>Handling NIC interrupt</a:t>
                      </a:r>
                      <a:endParaRPr lang="zh-CN" altLang="en-US" sz="1400" dirty="0"/>
                    </a:p>
                  </a:txBody>
                  <a:tcPr/>
                </a:tc>
                <a:tc>
                  <a:txBody>
                    <a:bodyPr/>
                    <a:lstStyle/>
                    <a:p>
                      <a:pPr algn="ctr"/>
                      <a:r>
                        <a:rPr lang="en-US" altLang="zh-CN" sz="1400" dirty="0">
                          <a:solidFill>
                            <a:schemeClr val="tx1"/>
                          </a:solidFill>
                        </a:rPr>
                        <a:t>4000</a:t>
                      </a:r>
                      <a:endParaRPr lang="zh-CN" altLang="en-US" sz="1400" dirty="0">
                        <a:solidFill>
                          <a:schemeClr val="tx1"/>
                        </a:solidFill>
                      </a:endParaRPr>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493935970"/>
                  </a:ext>
                </a:extLst>
              </a:tr>
              <a:tr h="343709">
                <a:tc vMerge="1">
                  <a:txBody>
                    <a:bodyPr/>
                    <a:lstStyle/>
                    <a:p>
                      <a:endParaRPr lang="zh-CN" altLang="en-US" dirty="0"/>
                    </a:p>
                  </a:txBody>
                  <a:tcPr/>
                </a:tc>
                <a:tc>
                  <a:txBody>
                    <a:bodyPr/>
                    <a:lstStyle/>
                    <a:p>
                      <a:r>
                        <a:rPr lang="en-US" altLang="zh-CN" sz="1400" dirty="0"/>
                        <a:t>Process wakeup</a:t>
                      </a:r>
                      <a:endParaRPr lang="zh-CN" altLang="en-US" sz="1400" dirty="0"/>
                    </a:p>
                  </a:txBody>
                  <a:tcPr/>
                </a:tc>
                <a:tc gridSpan="2">
                  <a:txBody>
                    <a:bodyPr/>
                    <a:lstStyle/>
                    <a:p>
                      <a:pPr algn="ctr"/>
                      <a:r>
                        <a:rPr lang="en-US" altLang="zh-CN" sz="1400" dirty="0">
                          <a:solidFill>
                            <a:schemeClr val="tx1"/>
                          </a:solidFill>
                        </a:rPr>
                        <a:t>5000</a:t>
                      </a:r>
                      <a:endParaRPr lang="zh-CN" altLang="en-US" sz="1400" dirty="0">
                        <a:solidFill>
                          <a:schemeClr val="tx1"/>
                        </a:solidFill>
                      </a:endParaRPr>
                    </a:p>
                  </a:txBody>
                  <a:tcPr/>
                </a:tc>
                <a:tc hMerge="1">
                  <a:txBody>
                    <a:bodyPr/>
                    <a:lstStyle/>
                    <a:p>
                      <a:pPr algn="ctr"/>
                      <a:endParaRPr lang="zh-CN" altLang="en-US" sz="1600" dirty="0">
                        <a:solidFill>
                          <a:srgbClr val="C00000"/>
                        </a:solidFill>
                      </a:endParaRPr>
                    </a:p>
                  </a:txBody>
                  <a:tcPr/>
                </a:tc>
                <a:tc gridSpan="2">
                  <a:txBody>
                    <a:bodyPr/>
                    <a:lstStyle/>
                    <a:p>
                      <a:pPr algn="ctr"/>
                      <a:r>
                        <a:rPr lang="en-US" altLang="zh-CN" sz="1400" dirty="0">
                          <a:solidFill>
                            <a:schemeClr val="tx1"/>
                          </a:solidFill>
                        </a:rPr>
                        <a:t>N/A</a:t>
                      </a:r>
                      <a:endParaRPr lang="zh-CN" altLang="en-US" sz="1400" dirty="0">
                        <a:solidFill>
                          <a:schemeClr val="tx1"/>
                        </a:solidFill>
                      </a:endParaRPr>
                    </a:p>
                  </a:txBody>
                  <a:tcPr/>
                </a:tc>
                <a:tc hMerge="1">
                  <a:txBody>
                    <a:bodyPr/>
                    <a:lstStyle/>
                    <a:p>
                      <a:endParaRPr lang="zh-CN" altLang="en-US"/>
                    </a:p>
                  </a:txBody>
                  <a:tcPr/>
                </a:tc>
                <a:extLst>
                  <a:ext uri="{0D108BD9-81ED-4DB2-BD59-A6C34878D82A}">
                    <a16:rowId xmlns:a16="http://schemas.microsoft.com/office/drawing/2014/main" val="2850315642"/>
                  </a:ext>
                </a:extLst>
              </a:tr>
              <a:tr h="343709">
                <a:tc rowSpan="3">
                  <a:txBody>
                    <a:bodyPr/>
                    <a:lstStyle/>
                    <a:p>
                      <a:r>
                        <a:rPr lang="en-US" altLang="zh-CN" sz="1400" b="1" dirty="0"/>
                        <a:t>Per </a:t>
                      </a:r>
                      <a:r>
                        <a:rPr lang="en-US" altLang="zh-CN" sz="1400" b="1" dirty="0" err="1"/>
                        <a:t>kbyte</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365</a:t>
                      </a:r>
                      <a:endParaRPr lang="zh-CN" altLang="en-US" sz="1400" b="1" dirty="0"/>
                    </a:p>
                  </a:txBody>
                  <a:tcPr/>
                </a:tc>
                <a:tc>
                  <a:txBody>
                    <a:bodyPr/>
                    <a:lstStyle/>
                    <a:p>
                      <a:pPr algn="ctr"/>
                      <a:r>
                        <a:rPr lang="en-US" altLang="zh-CN" sz="1400" b="1" dirty="0"/>
                        <a:t>160</a:t>
                      </a:r>
                      <a:endParaRPr lang="zh-CN" altLang="en-US" sz="1400" b="1" dirty="0"/>
                    </a:p>
                  </a:txBody>
                  <a:tcPr/>
                </a:tc>
                <a:tc>
                  <a:txBody>
                    <a:bodyPr/>
                    <a:lstStyle/>
                    <a:p>
                      <a:pPr algn="ctr"/>
                      <a:r>
                        <a:rPr lang="en-US" altLang="zh-CN" sz="1400" b="1" dirty="0"/>
                        <a:t>173</a:t>
                      </a:r>
                      <a:endParaRPr lang="zh-CN" altLang="en-US" sz="1400" b="1" dirty="0"/>
                    </a:p>
                  </a:txBody>
                  <a:tcPr/>
                </a:tc>
                <a:tc>
                  <a:txBody>
                    <a:bodyPr/>
                    <a:lstStyle/>
                    <a:p>
                      <a:pPr algn="ctr"/>
                      <a:r>
                        <a:rPr lang="en-US" altLang="zh-CN" sz="1400" b="1" dirty="0"/>
                        <a:t>13</a:t>
                      </a:r>
                      <a:endParaRPr lang="zh-CN" altLang="en-US" sz="1400" b="1" dirty="0"/>
                    </a:p>
                  </a:txBody>
                  <a:tcPr/>
                </a:tc>
                <a:extLst>
                  <a:ext uri="{0D108BD9-81ED-4DB2-BD59-A6C34878D82A}">
                    <a16:rowId xmlns:a16="http://schemas.microsoft.com/office/drawing/2014/main" val="823261487"/>
                  </a:ext>
                </a:extLst>
              </a:tr>
              <a:tr h="343709">
                <a:tc vMerge="1">
                  <a:txBody>
                    <a:bodyPr/>
                    <a:lstStyle/>
                    <a:p>
                      <a:endParaRPr lang="zh-CN" altLang="en-US" sz="1600" dirty="0"/>
                    </a:p>
                  </a:txBody>
                  <a:tcPr anchor="ctr"/>
                </a:tc>
                <a:tc>
                  <a:txBody>
                    <a:bodyPr/>
                    <a:lstStyle/>
                    <a:p>
                      <a:r>
                        <a:rPr lang="en-US" altLang="zh-CN" sz="1400" b="0" dirty="0"/>
                        <a:t>Copy</a:t>
                      </a:r>
                      <a:endParaRPr lang="zh-CN" altLang="en-US" sz="1400" b="0" dirty="0"/>
                    </a:p>
                  </a:txBody>
                  <a:tcPr/>
                </a:tc>
                <a:tc gridSpan="2">
                  <a:txBody>
                    <a:bodyPr/>
                    <a:lstStyle/>
                    <a:p>
                      <a:pPr algn="ctr"/>
                      <a:r>
                        <a:rPr lang="en-US" altLang="zh-CN" sz="1400" b="0" dirty="0">
                          <a:solidFill>
                            <a:schemeClr val="tx1"/>
                          </a:solidFill>
                        </a:rPr>
                        <a:t>160</a:t>
                      </a:r>
                      <a:endParaRPr lang="zh-CN" altLang="en-US" sz="1400" b="0" dirty="0">
                        <a:solidFill>
                          <a:schemeClr val="tx1"/>
                        </a:solidFill>
                      </a:endParaRPr>
                    </a:p>
                  </a:txBody>
                  <a:tcPr/>
                </a:tc>
                <a:tc hMerge="1">
                  <a:txBody>
                    <a:bodyPr/>
                    <a:lstStyle/>
                    <a:p>
                      <a:pPr algn="ctr"/>
                      <a:endParaRPr lang="zh-CN" altLang="en-US" sz="1600" b="0" dirty="0"/>
                    </a:p>
                  </a:txBody>
                  <a:tcPr/>
                </a:tc>
                <a:tc gridSpan="2">
                  <a:txBody>
                    <a:bodyPr/>
                    <a:lstStyle/>
                    <a:p>
                      <a:pPr algn="ctr"/>
                      <a:r>
                        <a:rPr lang="en-US" altLang="zh-CN" sz="1400" b="0" dirty="0"/>
                        <a:t>13</a:t>
                      </a:r>
                      <a:endParaRPr lang="zh-CN" altLang="en-US" sz="1400" b="0" dirty="0"/>
                    </a:p>
                  </a:txBody>
                  <a:tcPr/>
                </a:tc>
                <a:tc hMerge="1">
                  <a:txBody>
                    <a:bodyPr/>
                    <a:lstStyle/>
                    <a:p>
                      <a:endParaRPr lang="zh-CN" altLang="en-US"/>
                    </a:p>
                  </a:txBody>
                  <a:tcPr/>
                </a:tc>
                <a:extLst>
                  <a:ext uri="{0D108BD9-81ED-4DB2-BD59-A6C34878D82A}">
                    <a16:rowId xmlns:a16="http://schemas.microsoft.com/office/drawing/2014/main" val="266584489"/>
                  </a:ext>
                </a:extLst>
              </a:tr>
              <a:tr h="343709">
                <a:tc vMerge="1">
                  <a:txBody>
                    <a:bodyPr/>
                    <a:lstStyle/>
                    <a:p>
                      <a:endParaRPr lang="zh-CN" altLang="en-US" sz="1600" dirty="0"/>
                    </a:p>
                  </a:txBody>
                  <a:tcPr anchor="ctr"/>
                </a:tc>
                <a:tc>
                  <a:txBody>
                    <a:bodyPr/>
                    <a:lstStyle/>
                    <a:p>
                      <a:r>
                        <a:rPr lang="en-US" altLang="zh-CN" sz="1400" b="0" dirty="0"/>
                        <a:t>Wire transfer</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extLst>
                  <a:ext uri="{0D108BD9-81ED-4DB2-BD59-A6C34878D82A}">
                    <a16:rowId xmlns:a16="http://schemas.microsoft.com/office/drawing/2014/main" val="1358101003"/>
                  </a:ext>
                </a:extLst>
              </a:tr>
            </a:tbl>
          </a:graphicData>
        </a:graphic>
      </p:graphicFrame>
    </p:spTree>
    <p:extLst>
      <p:ext uri="{BB962C8B-B14F-4D97-AF65-F5344CB8AC3E}">
        <p14:creationId xmlns:p14="http://schemas.microsoft.com/office/powerpoint/2010/main" val="2666049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Placeholder 6">
            <a:extLst>
              <a:ext uri="{FF2B5EF4-FFF2-40B4-BE49-F238E27FC236}">
                <a16:creationId xmlns:a16="http://schemas.microsoft.com/office/drawing/2014/main" id="{E23366A6-15CB-8C42-916E-D3F6C4CF5249}"/>
              </a:ext>
            </a:extLst>
          </p:cNvPr>
          <p:cNvSpPr txBox="1">
            <a:spLocks/>
          </p:cNvSpPr>
          <p:nvPr/>
        </p:nvSpPr>
        <p:spPr>
          <a:xfrm>
            <a:off x="6239371" y="1226927"/>
            <a:ext cx="9051925" cy="5527667"/>
          </a:xfrm>
          <a:prstGeom prst="rect">
            <a:avLst/>
          </a:prstGeom>
        </p:spPr>
        <p:txBody>
          <a:bodyPr vert="horz" wrap="square" lIns="164592" tIns="91440" rIns="164592" bIns="91440" rtlCol="0">
            <a:spAutoFit/>
          </a:bodyPr>
          <a:lstStyle>
            <a:lvl1pPr marL="0"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46"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3"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45"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68"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zh-CN" sz="2400" dirty="0"/>
              <a:t>Optimize for common cases.</a:t>
            </a:r>
          </a:p>
          <a:p>
            <a:r>
              <a:rPr lang="en-US" altLang="zh-CN" sz="2400" dirty="0"/>
              <a:t>Be correct for all cases.</a:t>
            </a:r>
          </a:p>
          <a:p>
            <a:endParaRPr lang="en-US" altLang="zh-CN" sz="2400" dirty="0"/>
          </a:p>
          <a:p>
            <a:r>
              <a:rPr lang="en-US" altLang="zh-CN" sz="2400" dirty="0"/>
              <a:t>Many to one</a:t>
            </a:r>
          </a:p>
          <a:p>
            <a:endParaRPr lang="en-US" sz="3200" dirty="0"/>
          </a:p>
          <a:p>
            <a:endParaRPr lang="en-US" altLang="zh-CN" sz="2400" dirty="0"/>
          </a:p>
          <a:p>
            <a:endParaRPr lang="en-US" altLang="zh-CN" sz="2400" dirty="0"/>
          </a:p>
          <a:p>
            <a:r>
              <a:rPr lang="en-US" altLang="zh-CN" sz="2400" dirty="0"/>
              <a:t>One to many</a:t>
            </a:r>
          </a:p>
          <a:p>
            <a:endParaRPr lang="en-US" altLang="zh-CN" sz="2400" dirty="0"/>
          </a:p>
          <a:p>
            <a:endParaRPr lang="en-US" altLang="zh-CN" sz="2400" dirty="0"/>
          </a:p>
          <a:p>
            <a:endParaRPr lang="en-US" altLang="zh-CN" sz="2400" dirty="0"/>
          </a:p>
          <a:p>
            <a:endParaRPr lang="en-US" altLang="zh-CN" sz="2400" dirty="0"/>
          </a:p>
          <a:p>
            <a:r>
              <a:rPr lang="en-US" altLang="zh-CN" sz="2400" dirty="0"/>
              <a:t>Transfer ownership of tokens via monitor.</a:t>
            </a:r>
          </a:p>
        </p:txBody>
      </p:sp>
      <p:sp>
        <p:nvSpPr>
          <p:cNvPr id="3" name="Title 2">
            <a:extLst>
              <a:ext uri="{FF2B5EF4-FFF2-40B4-BE49-F238E27FC236}">
                <a16:creationId xmlns:a16="http://schemas.microsoft.com/office/drawing/2014/main" id="{AFDABDA2-20B6-4421-AF8D-6988DE83F616}"/>
              </a:ext>
            </a:extLst>
          </p:cNvPr>
          <p:cNvSpPr>
            <a:spLocks noGrp="1"/>
          </p:cNvSpPr>
          <p:nvPr>
            <p:ph type="title"/>
          </p:nvPr>
        </p:nvSpPr>
        <p:spPr/>
        <p:txBody>
          <a:bodyPr/>
          <a:lstStyle/>
          <a:p>
            <a:r>
              <a:rPr lang="en-US" dirty="0"/>
              <a:t>Token-based Socket Sharing</a:t>
            </a:r>
          </a:p>
        </p:txBody>
      </p:sp>
      <p:sp>
        <p:nvSpPr>
          <p:cNvPr id="7" name="Text Placeholder 6">
            <a:extLst>
              <a:ext uri="{FF2B5EF4-FFF2-40B4-BE49-F238E27FC236}">
                <a16:creationId xmlns:a16="http://schemas.microsoft.com/office/drawing/2014/main" id="{0A2135DE-2509-4B79-8659-7B11B91087CF}"/>
              </a:ext>
            </a:extLst>
          </p:cNvPr>
          <p:cNvSpPr>
            <a:spLocks noGrp="1"/>
          </p:cNvSpPr>
          <p:nvPr>
            <p:ph type="body" sz="quarter" idx="10"/>
          </p:nvPr>
        </p:nvSpPr>
        <p:spPr>
          <a:xfrm>
            <a:off x="366167" y="1212855"/>
            <a:ext cx="5375431" cy="3557897"/>
          </a:xfrm>
        </p:spPr>
        <p:txBody>
          <a:bodyPr/>
          <a:lstStyle/>
          <a:p>
            <a:r>
              <a:rPr lang="en-US" altLang="zh-CN" sz="2400" dirty="0"/>
              <a:t>Socket is shared among threads</a:t>
            </a:r>
            <a:br>
              <a:rPr lang="en-US" altLang="zh-CN" sz="2400" dirty="0"/>
            </a:br>
            <a:r>
              <a:rPr lang="en-US" altLang="zh-CN" sz="2400" dirty="0"/>
              <a:t>and forked processes.</a:t>
            </a:r>
          </a:p>
          <a:p>
            <a:endParaRPr lang="en-US" altLang="zh-CN" sz="2400" dirty="0"/>
          </a:p>
          <a:p>
            <a:r>
              <a:rPr lang="en-US" altLang="zh-CN" sz="2400" dirty="0"/>
              <a:t>Many to one</a:t>
            </a:r>
          </a:p>
          <a:p>
            <a:endParaRPr lang="en-US" sz="2400" dirty="0"/>
          </a:p>
          <a:p>
            <a:endParaRPr lang="en-US" sz="3200" dirty="0"/>
          </a:p>
          <a:p>
            <a:endParaRPr lang="en-US" sz="3200" dirty="0"/>
          </a:p>
          <a:p>
            <a:r>
              <a:rPr lang="en-US" altLang="zh-CN" sz="2400" dirty="0"/>
              <a:t>One to many</a:t>
            </a:r>
            <a:endParaRPr lang="en-US" sz="2400" dirty="0"/>
          </a:p>
        </p:txBody>
      </p:sp>
      <p:grpSp>
        <p:nvGrpSpPr>
          <p:cNvPr id="2" name="组合 1">
            <a:extLst>
              <a:ext uri="{FF2B5EF4-FFF2-40B4-BE49-F238E27FC236}">
                <a16:creationId xmlns:a16="http://schemas.microsoft.com/office/drawing/2014/main" id="{3682FC7A-0450-5242-8831-81CEFB1C73AB}"/>
              </a:ext>
            </a:extLst>
          </p:cNvPr>
          <p:cNvGrpSpPr/>
          <p:nvPr/>
        </p:nvGrpSpPr>
        <p:grpSpPr>
          <a:xfrm>
            <a:off x="578396" y="2755922"/>
            <a:ext cx="4876800" cy="2874940"/>
            <a:chOff x="2816212" y="2160497"/>
            <a:chExt cx="6388618" cy="4003766"/>
          </a:xfrm>
        </p:grpSpPr>
        <p:sp>
          <p:nvSpPr>
            <p:cNvPr id="19" name="Rectangle 63">
              <a:extLst>
                <a:ext uri="{FF2B5EF4-FFF2-40B4-BE49-F238E27FC236}">
                  <a16:creationId xmlns:a16="http://schemas.microsoft.com/office/drawing/2014/main" id="{10D43766-AD8B-4838-AA65-EC81ACD2C3E9}"/>
                </a:ext>
              </a:extLst>
            </p:cNvPr>
            <p:cNvSpPr/>
            <p:nvPr/>
          </p:nvSpPr>
          <p:spPr>
            <a:xfrm>
              <a:off x="2816212" y="2576780"/>
              <a:ext cx="1567276" cy="563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t>Sender 1</a:t>
              </a:r>
              <a:endParaRPr lang="en-US" dirty="0"/>
            </a:p>
          </p:txBody>
        </p:sp>
        <p:sp>
          <p:nvSpPr>
            <p:cNvPr id="20" name="Rectangle 63">
              <a:extLst>
                <a:ext uri="{FF2B5EF4-FFF2-40B4-BE49-F238E27FC236}">
                  <a16:creationId xmlns:a16="http://schemas.microsoft.com/office/drawing/2014/main" id="{5E12A1AF-42B9-40B3-B321-A3D4292D3C82}"/>
                </a:ext>
              </a:extLst>
            </p:cNvPr>
            <p:cNvSpPr/>
            <p:nvPr/>
          </p:nvSpPr>
          <p:spPr>
            <a:xfrm>
              <a:off x="2816212" y="3314690"/>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Sender 2</a:t>
              </a:r>
              <a:endParaRPr lang="en-US" dirty="0"/>
            </a:p>
          </p:txBody>
        </p:sp>
        <p:sp>
          <p:nvSpPr>
            <p:cNvPr id="23" name="Rectangle 63">
              <a:extLst>
                <a:ext uri="{FF2B5EF4-FFF2-40B4-BE49-F238E27FC236}">
                  <a16:creationId xmlns:a16="http://schemas.microsoft.com/office/drawing/2014/main" id="{A45B0DFC-34EB-44D7-83BA-DB2B7AA118D4}"/>
                </a:ext>
              </a:extLst>
            </p:cNvPr>
            <p:cNvSpPr/>
            <p:nvPr/>
          </p:nvSpPr>
          <p:spPr>
            <a:xfrm>
              <a:off x="7637554" y="2902947"/>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Receiver</a:t>
              </a:r>
              <a:endParaRPr lang="en-US" dirty="0"/>
            </a:p>
          </p:txBody>
        </p:sp>
        <p:sp>
          <p:nvSpPr>
            <p:cNvPr id="27" name="Rectangle 63">
              <a:extLst>
                <a:ext uri="{FF2B5EF4-FFF2-40B4-BE49-F238E27FC236}">
                  <a16:creationId xmlns:a16="http://schemas.microsoft.com/office/drawing/2014/main" id="{E950BE02-5B43-494D-AB9E-3A782AF20014}"/>
                </a:ext>
              </a:extLst>
            </p:cNvPr>
            <p:cNvSpPr/>
            <p:nvPr/>
          </p:nvSpPr>
          <p:spPr>
            <a:xfrm>
              <a:off x="5281192" y="2902947"/>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Queue</a:t>
              </a:r>
              <a:endParaRPr lang="en-US" dirty="0"/>
            </a:p>
          </p:txBody>
        </p:sp>
        <p:sp>
          <p:nvSpPr>
            <p:cNvPr id="31" name="Rectangle 63">
              <a:extLst>
                <a:ext uri="{FF2B5EF4-FFF2-40B4-BE49-F238E27FC236}">
                  <a16:creationId xmlns:a16="http://schemas.microsoft.com/office/drawing/2014/main" id="{5E12A1AF-42B9-40B3-B321-A3D4292D3C82}"/>
                </a:ext>
              </a:extLst>
            </p:cNvPr>
            <p:cNvSpPr/>
            <p:nvPr/>
          </p:nvSpPr>
          <p:spPr>
            <a:xfrm>
              <a:off x="2816212" y="5249863"/>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Sender</a:t>
              </a:r>
              <a:endParaRPr lang="en-US" dirty="0"/>
            </a:p>
          </p:txBody>
        </p:sp>
        <p:sp>
          <p:nvSpPr>
            <p:cNvPr id="33" name="Rectangle 63">
              <a:extLst>
                <a:ext uri="{FF2B5EF4-FFF2-40B4-BE49-F238E27FC236}">
                  <a16:creationId xmlns:a16="http://schemas.microsoft.com/office/drawing/2014/main" id="{C5C47C27-ADE5-48A2-A323-11968FE0CCA0}"/>
                </a:ext>
              </a:extLst>
            </p:cNvPr>
            <p:cNvSpPr/>
            <p:nvPr/>
          </p:nvSpPr>
          <p:spPr>
            <a:xfrm>
              <a:off x="7593968" y="4862780"/>
              <a:ext cx="1567276" cy="563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600" dirty="0"/>
                <a:t>Receiver 1</a:t>
              </a:r>
              <a:endParaRPr lang="en-US" sz="1600" dirty="0"/>
            </a:p>
          </p:txBody>
        </p:sp>
        <p:sp>
          <p:nvSpPr>
            <p:cNvPr id="34" name="Rectangle 63">
              <a:extLst>
                <a:ext uri="{FF2B5EF4-FFF2-40B4-BE49-F238E27FC236}">
                  <a16:creationId xmlns:a16="http://schemas.microsoft.com/office/drawing/2014/main" id="{A45B0DFC-34EB-44D7-83BA-DB2B7AA118D4}"/>
                </a:ext>
              </a:extLst>
            </p:cNvPr>
            <p:cNvSpPr/>
            <p:nvPr/>
          </p:nvSpPr>
          <p:spPr>
            <a:xfrm>
              <a:off x="7593968" y="5600691"/>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Receiver 2</a:t>
              </a:r>
              <a:endParaRPr lang="en-US" sz="1600" dirty="0"/>
            </a:p>
          </p:txBody>
        </p:sp>
        <p:sp>
          <p:nvSpPr>
            <p:cNvPr id="38" name="Rectangle 63">
              <a:extLst>
                <a:ext uri="{FF2B5EF4-FFF2-40B4-BE49-F238E27FC236}">
                  <a16:creationId xmlns:a16="http://schemas.microsoft.com/office/drawing/2014/main" id="{E950BE02-5B43-494D-AB9E-3A782AF20014}"/>
                </a:ext>
              </a:extLst>
            </p:cNvPr>
            <p:cNvSpPr/>
            <p:nvPr/>
          </p:nvSpPr>
          <p:spPr>
            <a:xfrm>
              <a:off x="5217265" y="5249863"/>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Queue</a:t>
              </a:r>
              <a:endParaRPr lang="en-US" dirty="0"/>
            </a:p>
          </p:txBody>
        </p:sp>
        <p:sp>
          <p:nvSpPr>
            <p:cNvPr id="40" name="文本框 1">
              <a:extLst>
                <a:ext uri="{FF2B5EF4-FFF2-40B4-BE49-F238E27FC236}">
                  <a16:creationId xmlns:a16="http://schemas.microsoft.com/office/drawing/2014/main" id="{08CB1D52-B56F-41F4-B9D1-F3F0A57CF96B}"/>
                </a:ext>
              </a:extLst>
            </p:cNvPr>
            <p:cNvSpPr txBox="1"/>
            <p:nvPr/>
          </p:nvSpPr>
          <p:spPr>
            <a:xfrm>
              <a:off x="6779833" y="4456471"/>
              <a:ext cx="743530" cy="385761"/>
            </a:xfrm>
            <a:prstGeom prst="rect">
              <a:avLst/>
            </a:prstGeom>
            <a:noFill/>
          </p:spPr>
          <p:txBody>
            <a:bodyPr wrap="none" rtlCol="0">
              <a:spAutoFit/>
            </a:bodyPr>
            <a:lstStyle/>
            <a:p>
              <a:pPr algn="ctr"/>
              <a:r>
                <a:rPr kumimoji="1" lang="en-US" altLang="zh-CN" sz="1200" dirty="0"/>
                <a:t>Lock</a:t>
              </a:r>
              <a:endParaRPr kumimoji="1" lang="zh-CN" altLang="en-US" sz="1200" dirty="0"/>
            </a:p>
          </p:txBody>
        </p:sp>
        <p:cxnSp>
          <p:nvCxnSpPr>
            <p:cNvPr id="41" name="直接箭头连接符 40"/>
            <p:cNvCxnSpPr>
              <a:stCxn id="27" idx="3"/>
              <a:endCxn id="23" idx="1"/>
            </p:cNvCxnSpPr>
            <p:nvPr/>
          </p:nvCxnSpPr>
          <p:spPr>
            <a:xfrm>
              <a:off x="6848468" y="3184732"/>
              <a:ext cx="789086" cy="0"/>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20" idx="3"/>
              <a:endCxn id="27" idx="1"/>
            </p:cNvCxnSpPr>
            <p:nvPr/>
          </p:nvCxnSpPr>
          <p:spPr>
            <a:xfrm flipV="1">
              <a:off x="4383488" y="3184732"/>
              <a:ext cx="897704" cy="411744"/>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cxnSpLocks/>
              <a:stCxn id="19" idx="3"/>
              <a:endCxn id="27" idx="1"/>
            </p:cNvCxnSpPr>
            <p:nvPr/>
          </p:nvCxnSpPr>
          <p:spPr>
            <a:xfrm>
              <a:off x="4383488" y="2858567"/>
              <a:ext cx="897704" cy="326166"/>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cxnSpLocks/>
              <a:stCxn id="38" idx="3"/>
              <a:endCxn id="33" idx="1"/>
            </p:cNvCxnSpPr>
            <p:nvPr/>
          </p:nvCxnSpPr>
          <p:spPr>
            <a:xfrm flipV="1">
              <a:off x="6784543" y="5144566"/>
              <a:ext cx="809427" cy="387082"/>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cxnSpLocks/>
              <a:stCxn id="38" idx="3"/>
            </p:cNvCxnSpPr>
            <p:nvPr/>
          </p:nvCxnSpPr>
          <p:spPr>
            <a:xfrm>
              <a:off x="6784542" y="5531650"/>
              <a:ext cx="802851" cy="349473"/>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31" idx="3"/>
              <a:endCxn id="38" idx="1"/>
            </p:cNvCxnSpPr>
            <p:nvPr/>
          </p:nvCxnSpPr>
          <p:spPr>
            <a:xfrm>
              <a:off x="4383490" y="5531648"/>
              <a:ext cx="833777" cy="0"/>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6955351" y="4795093"/>
              <a:ext cx="304800" cy="381000"/>
              <a:chOff x="7330281" y="2354262"/>
              <a:chExt cx="304800" cy="381000"/>
            </a:xfrm>
            <a:solidFill>
              <a:srgbClr val="C00000"/>
            </a:solidFill>
          </p:grpSpPr>
          <p:sp>
            <p:nvSpPr>
              <p:cNvPr id="61" name="空心弧 60"/>
              <p:cNvSpPr/>
              <p:nvPr/>
            </p:nvSpPr>
            <p:spPr bwMode="auto">
              <a:xfrm>
                <a:off x="7368381" y="2354262"/>
                <a:ext cx="228600" cy="381000"/>
              </a:xfrm>
              <a:prstGeom prst="blockArc">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62" name="矩形 61"/>
              <p:cNvSpPr/>
              <p:nvPr/>
            </p:nvSpPr>
            <p:spPr bwMode="auto">
              <a:xfrm>
                <a:off x="7330281" y="2488184"/>
                <a:ext cx="304800" cy="2470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6" name="组合 25">
              <a:extLst>
                <a:ext uri="{FF2B5EF4-FFF2-40B4-BE49-F238E27FC236}">
                  <a16:creationId xmlns:a16="http://schemas.microsoft.com/office/drawing/2014/main" id="{D5970D34-D39F-FE4C-B80B-21730548FE59}"/>
                </a:ext>
              </a:extLst>
            </p:cNvPr>
            <p:cNvGrpSpPr/>
            <p:nvPr/>
          </p:nvGrpSpPr>
          <p:grpSpPr>
            <a:xfrm>
              <a:off x="4800376" y="2498019"/>
              <a:ext cx="304800" cy="381000"/>
              <a:chOff x="7330281" y="2354262"/>
              <a:chExt cx="304800" cy="381000"/>
            </a:xfrm>
            <a:solidFill>
              <a:srgbClr val="C00000"/>
            </a:solidFill>
          </p:grpSpPr>
          <p:sp>
            <p:nvSpPr>
              <p:cNvPr id="28" name="空心弧 27">
                <a:extLst>
                  <a:ext uri="{FF2B5EF4-FFF2-40B4-BE49-F238E27FC236}">
                    <a16:creationId xmlns:a16="http://schemas.microsoft.com/office/drawing/2014/main" id="{224BCFD2-3555-9A40-838E-99B62CB77CFF}"/>
                  </a:ext>
                </a:extLst>
              </p:cNvPr>
              <p:cNvSpPr/>
              <p:nvPr/>
            </p:nvSpPr>
            <p:spPr bwMode="auto">
              <a:xfrm>
                <a:off x="7368381" y="2354262"/>
                <a:ext cx="228600" cy="381000"/>
              </a:xfrm>
              <a:prstGeom prst="blockArc">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矩形 28">
                <a:extLst>
                  <a:ext uri="{FF2B5EF4-FFF2-40B4-BE49-F238E27FC236}">
                    <a16:creationId xmlns:a16="http://schemas.microsoft.com/office/drawing/2014/main" id="{4CF60E1D-9A00-2441-8F1F-3B83B694D179}"/>
                  </a:ext>
                </a:extLst>
              </p:cNvPr>
              <p:cNvSpPr/>
              <p:nvPr/>
            </p:nvSpPr>
            <p:spPr bwMode="auto">
              <a:xfrm>
                <a:off x="7330281" y="2488184"/>
                <a:ext cx="304800" cy="2470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0" name="文本框 1">
              <a:extLst>
                <a:ext uri="{FF2B5EF4-FFF2-40B4-BE49-F238E27FC236}">
                  <a16:creationId xmlns:a16="http://schemas.microsoft.com/office/drawing/2014/main" id="{3DD4F4FE-9FDE-824C-8B16-3EE6888DA856}"/>
                </a:ext>
              </a:extLst>
            </p:cNvPr>
            <p:cNvSpPr txBox="1"/>
            <p:nvPr/>
          </p:nvSpPr>
          <p:spPr>
            <a:xfrm>
              <a:off x="4674936" y="2160497"/>
              <a:ext cx="743529" cy="385761"/>
            </a:xfrm>
            <a:prstGeom prst="rect">
              <a:avLst/>
            </a:prstGeom>
            <a:noFill/>
          </p:spPr>
          <p:txBody>
            <a:bodyPr wrap="none" rtlCol="0">
              <a:spAutoFit/>
            </a:bodyPr>
            <a:lstStyle/>
            <a:p>
              <a:r>
                <a:rPr kumimoji="1" lang="en-US" altLang="zh-CN" sz="1200" dirty="0"/>
                <a:t>Lock</a:t>
              </a:r>
              <a:endParaRPr kumimoji="1" lang="zh-CN" altLang="en-US" sz="1200" dirty="0"/>
            </a:p>
          </p:txBody>
        </p:sp>
      </p:grpSp>
      <p:grpSp>
        <p:nvGrpSpPr>
          <p:cNvPr id="32" name="组合 31">
            <a:extLst>
              <a:ext uri="{FF2B5EF4-FFF2-40B4-BE49-F238E27FC236}">
                <a16:creationId xmlns:a16="http://schemas.microsoft.com/office/drawing/2014/main" id="{7D96AADD-AEA8-9743-AD83-BAB8EC4D227F}"/>
              </a:ext>
            </a:extLst>
          </p:cNvPr>
          <p:cNvGrpSpPr/>
          <p:nvPr/>
        </p:nvGrpSpPr>
        <p:grpSpPr>
          <a:xfrm>
            <a:off x="6043484" y="2963862"/>
            <a:ext cx="5997873" cy="3017322"/>
            <a:chOff x="2098769" y="2576780"/>
            <a:chExt cx="7890637" cy="3937804"/>
          </a:xfrm>
        </p:grpSpPr>
        <p:sp>
          <p:nvSpPr>
            <p:cNvPr id="35" name="Rectangle 63">
              <a:extLst>
                <a:ext uri="{FF2B5EF4-FFF2-40B4-BE49-F238E27FC236}">
                  <a16:creationId xmlns:a16="http://schemas.microsoft.com/office/drawing/2014/main" id="{C4B62E78-E765-DB4E-9BFF-5BBAE94B2D22}"/>
                </a:ext>
              </a:extLst>
            </p:cNvPr>
            <p:cNvSpPr/>
            <p:nvPr/>
          </p:nvSpPr>
          <p:spPr>
            <a:xfrm>
              <a:off x="2816212" y="2576780"/>
              <a:ext cx="1567276" cy="563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dirty="0"/>
                <a:t>Sender 1</a:t>
              </a:r>
              <a:endParaRPr lang="en-US" dirty="0"/>
            </a:p>
          </p:txBody>
        </p:sp>
        <p:sp>
          <p:nvSpPr>
            <p:cNvPr id="36" name="Rectangle 63">
              <a:extLst>
                <a:ext uri="{FF2B5EF4-FFF2-40B4-BE49-F238E27FC236}">
                  <a16:creationId xmlns:a16="http://schemas.microsoft.com/office/drawing/2014/main" id="{96172CB4-F72D-3345-B84F-149084E7675E}"/>
                </a:ext>
              </a:extLst>
            </p:cNvPr>
            <p:cNvSpPr/>
            <p:nvPr/>
          </p:nvSpPr>
          <p:spPr>
            <a:xfrm>
              <a:off x="2816212" y="3314690"/>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Sender 2</a:t>
              </a:r>
              <a:endParaRPr lang="en-US" dirty="0"/>
            </a:p>
          </p:txBody>
        </p:sp>
        <p:sp>
          <p:nvSpPr>
            <p:cNvPr id="37" name="Rectangle 63">
              <a:extLst>
                <a:ext uri="{FF2B5EF4-FFF2-40B4-BE49-F238E27FC236}">
                  <a16:creationId xmlns:a16="http://schemas.microsoft.com/office/drawing/2014/main" id="{42485730-B26B-7847-85D9-1220BCB74392}"/>
                </a:ext>
              </a:extLst>
            </p:cNvPr>
            <p:cNvSpPr/>
            <p:nvPr/>
          </p:nvSpPr>
          <p:spPr>
            <a:xfrm>
              <a:off x="7637554" y="2902947"/>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Receiver</a:t>
              </a:r>
              <a:endParaRPr lang="en-US" dirty="0"/>
            </a:p>
          </p:txBody>
        </p:sp>
        <p:sp>
          <p:nvSpPr>
            <p:cNvPr id="39" name="Rectangle 63">
              <a:extLst>
                <a:ext uri="{FF2B5EF4-FFF2-40B4-BE49-F238E27FC236}">
                  <a16:creationId xmlns:a16="http://schemas.microsoft.com/office/drawing/2014/main" id="{9828E3B3-956E-1544-BCFC-E95EEE5A74DE}"/>
                </a:ext>
              </a:extLst>
            </p:cNvPr>
            <p:cNvSpPr/>
            <p:nvPr/>
          </p:nvSpPr>
          <p:spPr>
            <a:xfrm>
              <a:off x="5281192" y="2902947"/>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Queue</a:t>
              </a:r>
              <a:endParaRPr lang="en-US" dirty="0"/>
            </a:p>
          </p:txBody>
        </p:sp>
        <p:sp>
          <p:nvSpPr>
            <p:cNvPr id="43" name="Rectangle 63">
              <a:extLst>
                <a:ext uri="{FF2B5EF4-FFF2-40B4-BE49-F238E27FC236}">
                  <a16:creationId xmlns:a16="http://schemas.microsoft.com/office/drawing/2014/main" id="{ED661314-5CAF-8D40-A50B-A7D58DDDBAA1}"/>
                </a:ext>
              </a:extLst>
            </p:cNvPr>
            <p:cNvSpPr/>
            <p:nvPr/>
          </p:nvSpPr>
          <p:spPr>
            <a:xfrm>
              <a:off x="2816212" y="5249863"/>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Sender</a:t>
              </a:r>
              <a:endParaRPr lang="en-US" dirty="0"/>
            </a:p>
          </p:txBody>
        </p:sp>
        <p:sp>
          <p:nvSpPr>
            <p:cNvPr id="44" name="Rectangle 63">
              <a:extLst>
                <a:ext uri="{FF2B5EF4-FFF2-40B4-BE49-F238E27FC236}">
                  <a16:creationId xmlns:a16="http://schemas.microsoft.com/office/drawing/2014/main" id="{9F2B728F-3691-B94F-8B84-19A9E244DE65}"/>
                </a:ext>
              </a:extLst>
            </p:cNvPr>
            <p:cNvSpPr/>
            <p:nvPr/>
          </p:nvSpPr>
          <p:spPr>
            <a:xfrm>
              <a:off x="7593968" y="4862780"/>
              <a:ext cx="1567276" cy="563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600" dirty="0"/>
                <a:t>Receiver 1</a:t>
              </a:r>
              <a:endParaRPr lang="en-US" sz="1600" dirty="0"/>
            </a:p>
          </p:txBody>
        </p:sp>
        <p:sp>
          <p:nvSpPr>
            <p:cNvPr id="46" name="Rectangle 63">
              <a:extLst>
                <a:ext uri="{FF2B5EF4-FFF2-40B4-BE49-F238E27FC236}">
                  <a16:creationId xmlns:a16="http://schemas.microsoft.com/office/drawing/2014/main" id="{D1D89030-65D4-BA41-B624-02AF8B8E4FA6}"/>
                </a:ext>
              </a:extLst>
            </p:cNvPr>
            <p:cNvSpPr/>
            <p:nvPr/>
          </p:nvSpPr>
          <p:spPr>
            <a:xfrm>
              <a:off x="7593968" y="5600691"/>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Receiver 2</a:t>
              </a:r>
              <a:endParaRPr lang="en-US" sz="1600" dirty="0"/>
            </a:p>
          </p:txBody>
        </p:sp>
        <p:sp>
          <p:nvSpPr>
            <p:cNvPr id="47" name="Rectangle 63">
              <a:extLst>
                <a:ext uri="{FF2B5EF4-FFF2-40B4-BE49-F238E27FC236}">
                  <a16:creationId xmlns:a16="http://schemas.microsoft.com/office/drawing/2014/main" id="{FC10A770-AA12-4F49-B704-27C9795A9CBC}"/>
                </a:ext>
              </a:extLst>
            </p:cNvPr>
            <p:cNvSpPr/>
            <p:nvPr/>
          </p:nvSpPr>
          <p:spPr>
            <a:xfrm>
              <a:off x="5217265" y="5249863"/>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Queue</a:t>
              </a:r>
              <a:endParaRPr lang="en-US" dirty="0"/>
            </a:p>
          </p:txBody>
        </p:sp>
        <p:sp>
          <p:nvSpPr>
            <p:cNvPr id="48" name="文本框 1">
              <a:extLst>
                <a:ext uri="{FF2B5EF4-FFF2-40B4-BE49-F238E27FC236}">
                  <a16:creationId xmlns:a16="http://schemas.microsoft.com/office/drawing/2014/main" id="{D8400295-7F80-2043-9434-0B64FDEB7FC9}"/>
                </a:ext>
              </a:extLst>
            </p:cNvPr>
            <p:cNvSpPr txBox="1"/>
            <p:nvPr/>
          </p:nvSpPr>
          <p:spPr>
            <a:xfrm>
              <a:off x="9324800" y="6052919"/>
              <a:ext cx="664606" cy="461665"/>
            </a:xfrm>
            <a:prstGeom prst="rect">
              <a:avLst/>
            </a:prstGeom>
            <a:noFill/>
          </p:spPr>
          <p:txBody>
            <a:bodyPr wrap="none" rtlCol="0">
              <a:spAutoFit/>
            </a:bodyPr>
            <a:lstStyle/>
            <a:p>
              <a:pPr algn="ctr"/>
              <a:r>
                <a:rPr kumimoji="1" lang="en-US" altLang="zh-CN" sz="1200" dirty="0"/>
                <a:t>Receive</a:t>
              </a:r>
            </a:p>
            <a:p>
              <a:pPr algn="ctr"/>
              <a:r>
                <a:rPr kumimoji="1" lang="en-US" altLang="zh-CN" sz="1200" dirty="0"/>
                <a:t>token</a:t>
              </a:r>
              <a:endParaRPr kumimoji="1" lang="zh-CN" altLang="en-US" sz="1200" dirty="0"/>
            </a:p>
          </p:txBody>
        </p:sp>
        <p:cxnSp>
          <p:nvCxnSpPr>
            <p:cNvPr id="49" name="直接箭头连接符 40">
              <a:extLst>
                <a:ext uri="{FF2B5EF4-FFF2-40B4-BE49-F238E27FC236}">
                  <a16:creationId xmlns:a16="http://schemas.microsoft.com/office/drawing/2014/main" id="{07EA3166-BF42-E14E-9269-042C48D76A5C}"/>
                </a:ext>
              </a:extLst>
            </p:cNvPr>
            <p:cNvCxnSpPr>
              <a:stCxn id="39" idx="3"/>
              <a:endCxn id="37" idx="1"/>
            </p:cNvCxnSpPr>
            <p:nvPr/>
          </p:nvCxnSpPr>
          <p:spPr>
            <a:xfrm>
              <a:off x="6848468" y="3184732"/>
              <a:ext cx="789086" cy="0"/>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41">
              <a:extLst>
                <a:ext uri="{FF2B5EF4-FFF2-40B4-BE49-F238E27FC236}">
                  <a16:creationId xmlns:a16="http://schemas.microsoft.com/office/drawing/2014/main" id="{64558758-6364-B945-9A98-377006F696B4}"/>
                </a:ext>
              </a:extLst>
            </p:cNvPr>
            <p:cNvCxnSpPr>
              <a:stCxn id="36" idx="3"/>
              <a:endCxn id="39" idx="1"/>
            </p:cNvCxnSpPr>
            <p:nvPr/>
          </p:nvCxnSpPr>
          <p:spPr>
            <a:xfrm flipV="1">
              <a:off x="4383488" y="3184732"/>
              <a:ext cx="897704" cy="411744"/>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44">
              <a:extLst>
                <a:ext uri="{FF2B5EF4-FFF2-40B4-BE49-F238E27FC236}">
                  <a16:creationId xmlns:a16="http://schemas.microsoft.com/office/drawing/2014/main" id="{2CDADA26-838F-C941-B7AC-24911DB869C6}"/>
                </a:ext>
              </a:extLst>
            </p:cNvPr>
            <p:cNvCxnSpPr>
              <a:cxnSpLocks/>
              <a:stCxn id="35" idx="3"/>
              <a:endCxn id="39" idx="1"/>
            </p:cNvCxnSpPr>
            <p:nvPr/>
          </p:nvCxnSpPr>
          <p:spPr>
            <a:xfrm>
              <a:off x="4383488" y="2858567"/>
              <a:ext cx="897704" cy="326166"/>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49">
              <a:extLst>
                <a:ext uri="{FF2B5EF4-FFF2-40B4-BE49-F238E27FC236}">
                  <a16:creationId xmlns:a16="http://schemas.microsoft.com/office/drawing/2014/main" id="{419E596E-39A1-3F4B-AA5B-3570618C6D55}"/>
                </a:ext>
              </a:extLst>
            </p:cNvPr>
            <p:cNvCxnSpPr>
              <a:cxnSpLocks/>
              <a:stCxn id="47" idx="3"/>
              <a:endCxn id="44" idx="1"/>
            </p:cNvCxnSpPr>
            <p:nvPr/>
          </p:nvCxnSpPr>
          <p:spPr>
            <a:xfrm flipV="1">
              <a:off x="6784543" y="5144566"/>
              <a:ext cx="809427" cy="387082"/>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2">
              <a:extLst>
                <a:ext uri="{FF2B5EF4-FFF2-40B4-BE49-F238E27FC236}">
                  <a16:creationId xmlns:a16="http://schemas.microsoft.com/office/drawing/2014/main" id="{B93B7D70-57F6-A44A-B016-3CEF75B80206}"/>
                </a:ext>
              </a:extLst>
            </p:cNvPr>
            <p:cNvCxnSpPr>
              <a:cxnSpLocks/>
              <a:stCxn id="47" idx="3"/>
            </p:cNvCxnSpPr>
            <p:nvPr/>
          </p:nvCxnSpPr>
          <p:spPr>
            <a:xfrm>
              <a:off x="6784542" y="5531650"/>
              <a:ext cx="802851" cy="349473"/>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3">
              <a:extLst>
                <a:ext uri="{FF2B5EF4-FFF2-40B4-BE49-F238E27FC236}">
                  <a16:creationId xmlns:a16="http://schemas.microsoft.com/office/drawing/2014/main" id="{7ADFF380-0543-ED49-AF17-D982BC899B10}"/>
                </a:ext>
              </a:extLst>
            </p:cNvPr>
            <p:cNvCxnSpPr>
              <a:stCxn id="43" idx="3"/>
              <a:endCxn id="47" idx="1"/>
            </p:cNvCxnSpPr>
            <p:nvPr/>
          </p:nvCxnSpPr>
          <p:spPr>
            <a:xfrm>
              <a:off x="4383490" y="5531648"/>
              <a:ext cx="833777" cy="0"/>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id="{E105B4EE-3D85-6E42-9F09-09172004B69D}"/>
                </a:ext>
              </a:extLst>
            </p:cNvPr>
            <p:cNvGrpSpPr/>
            <p:nvPr/>
          </p:nvGrpSpPr>
          <p:grpSpPr>
            <a:xfrm>
              <a:off x="9494044" y="5670175"/>
              <a:ext cx="304800" cy="381000"/>
              <a:chOff x="7330281" y="2354262"/>
              <a:chExt cx="304800" cy="381000"/>
            </a:xfrm>
            <a:solidFill>
              <a:srgbClr val="C00000"/>
            </a:solidFill>
          </p:grpSpPr>
          <p:sp>
            <p:nvSpPr>
              <p:cNvPr id="66" name="空心弧 65">
                <a:extLst>
                  <a:ext uri="{FF2B5EF4-FFF2-40B4-BE49-F238E27FC236}">
                    <a16:creationId xmlns:a16="http://schemas.microsoft.com/office/drawing/2014/main" id="{610CA709-D774-6F44-BD05-3473ABE92EE7}"/>
                  </a:ext>
                </a:extLst>
              </p:cNvPr>
              <p:cNvSpPr/>
              <p:nvPr/>
            </p:nvSpPr>
            <p:spPr bwMode="auto">
              <a:xfrm>
                <a:off x="7368381" y="2354262"/>
                <a:ext cx="228600" cy="381000"/>
              </a:xfrm>
              <a:prstGeom prst="blockArc">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67" name="矩形 66">
                <a:extLst>
                  <a:ext uri="{FF2B5EF4-FFF2-40B4-BE49-F238E27FC236}">
                    <a16:creationId xmlns:a16="http://schemas.microsoft.com/office/drawing/2014/main" id="{68D41B2C-CA25-1442-8461-88C0B658A59B}"/>
                  </a:ext>
                </a:extLst>
              </p:cNvPr>
              <p:cNvSpPr/>
              <p:nvPr/>
            </p:nvSpPr>
            <p:spPr bwMode="auto">
              <a:xfrm>
                <a:off x="7330281" y="2488184"/>
                <a:ext cx="304800" cy="2470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59" name="组合 58">
              <a:extLst>
                <a:ext uri="{FF2B5EF4-FFF2-40B4-BE49-F238E27FC236}">
                  <a16:creationId xmlns:a16="http://schemas.microsoft.com/office/drawing/2014/main" id="{05D744A8-D7CC-1C45-83D1-682035705813}"/>
                </a:ext>
              </a:extLst>
            </p:cNvPr>
            <p:cNvGrpSpPr/>
            <p:nvPr/>
          </p:nvGrpSpPr>
          <p:grpSpPr>
            <a:xfrm>
              <a:off x="2264597" y="3390604"/>
              <a:ext cx="304800" cy="381000"/>
              <a:chOff x="7330281" y="2354262"/>
              <a:chExt cx="304800" cy="381000"/>
            </a:xfrm>
            <a:solidFill>
              <a:srgbClr val="C00000"/>
            </a:solidFill>
          </p:grpSpPr>
          <p:sp>
            <p:nvSpPr>
              <p:cNvPr id="64" name="空心弧 63">
                <a:extLst>
                  <a:ext uri="{FF2B5EF4-FFF2-40B4-BE49-F238E27FC236}">
                    <a16:creationId xmlns:a16="http://schemas.microsoft.com/office/drawing/2014/main" id="{9A261E2B-4EAB-0B44-A412-8E6F0BD11C1C}"/>
                  </a:ext>
                </a:extLst>
              </p:cNvPr>
              <p:cNvSpPr/>
              <p:nvPr/>
            </p:nvSpPr>
            <p:spPr bwMode="auto">
              <a:xfrm>
                <a:off x="7368381" y="2354262"/>
                <a:ext cx="228600" cy="381000"/>
              </a:xfrm>
              <a:prstGeom prst="blockArc">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sp>
            <p:nvSpPr>
              <p:cNvPr id="65" name="矩形 64">
                <a:extLst>
                  <a:ext uri="{FF2B5EF4-FFF2-40B4-BE49-F238E27FC236}">
                    <a16:creationId xmlns:a16="http://schemas.microsoft.com/office/drawing/2014/main" id="{9A4913ED-06F6-874A-9621-0BF33A437C2E}"/>
                  </a:ext>
                </a:extLst>
              </p:cNvPr>
              <p:cNvSpPr/>
              <p:nvPr/>
            </p:nvSpPr>
            <p:spPr bwMode="auto">
              <a:xfrm>
                <a:off x="7330281" y="2488184"/>
                <a:ext cx="304800" cy="2470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16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63" name="文本框 1">
              <a:extLst>
                <a:ext uri="{FF2B5EF4-FFF2-40B4-BE49-F238E27FC236}">
                  <a16:creationId xmlns:a16="http://schemas.microsoft.com/office/drawing/2014/main" id="{4972AB68-D081-3049-AF40-89B7C0447604}"/>
                </a:ext>
              </a:extLst>
            </p:cNvPr>
            <p:cNvSpPr txBox="1"/>
            <p:nvPr/>
          </p:nvSpPr>
          <p:spPr>
            <a:xfrm>
              <a:off x="2098769" y="3764407"/>
              <a:ext cx="538930" cy="461665"/>
            </a:xfrm>
            <a:prstGeom prst="rect">
              <a:avLst/>
            </a:prstGeom>
            <a:noFill/>
          </p:spPr>
          <p:txBody>
            <a:bodyPr wrap="none" rtlCol="0">
              <a:spAutoFit/>
            </a:bodyPr>
            <a:lstStyle/>
            <a:p>
              <a:r>
                <a:rPr kumimoji="1" lang="en-US" altLang="zh-CN" sz="1200" dirty="0"/>
                <a:t>Send</a:t>
              </a:r>
            </a:p>
            <a:p>
              <a:r>
                <a:rPr kumimoji="1" lang="en-US" altLang="zh-CN" sz="1200" dirty="0"/>
                <a:t>token</a:t>
              </a:r>
              <a:endParaRPr kumimoji="1" lang="zh-CN" altLang="en-US" sz="1200" dirty="0"/>
            </a:p>
          </p:txBody>
        </p:sp>
      </p:grpSp>
    </p:spTree>
    <p:extLst>
      <p:ext uri="{BB962C8B-B14F-4D97-AF65-F5344CB8AC3E}">
        <p14:creationId xmlns:p14="http://schemas.microsoft.com/office/powerpoint/2010/main" val="3548405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20AB325-224B-FD41-B535-A67F92D3B1DA}"/>
              </a:ext>
            </a:extLst>
          </p:cNvPr>
          <p:cNvSpPr>
            <a:spLocks noGrp="1"/>
          </p:cNvSpPr>
          <p:nvPr>
            <p:ph type="body" sz="quarter" idx="10"/>
          </p:nvPr>
        </p:nvSpPr>
        <p:spPr>
          <a:xfrm>
            <a:off x="366170" y="1230370"/>
            <a:ext cx="8427244" cy="1477328"/>
          </a:xfrm>
        </p:spPr>
        <p:txBody>
          <a:bodyPr/>
          <a:lstStyle/>
          <a:p>
            <a:r>
              <a:rPr kumimoji="1" lang="en-US" altLang="zh-CN" sz="2000" dirty="0"/>
              <a:t>Linux semantics requirement:</a:t>
            </a:r>
          </a:p>
          <a:p>
            <a:pPr marL="342900" indent="-342900">
              <a:buFont typeface="Arial" panose="020B0604020202020204" pitchFamily="34" charset="0"/>
              <a:buChar char="•"/>
            </a:pPr>
            <a:r>
              <a:rPr kumimoji="1" lang="en-US" altLang="zh-CN" sz="2000" dirty="0"/>
              <a:t>File descriptors need to be sequential (1,2,3,4,5…).</a:t>
            </a:r>
          </a:p>
          <a:p>
            <a:pPr marL="342900" indent="-342900">
              <a:buFont typeface="Arial" panose="020B0604020202020204" pitchFamily="34" charset="0"/>
              <a:buChar char="•"/>
            </a:pPr>
            <a:r>
              <a:rPr kumimoji="1" lang="en-US" altLang="zh-CN" sz="2000" dirty="0"/>
              <a:t>Sockets are shared for parent and child processes.</a:t>
            </a:r>
          </a:p>
          <a:p>
            <a:endParaRPr kumimoji="1" lang="en-US" altLang="zh-CN" sz="2000" dirty="0"/>
          </a:p>
        </p:txBody>
      </p:sp>
      <p:sp>
        <p:nvSpPr>
          <p:cNvPr id="3" name="标题 2">
            <a:extLst>
              <a:ext uri="{FF2B5EF4-FFF2-40B4-BE49-F238E27FC236}">
                <a16:creationId xmlns:a16="http://schemas.microsoft.com/office/drawing/2014/main" id="{43997270-426E-DF4C-A3DA-F8A2494826C2}"/>
              </a:ext>
            </a:extLst>
          </p:cNvPr>
          <p:cNvSpPr>
            <a:spLocks noGrp="1"/>
          </p:cNvSpPr>
          <p:nvPr>
            <p:ph type="title"/>
          </p:nvPr>
        </p:nvSpPr>
        <p:spPr/>
        <p:txBody>
          <a:bodyPr/>
          <a:lstStyle/>
          <a:p>
            <a:r>
              <a:rPr kumimoji="1" lang="en-US" altLang="zh-CN" dirty="0"/>
              <a:t>Handling Fork</a:t>
            </a:r>
            <a:endParaRPr kumimoji="1" lang="zh-CN" altLang="en-US" dirty="0"/>
          </a:p>
        </p:txBody>
      </p:sp>
      <p:sp>
        <p:nvSpPr>
          <p:cNvPr id="4" name="文本框 3">
            <a:extLst>
              <a:ext uri="{FF2B5EF4-FFF2-40B4-BE49-F238E27FC236}">
                <a16:creationId xmlns:a16="http://schemas.microsoft.com/office/drawing/2014/main" id="{BA5E78D6-0E41-2847-B393-FA951256C9AF}"/>
              </a:ext>
            </a:extLst>
          </p:cNvPr>
          <p:cNvSpPr txBox="1"/>
          <p:nvPr/>
        </p:nvSpPr>
        <p:spPr>
          <a:xfrm>
            <a:off x="3368308" y="2437872"/>
            <a:ext cx="5698274" cy="1477328"/>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dirty="0"/>
              <a:t>Parent process</a:t>
            </a:r>
          </a:p>
          <a:p>
            <a:endParaRPr kumimoji="1" lang="en-US" altLang="zh-CN" dirty="0"/>
          </a:p>
          <a:p>
            <a:endParaRPr kumimoji="1" lang="en-US" altLang="zh-CN" dirty="0"/>
          </a:p>
          <a:p>
            <a:endParaRPr kumimoji="1" lang="en-US" altLang="zh-CN" dirty="0"/>
          </a:p>
          <a:p>
            <a:endParaRPr kumimoji="1" lang="zh-CN" altLang="en-US" dirty="0"/>
          </a:p>
        </p:txBody>
      </p:sp>
      <p:sp>
        <p:nvSpPr>
          <p:cNvPr id="5" name="文本框 4">
            <a:extLst>
              <a:ext uri="{FF2B5EF4-FFF2-40B4-BE49-F238E27FC236}">
                <a16:creationId xmlns:a16="http://schemas.microsoft.com/office/drawing/2014/main" id="{8F576885-D965-5344-9B7C-6540D4B8E05F}"/>
              </a:ext>
            </a:extLst>
          </p:cNvPr>
          <p:cNvSpPr txBox="1"/>
          <p:nvPr/>
        </p:nvSpPr>
        <p:spPr>
          <a:xfrm>
            <a:off x="3368309" y="4760158"/>
            <a:ext cx="5698273" cy="1785104"/>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endParaRPr kumimoji="1" lang="en-US" altLang="zh-CN" sz="2400" dirty="0"/>
          </a:p>
          <a:p>
            <a:endParaRPr kumimoji="1" lang="en-US" altLang="zh-CN" dirty="0"/>
          </a:p>
          <a:p>
            <a:endParaRPr kumimoji="1" lang="en-US" altLang="zh-CN" sz="3200" dirty="0"/>
          </a:p>
          <a:p>
            <a:endParaRPr kumimoji="1" lang="en-US" altLang="zh-CN" dirty="0"/>
          </a:p>
          <a:p>
            <a:r>
              <a:rPr kumimoji="1" lang="en-US" altLang="zh-CN" dirty="0"/>
              <a:t>Child process</a:t>
            </a:r>
          </a:p>
        </p:txBody>
      </p:sp>
      <p:graphicFrame>
        <p:nvGraphicFramePr>
          <p:cNvPr id="6" name="表格 5">
            <a:extLst>
              <a:ext uri="{FF2B5EF4-FFF2-40B4-BE49-F238E27FC236}">
                <a16:creationId xmlns:a16="http://schemas.microsoft.com/office/drawing/2014/main" id="{1886A7E5-3002-1B49-8DF4-35818431D6F0}"/>
              </a:ext>
            </a:extLst>
          </p:cNvPr>
          <p:cNvGraphicFramePr>
            <a:graphicFrameLocks noGrp="1"/>
          </p:cNvGraphicFramePr>
          <p:nvPr>
            <p:extLst>
              <p:ext uri="{D42A27DB-BD31-4B8C-83A1-F6EECF244321}">
                <p14:modId xmlns:p14="http://schemas.microsoft.com/office/powerpoint/2010/main" val="3980687230"/>
              </p:ext>
            </p:extLst>
          </p:nvPr>
        </p:nvGraphicFramePr>
        <p:xfrm>
          <a:off x="3535450" y="5380118"/>
          <a:ext cx="987895" cy="741680"/>
        </p:xfrm>
        <a:graphic>
          <a:graphicData uri="http://schemas.openxmlformats.org/drawingml/2006/table">
            <a:tbl>
              <a:tblPr firstRow="1" bandRow="1">
                <a:tableStyleId>{7E9639D4-E3E2-4D34-9284-5A2195B3D0D7}</a:tableStyleId>
              </a:tblPr>
              <a:tblGrid>
                <a:gridCol w="987895">
                  <a:extLst>
                    <a:ext uri="{9D8B030D-6E8A-4147-A177-3AD203B41FA5}">
                      <a16:colId xmlns:a16="http://schemas.microsoft.com/office/drawing/2014/main" val="3654709696"/>
                    </a:ext>
                  </a:extLst>
                </a:gridCol>
              </a:tblGrid>
              <a:tr h="370840">
                <a:tc>
                  <a:txBody>
                    <a:bodyPr/>
                    <a:lstStyle/>
                    <a:p>
                      <a:r>
                        <a:rPr lang="en-US" altLang="zh-CN" sz="1400" dirty="0"/>
                        <a:t>FD Table</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5 (COW)</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bl>
          </a:graphicData>
        </a:graphic>
      </p:graphicFrame>
      <p:graphicFrame>
        <p:nvGraphicFramePr>
          <p:cNvPr id="7" name="表格 6">
            <a:extLst>
              <a:ext uri="{FF2B5EF4-FFF2-40B4-BE49-F238E27FC236}">
                <a16:creationId xmlns:a16="http://schemas.microsoft.com/office/drawing/2014/main" id="{164779DD-04E1-EE4F-B31E-79C5E8EEA9CE}"/>
              </a:ext>
            </a:extLst>
          </p:cNvPr>
          <p:cNvGraphicFramePr>
            <a:graphicFrameLocks noGrp="1"/>
          </p:cNvGraphicFramePr>
          <p:nvPr>
            <p:extLst>
              <p:ext uri="{D42A27DB-BD31-4B8C-83A1-F6EECF244321}">
                <p14:modId xmlns:p14="http://schemas.microsoft.com/office/powerpoint/2010/main" val="3670097618"/>
              </p:ext>
            </p:extLst>
          </p:nvPr>
        </p:nvGraphicFramePr>
        <p:xfrm>
          <a:off x="3535450" y="2772730"/>
          <a:ext cx="987895" cy="741680"/>
        </p:xfrm>
        <a:graphic>
          <a:graphicData uri="http://schemas.openxmlformats.org/drawingml/2006/table">
            <a:tbl>
              <a:tblPr firstRow="1" bandRow="1">
                <a:tableStyleId>{7E9639D4-E3E2-4D34-9284-5A2195B3D0D7}</a:tableStyleId>
              </a:tblPr>
              <a:tblGrid>
                <a:gridCol w="987895">
                  <a:extLst>
                    <a:ext uri="{9D8B030D-6E8A-4147-A177-3AD203B41FA5}">
                      <a16:colId xmlns:a16="http://schemas.microsoft.com/office/drawing/2014/main" val="3654709696"/>
                    </a:ext>
                  </a:extLst>
                </a:gridCol>
              </a:tblGrid>
              <a:tr h="370840">
                <a:tc>
                  <a:txBody>
                    <a:bodyPr/>
                    <a:lstStyle/>
                    <a:p>
                      <a:r>
                        <a:rPr lang="en-US" altLang="zh-CN" sz="1400" dirty="0"/>
                        <a:t>FD Table</a:t>
                      </a:r>
                      <a:endParaRPr lang="zh-CN" altLang="en-US" sz="1400" dirty="0"/>
                    </a:p>
                  </a:txBody>
                  <a:tcP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5 (COW)</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bl>
          </a:graphicData>
        </a:graphic>
      </p:graphicFrame>
      <p:sp>
        <p:nvSpPr>
          <p:cNvPr id="8" name="文本框 7">
            <a:extLst>
              <a:ext uri="{FF2B5EF4-FFF2-40B4-BE49-F238E27FC236}">
                <a16:creationId xmlns:a16="http://schemas.microsoft.com/office/drawing/2014/main" id="{DE323951-6099-2C4A-B1F6-AD4C73BEEBAF}"/>
              </a:ext>
            </a:extLst>
          </p:cNvPr>
          <p:cNvSpPr txBox="1"/>
          <p:nvPr/>
        </p:nvSpPr>
        <p:spPr>
          <a:xfrm>
            <a:off x="3368307" y="3577548"/>
            <a:ext cx="3033132" cy="1477328"/>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dirty="0"/>
              <a:t>Shared pages</a:t>
            </a:r>
          </a:p>
          <a:p>
            <a:endParaRPr kumimoji="1" lang="en-US" altLang="zh-CN" sz="2400" dirty="0"/>
          </a:p>
          <a:p>
            <a:endParaRPr kumimoji="1" lang="en-US" altLang="zh-CN" sz="1200" dirty="0"/>
          </a:p>
          <a:p>
            <a:endParaRPr kumimoji="1" lang="en-US" altLang="zh-CN" dirty="0"/>
          </a:p>
          <a:p>
            <a:endParaRPr kumimoji="1" lang="zh-CN" altLang="en-US" dirty="0"/>
          </a:p>
        </p:txBody>
      </p:sp>
      <p:graphicFrame>
        <p:nvGraphicFramePr>
          <p:cNvPr id="9" name="表格 8">
            <a:extLst>
              <a:ext uri="{FF2B5EF4-FFF2-40B4-BE49-F238E27FC236}">
                <a16:creationId xmlns:a16="http://schemas.microsoft.com/office/drawing/2014/main" id="{6A3A1109-13C4-B74D-8443-5E74E73B1D73}"/>
              </a:ext>
            </a:extLst>
          </p:cNvPr>
          <p:cNvGraphicFramePr>
            <a:graphicFrameLocks noGrp="1"/>
          </p:cNvGraphicFramePr>
          <p:nvPr>
            <p:extLst>
              <p:ext uri="{D42A27DB-BD31-4B8C-83A1-F6EECF244321}">
                <p14:modId xmlns:p14="http://schemas.microsoft.com/office/powerpoint/2010/main" val="246273597"/>
              </p:ext>
            </p:extLst>
          </p:nvPr>
        </p:nvGraphicFramePr>
        <p:xfrm>
          <a:off x="3535450" y="3909543"/>
          <a:ext cx="987895" cy="1112520"/>
        </p:xfrm>
        <a:graphic>
          <a:graphicData uri="http://schemas.openxmlformats.org/drawingml/2006/table">
            <a:tbl>
              <a:tblPr firstRow="1" bandRow="1">
                <a:tableStyleId>{7E9639D4-E3E2-4D34-9284-5A2195B3D0D7}</a:tableStyleId>
              </a:tblPr>
              <a:tblGrid>
                <a:gridCol w="987895">
                  <a:extLst>
                    <a:ext uri="{9D8B030D-6E8A-4147-A177-3AD203B41FA5}">
                      <a16:colId xmlns:a16="http://schemas.microsoft.com/office/drawing/2014/main" val="3654709696"/>
                    </a:ext>
                  </a:extLst>
                </a:gridCol>
              </a:tblGrid>
              <a:tr h="370840">
                <a:tc>
                  <a:txBody>
                    <a:bodyPr/>
                    <a:lstStyle/>
                    <a:p>
                      <a:r>
                        <a:rPr lang="en-US" altLang="zh-CN" sz="1400" dirty="0"/>
                        <a:t>FD Table</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3</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r h="370840">
                <a:tc>
                  <a:txBody>
                    <a:bodyPr/>
                    <a:lstStyle/>
                    <a:p>
                      <a:r>
                        <a:rPr lang="en-US" altLang="zh-CN" sz="1400" dirty="0"/>
                        <a:t>4</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8268565"/>
                  </a:ext>
                </a:extLst>
              </a:tr>
            </a:tbl>
          </a:graphicData>
        </a:graphic>
      </p:graphicFrame>
      <p:sp>
        <p:nvSpPr>
          <p:cNvPr id="10" name="文本框 9">
            <a:extLst>
              <a:ext uri="{FF2B5EF4-FFF2-40B4-BE49-F238E27FC236}">
                <a16:creationId xmlns:a16="http://schemas.microsoft.com/office/drawing/2014/main" id="{156071C8-76BB-FC48-8FE3-0B32FC5E8F9E}"/>
              </a:ext>
            </a:extLst>
          </p:cNvPr>
          <p:cNvSpPr txBox="1"/>
          <p:nvPr/>
        </p:nvSpPr>
        <p:spPr>
          <a:xfrm>
            <a:off x="5121982" y="3206122"/>
            <a:ext cx="1879300" cy="1938992"/>
          </a:xfrm>
          <a:prstGeom prst="rect">
            <a:avLst/>
          </a:prstGeom>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dirty="0"/>
              <a:t>    SHM (shared)</a:t>
            </a:r>
            <a:endParaRPr kumimoji="1" lang="en-US" altLang="zh-CN" sz="1200" dirty="0"/>
          </a:p>
          <a:p>
            <a:endParaRPr kumimoji="1" lang="en-US" altLang="zh-CN" sz="2800" dirty="0"/>
          </a:p>
          <a:p>
            <a:endParaRPr kumimoji="1" lang="en-US" altLang="zh-CN" sz="2000" dirty="0"/>
          </a:p>
          <a:p>
            <a:endParaRPr kumimoji="1" lang="en-US" altLang="zh-CN" dirty="0"/>
          </a:p>
          <a:p>
            <a:endParaRPr kumimoji="1" lang="en-US" altLang="zh-CN" dirty="0"/>
          </a:p>
          <a:p>
            <a:endParaRPr kumimoji="1" lang="zh-CN" altLang="en-US" dirty="0"/>
          </a:p>
        </p:txBody>
      </p:sp>
      <p:cxnSp>
        <p:nvCxnSpPr>
          <p:cNvPr id="12" name="直线箭头连接符 11">
            <a:extLst>
              <a:ext uri="{FF2B5EF4-FFF2-40B4-BE49-F238E27FC236}">
                <a16:creationId xmlns:a16="http://schemas.microsoft.com/office/drawing/2014/main" id="{39B3940B-2DB3-E94C-AA59-E72404EE1D36}"/>
              </a:ext>
            </a:extLst>
          </p:cNvPr>
          <p:cNvCxnSpPr>
            <a:cxnSpLocks/>
            <a:stCxn id="9" idx="3"/>
          </p:cNvCxnSpPr>
          <p:nvPr/>
        </p:nvCxnSpPr>
        <p:spPr>
          <a:xfrm flipV="1">
            <a:off x="4523345" y="4135589"/>
            <a:ext cx="808666" cy="3302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直线箭头连接符 12">
            <a:extLst>
              <a:ext uri="{FF2B5EF4-FFF2-40B4-BE49-F238E27FC236}">
                <a16:creationId xmlns:a16="http://schemas.microsoft.com/office/drawing/2014/main" id="{56964083-886D-FF4C-83F9-B9D1D36B05B9}"/>
              </a:ext>
            </a:extLst>
          </p:cNvPr>
          <p:cNvCxnSpPr>
            <a:cxnSpLocks/>
          </p:cNvCxnSpPr>
          <p:nvPr/>
        </p:nvCxnSpPr>
        <p:spPr>
          <a:xfrm>
            <a:off x="4519634" y="3329972"/>
            <a:ext cx="792646" cy="159793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aphicFrame>
        <p:nvGraphicFramePr>
          <p:cNvPr id="15" name="表格 14">
            <a:extLst>
              <a:ext uri="{FF2B5EF4-FFF2-40B4-BE49-F238E27FC236}">
                <a16:creationId xmlns:a16="http://schemas.microsoft.com/office/drawing/2014/main" id="{2B8A34F1-633D-1542-B480-6CD264469057}"/>
              </a:ext>
            </a:extLst>
          </p:cNvPr>
          <p:cNvGraphicFramePr>
            <a:graphicFrameLocks noGrp="1"/>
          </p:cNvGraphicFramePr>
          <p:nvPr>
            <p:extLst>
              <p:ext uri="{D42A27DB-BD31-4B8C-83A1-F6EECF244321}">
                <p14:modId xmlns:p14="http://schemas.microsoft.com/office/powerpoint/2010/main" val="1851597374"/>
              </p:ext>
            </p:extLst>
          </p:nvPr>
        </p:nvGraphicFramePr>
        <p:xfrm>
          <a:off x="7482912" y="5199325"/>
          <a:ext cx="1358575" cy="1112520"/>
        </p:xfrm>
        <a:graphic>
          <a:graphicData uri="http://schemas.openxmlformats.org/drawingml/2006/table">
            <a:tbl>
              <a:tblPr firstRow="1" bandRow="1">
                <a:tableStyleId>{7E9639D4-E3E2-4D34-9284-5A2195B3D0D7}</a:tableStyleId>
              </a:tblPr>
              <a:tblGrid>
                <a:gridCol w="1358575">
                  <a:extLst>
                    <a:ext uri="{9D8B030D-6E8A-4147-A177-3AD203B41FA5}">
                      <a16:colId xmlns:a16="http://schemas.microsoft.com/office/drawing/2014/main" val="3654709696"/>
                    </a:ext>
                  </a:extLst>
                </a:gridCol>
              </a:tblGrid>
              <a:tr h="370840">
                <a:tc>
                  <a:txBody>
                    <a:bodyPr/>
                    <a:lstStyle/>
                    <a:p>
                      <a:r>
                        <a:rPr lang="en-US" altLang="zh-CN" sz="1400" dirty="0"/>
                        <a:t>RDMA QP</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3 </a:t>
                      </a:r>
                      <a:r>
                        <a:rPr lang="en-US" altLang="zh-CN" sz="1200" dirty="0"/>
                        <a:t>(on demand)</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r h="370840">
                <a:tc>
                  <a:txBody>
                    <a:bodyPr/>
                    <a:lstStyle/>
                    <a:p>
                      <a:r>
                        <a:rPr lang="en-US" altLang="zh-CN" sz="1400" dirty="0"/>
                        <a:t>5</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397770"/>
                  </a:ext>
                </a:extLst>
              </a:tr>
            </a:tbl>
          </a:graphicData>
        </a:graphic>
      </p:graphicFrame>
      <p:cxnSp>
        <p:nvCxnSpPr>
          <p:cNvPr id="16" name="直线箭头连接符 15">
            <a:extLst>
              <a:ext uri="{FF2B5EF4-FFF2-40B4-BE49-F238E27FC236}">
                <a16:creationId xmlns:a16="http://schemas.microsoft.com/office/drawing/2014/main" id="{8A39BAAE-49B1-B646-86D2-F55226C417DB}"/>
              </a:ext>
            </a:extLst>
          </p:cNvPr>
          <p:cNvCxnSpPr>
            <a:cxnSpLocks/>
            <a:stCxn id="15" idx="1"/>
          </p:cNvCxnSpPr>
          <p:nvPr/>
        </p:nvCxnSpPr>
        <p:spPr>
          <a:xfrm flipH="1" flipV="1">
            <a:off x="6684432" y="4116741"/>
            <a:ext cx="798480" cy="16388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直线箭头连接符 16">
            <a:extLst>
              <a:ext uri="{FF2B5EF4-FFF2-40B4-BE49-F238E27FC236}">
                <a16:creationId xmlns:a16="http://schemas.microsoft.com/office/drawing/2014/main" id="{CE46DFEC-510E-0A44-B715-04F852202979}"/>
              </a:ext>
            </a:extLst>
          </p:cNvPr>
          <p:cNvCxnSpPr>
            <a:cxnSpLocks/>
            <a:stCxn id="14" idx="1"/>
          </p:cNvCxnSpPr>
          <p:nvPr/>
        </p:nvCxnSpPr>
        <p:spPr>
          <a:xfrm flipH="1">
            <a:off x="6680530" y="3111169"/>
            <a:ext cx="802380" cy="10538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直线箭头连接符 17">
            <a:extLst>
              <a:ext uri="{FF2B5EF4-FFF2-40B4-BE49-F238E27FC236}">
                <a16:creationId xmlns:a16="http://schemas.microsoft.com/office/drawing/2014/main" id="{D1ABFB05-7D10-C74B-90AD-B6F0CF0DF172}"/>
              </a:ext>
            </a:extLst>
          </p:cNvPr>
          <p:cNvCxnSpPr>
            <a:cxnSpLocks/>
          </p:cNvCxnSpPr>
          <p:nvPr/>
        </p:nvCxnSpPr>
        <p:spPr>
          <a:xfrm flipV="1">
            <a:off x="4527247" y="4510314"/>
            <a:ext cx="823393" cy="34302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522DD45A-5A72-F141-A459-3069FF7C10F6}"/>
              </a:ext>
            </a:extLst>
          </p:cNvPr>
          <p:cNvSpPr txBox="1"/>
          <p:nvPr/>
        </p:nvSpPr>
        <p:spPr>
          <a:xfrm>
            <a:off x="7404056" y="3756761"/>
            <a:ext cx="1515694" cy="1200329"/>
          </a:xfrm>
          <a:prstGeom prst="rect">
            <a:avLst/>
          </a:prstGeom>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dirty="0"/>
              <a:t> SHM (shared)</a:t>
            </a:r>
          </a:p>
          <a:p>
            <a:endParaRPr kumimoji="1" lang="en-US" altLang="zh-CN" dirty="0"/>
          </a:p>
          <a:p>
            <a:endParaRPr kumimoji="1" lang="en-US" altLang="zh-CN" dirty="0"/>
          </a:p>
          <a:p>
            <a:endParaRPr kumimoji="1" lang="en-US" altLang="zh-CN" dirty="0"/>
          </a:p>
        </p:txBody>
      </p:sp>
      <p:graphicFrame>
        <p:nvGraphicFramePr>
          <p:cNvPr id="20" name="表格 19">
            <a:extLst>
              <a:ext uri="{FF2B5EF4-FFF2-40B4-BE49-F238E27FC236}">
                <a16:creationId xmlns:a16="http://schemas.microsoft.com/office/drawing/2014/main" id="{3BA01435-50E4-4649-8B58-97AD1C32EE22}"/>
              </a:ext>
            </a:extLst>
          </p:cNvPr>
          <p:cNvGraphicFramePr>
            <a:graphicFrameLocks noGrp="1"/>
          </p:cNvGraphicFramePr>
          <p:nvPr>
            <p:extLst>
              <p:ext uri="{D42A27DB-BD31-4B8C-83A1-F6EECF244321}">
                <p14:modId xmlns:p14="http://schemas.microsoft.com/office/powerpoint/2010/main" val="3655532858"/>
              </p:ext>
            </p:extLst>
          </p:nvPr>
        </p:nvGraphicFramePr>
        <p:xfrm>
          <a:off x="7486813" y="4116740"/>
          <a:ext cx="1358575" cy="736611"/>
        </p:xfrm>
        <a:graphic>
          <a:graphicData uri="http://schemas.openxmlformats.org/drawingml/2006/table">
            <a:tbl>
              <a:tblPr firstRow="1" bandRow="1">
                <a:tableStyleId>{7E9639D4-E3E2-4D34-9284-5A2195B3D0D7}</a:tableStyleId>
              </a:tblPr>
              <a:tblGrid>
                <a:gridCol w="1358575">
                  <a:extLst>
                    <a:ext uri="{9D8B030D-6E8A-4147-A177-3AD203B41FA5}">
                      <a16:colId xmlns:a16="http://schemas.microsoft.com/office/drawing/2014/main" val="3654709696"/>
                    </a:ext>
                  </a:extLst>
                </a:gridCol>
              </a:tblGrid>
              <a:tr h="365771">
                <a:tc>
                  <a:txBody>
                    <a:bodyPr/>
                    <a:lstStyle/>
                    <a:p>
                      <a:r>
                        <a:rPr lang="en-US" altLang="zh-CN" sz="1400" dirty="0"/>
                        <a:t>SHM Queue</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4</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bl>
          </a:graphicData>
        </a:graphic>
      </p:graphicFrame>
      <p:cxnSp>
        <p:nvCxnSpPr>
          <p:cNvPr id="21" name="直线箭头连接符 20">
            <a:extLst>
              <a:ext uri="{FF2B5EF4-FFF2-40B4-BE49-F238E27FC236}">
                <a16:creationId xmlns:a16="http://schemas.microsoft.com/office/drawing/2014/main" id="{D8C6EBD6-C950-BC46-AA42-FF6948948149}"/>
              </a:ext>
            </a:extLst>
          </p:cNvPr>
          <p:cNvCxnSpPr>
            <a:cxnSpLocks/>
          </p:cNvCxnSpPr>
          <p:nvPr/>
        </p:nvCxnSpPr>
        <p:spPr>
          <a:xfrm flipH="1">
            <a:off x="6690588" y="3443213"/>
            <a:ext cx="792322" cy="14612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2" name="直线箭头连接符 21">
            <a:extLst>
              <a:ext uri="{FF2B5EF4-FFF2-40B4-BE49-F238E27FC236}">
                <a16:creationId xmlns:a16="http://schemas.microsoft.com/office/drawing/2014/main" id="{84A9CB08-65AE-0E40-A6AB-B08B330AE69F}"/>
              </a:ext>
            </a:extLst>
          </p:cNvPr>
          <p:cNvCxnSpPr>
            <a:cxnSpLocks/>
          </p:cNvCxnSpPr>
          <p:nvPr/>
        </p:nvCxnSpPr>
        <p:spPr>
          <a:xfrm flipH="1" flipV="1">
            <a:off x="6672773" y="4510312"/>
            <a:ext cx="820197" cy="14128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B078B46B-7139-2B4E-AF65-36CF96A84EA3}"/>
              </a:ext>
            </a:extLst>
          </p:cNvPr>
          <p:cNvSpPr txBox="1"/>
          <p:nvPr/>
        </p:nvSpPr>
        <p:spPr>
          <a:xfrm>
            <a:off x="5115211" y="5239934"/>
            <a:ext cx="1886073" cy="1200329"/>
          </a:xfrm>
          <a:prstGeom prst="rect">
            <a:avLst/>
          </a:prstGeom>
          <a:ln w="19050">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zh-CN" dirty="0"/>
              <a:t>    SHM (private)</a:t>
            </a:r>
          </a:p>
          <a:p>
            <a:endParaRPr kumimoji="1" lang="en-US" altLang="zh-CN" dirty="0"/>
          </a:p>
          <a:p>
            <a:endParaRPr kumimoji="1" lang="en-US" altLang="zh-CN" dirty="0"/>
          </a:p>
          <a:p>
            <a:endParaRPr kumimoji="1" lang="en-US" altLang="zh-CN" dirty="0"/>
          </a:p>
        </p:txBody>
      </p:sp>
      <p:cxnSp>
        <p:nvCxnSpPr>
          <p:cNvPr id="24" name="直线箭头连接符 23">
            <a:extLst>
              <a:ext uri="{FF2B5EF4-FFF2-40B4-BE49-F238E27FC236}">
                <a16:creationId xmlns:a16="http://schemas.microsoft.com/office/drawing/2014/main" id="{43B08FD0-A788-0F43-B9F2-E1BC74D092E3}"/>
              </a:ext>
            </a:extLst>
          </p:cNvPr>
          <p:cNvCxnSpPr>
            <a:cxnSpLocks/>
          </p:cNvCxnSpPr>
          <p:nvPr/>
        </p:nvCxnSpPr>
        <p:spPr>
          <a:xfrm>
            <a:off x="4519634" y="5950507"/>
            <a:ext cx="812376" cy="1784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aphicFrame>
        <p:nvGraphicFramePr>
          <p:cNvPr id="25" name="表格 24">
            <a:extLst>
              <a:ext uri="{FF2B5EF4-FFF2-40B4-BE49-F238E27FC236}">
                <a16:creationId xmlns:a16="http://schemas.microsoft.com/office/drawing/2014/main" id="{21E840BF-9A4F-9C42-A140-BCE59F8F7AB7}"/>
              </a:ext>
            </a:extLst>
          </p:cNvPr>
          <p:cNvGraphicFramePr>
            <a:graphicFrameLocks noGrp="1"/>
          </p:cNvGraphicFramePr>
          <p:nvPr>
            <p:extLst>
              <p:ext uri="{D42A27DB-BD31-4B8C-83A1-F6EECF244321}">
                <p14:modId xmlns:p14="http://schemas.microsoft.com/office/powerpoint/2010/main" val="2339738356"/>
              </p:ext>
            </p:extLst>
          </p:nvPr>
        </p:nvGraphicFramePr>
        <p:xfrm>
          <a:off x="5332013" y="5573267"/>
          <a:ext cx="1358575" cy="741680"/>
        </p:xfrm>
        <a:graphic>
          <a:graphicData uri="http://schemas.openxmlformats.org/drawingml/2006/table">
            <a:tbl>
              <a:tblPr firstRow="1" bandRow="1">
                <a:tableStyleId>{7E9639D4-E3E2-4D34-9284-5A2195B3D0D7}</a:tableStyleId>
              </a:tblPr>
              <a:tblGrid>
                <a:gridCol w="1358575">
                  <a:extLst>
                    <a:ext uri="{9D8B030D-6E8A-4147-A177-3AD203B41FA5}">
                      <a16:colId xmlns:a16="http://schemas.microsoft.com/office/drawing/2014/main" val="3654709696"/>
                    </a:ext>
                  </a:extLst>
                </a:gridCol>
              </a:tblGrid>
              <a:tr h="370840">
                <a:tc>
                  <a:txBody>
                    <a:bodyPr/>
                    <a:lstStyle/>
                    <a:p>
                      <a:r>
                        <a:rPr lang="en-US" altLang="zh-CN" sz="1400" dirty="0"/>
                        <a:t>Socket Data</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5</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bl>
          </a:graphicData>
        </a:graphic>
      </p:graphicFrame>
      <p:cxnSp>
        <p:nvCxnSpPr>
          <p:cNvPr id="26" name="直线箭头连接符 25">
            <a:extLst>
              <a:ext uri="{FF2B5EF4-FFF2-40B4-BE49-F238E27FC236}">
                <a16:creationId xmlns:a16="http://schemas.microsoft.com/office/drawing/2014/main" id="{3139786A-0613-8341-9806-2BAECA0BB535}"/>
              </a:ext>
            </a:extLst>
          </p:cNvPr>
          <p:cNvCxnSpPr>
            <a:cxnSpLocks/>
          </p:cNvCxnSpPr>
          <p:nvPr/>
        </p:nvCxnSpPr>
        <p:spPr>
          <a:xfrm flipH="1">
            <a:off x="6690588" y="6137037"/>
            <a:ext cx="79232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aphicFrame>
        <p:nvGraphicFramePr>
          <p:cNvPr id="28" name="表格 27">
            <a:extLst>
              <a:ext uri="{FF2B5EF4-FFF2-40B4-BE49-F238E27FC236}">
                <a16:creationId xmlns:a16="http://schemas.microsoft.com/office/drawing/2014/main" id="{F55B2A09-A753-CA47-B071-92C7F6D50337}"/>
              </a:ext>
            </a:extLst>
          </p:cNvPr>
          <p:cNvGraphicFramePr>
            <a:graphicFrameLocks noGrp="1"/>
          </p:cNvGraphicFramePr>
          <p:nvPr>
            <p:extLst>
              <p:ext uri="{D42A27DB-BD31-4B8C-83A1-F6EECF244321}">
                <p14:modId xmlns:p14="http://schemas.microsoft.com/office/powerpoint/2010/main" val="2909048849"/>
              </p:ext>
            </p:extLst>
          </p:nvPr>
        </p:nvGraphicFramePr>
        <p:xfrm>
          <a:off x="5329442" y="3579327"/>
          <a:ext cx="1358575" cy="1112520"/>
        </p:xfrm>
        <a:graphic>
          <a:graphicData uri="http://schemas.openxmlformats.org/drawingml/2006/table">
            <a:tbl>
              <a:tblPr firstRow="1" bandRow="1">
                <a:tableStyleId>{7E9639D4-E3E2-4D34-9284-5A2195B3D0D7}</a:tableStyleId>
              </a:tblPr>
              <a:tblGrid>
                <a:gridCol w="1358575">
                  <a:extLst>
                    <a:ext uri="{9D8B030D-6E8A-4147-A177-3AD203B41FA5}">
                      <a16:colId xmlns:a16="http://schemas.microsoft.com/office/drawing/2014/main" val="3654709696"/>
                    </a:ext>
                  </a:extLst>
                </a:gridCol>
              </a:tblGrid>
              <a:tr h="370840">
                <a:tc>
                  <a:txBody>
                    <a:bodyPr/>
                    <a:lstStyle/>
                    <a:p>
                      <a:r>
                        <a:rPr lang="en-US" altLang="zh-CN" sz="1400" dirty="0"/>
                        <a:t>Socket Data</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3</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r h="370840">
                <a:tc>
                  <a:txBody>
                    <a:bodyPr/>
                    <a:lstStyle/>
                    <a:p>
                      <a:r>
                        <a:rPr lang="en-US" altLang="zh-CN" sz="1400" dirty="0"/>
                        <a:t>4</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397770"/>
                  </a:ext>
                </a:extLst>
              </a:tr>
            </a:tbl>
          </a:graphicData>
        </a:graphic>
      </p:graphicFrame>
      <p:graphicFrame>
        <p:nvGraphicFramePr>
          <p:cNvPr id="29" name="表格 28">
            <a:extLst>
              <a:ext uri="{FF2B5EF4-FFF2-40B4-BE49-F238E27FC236}">
                <a16:creationId xmlns:a16="http://schemas.microsoft.com/office/drawing/2014/main" id="{026E51AE-C0E9-134B-86D5-60C85A023C1C}"/>
              </a:ext>
            </a:extLst>
          </p:cNvPr>
          <p:cNvGraphicFramePr>
            <a:graphicFrameLocks noGrp="1"/>
          </p:cNvGraphicFramePr>
          <p:nvPr>
            <p:extLst>
              <p:ext uri="{D42A27DB-BD31-4B8C-83A1-F6EECF244321}">
                <p14:modId xmlns:p14="http://schemas.microsoft.com/office/powerpoint/2010/main" val="3540610074"/>
              </p:ext>
            </p:extLst>
          </p:nvPr>
        </p:nvGraphicFramePr>
        <p:xfrm>
          <a:off x="7482617" y="2561894"/>
          <a:ext cx="1358575" cy="741680"/>
        </p:xfrm>
        <a:graphic>
          <a:graphicData uri="http://schemas.openxmlformats.org/drawingml/2006/table">
            <a:tbl>
              <a:tblPr firstRow="1" bandRow="1">
                <a:tableStyleId>{7E9639D4-E3E2-4D34-9284-5A2195B3D0D7}</a:tableStyleId>
              </a:tblPr>
              <a:tblGrid>
                <a:gridCol w="1358575">
                  <a:extLst>
                    <a:ext uri="{9D8B030D-6E8A-4147-A177-3AD203B41FA5}">
                      <a16:colId xmlns:a16="http://schemas.microsoft.com/office/drawing/2014/main" val="3654709696"/>
                    </a:ext>
                  </a:extLst>
                </a:gridCol>
              </a:tblGrid>
              <a:tr h="370840">
                <a:tc>
                  <a:txBody>
                    <a:bodyPr/>
                    <a:lstStyle/>
                    <a:p>
                      <a:r>
                        <a:rPr lang="en-US" altLang="zh-CN" sz="1400" dirty="0"/>
                        <a:t>RDMA QP</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565762"/>
                  </a:ext>
                </a:extLst>
              </a:tr>
              <a:tr h="370840">
                <a:tc>
                  <a:txBody>
                    <a:bodyPr/>
                    <a:lstStyle/>
                    <a:p>
                      <a:r>
                        <a:rPr lang="en-US" altLang="zh-CN" sz="1400" dirty="0"/>
                        <a:t>3</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8886816"/>
                  </a:ext>
                </a:extLst>
              </a:tr>
            </a:tbl>
          </a:graphicData>
        </a:graphic>
      </p:graphicFrame>
      <p:sp>
        <p:nvSpPr>
          <p:cNvPr id="30" name="文本占位符 1">
            <a:extLst>
              <a:ext uri="{FF2B5EF4-FFF2-40B4-BE49-F238E27FC236}">
                <a16:creationId xmlns:a16="http://schemas.microsoft.com/office/drawing/2014/main" id="{7AEBC2D0-DD30-BE4F-924C-52B3B27A0274}"/>
              </a:ext>
            </a:extLst>
          </p:cNvPr>
          <p:cNvSpPr txBox="1">
            <a:spLocks/>
          </p:cNvSpPr>
          <p:nvPr/>
        </p:nvSpPr>
        <p:spPr>
          <a:xfrm>
            <a:off x="6750844" y="1211262"/>
            <a:ext cx="8427244" cy="800219"/>
          </a:xfrm>
          <a:prstGeom prst="rect">
            <a:avLst/>
          </a:prstGeom>
        </p:spPr>
        <p:txBody>
          <a:bodyPr vert="horz" wrap="square" lIns="164592" tIns="91440" rIns="164592" bIns="91440" rtlCol="0">
            <a:spAutoFit/>
          </a:bodyPr>
          <a:lstStyle>
            <a:lvl1pPr marL="0"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46"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3"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45"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68"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kumimoji="1" lang="en-US" altLang="zh-CN" sz="2000" dirty="0"/>
              <a:t>Transport limitations:</a:t>
            </a:r>
          </a:p>
          <a:p>
            <a:pPr marL="342900" indent="-342900">
              <a:buFont typeface="Arial" panose="020B0604020202020204" pitchFamily="34" charset="0"/>
              <a:buChar char="•"/>
            </a:pPr>
            <a:r>
              <a:rPr kumimoji="1" lang="en-US" altLang="zh-CN" sz="2000" dirty="0"/>
              <a:t>RDMA QP cannot be shared among processes. </a:t>
            </a:r>
          </a:p>
        </p:txBody>
      </p:sp>
      <p:graphicFrame>
        <p:nvGraphicFramePr>
          <p:cNvPr id="11" name="表格 10">
            <a:extLst>
              <a:ext uri="{FF2B5EF4-FFF2-40B4-BE49-F238E27FC236}">
                <a16:creationId xmlns:a16="http://schemas.microsoft.com/office/drawing/2014/main" id="{D91A4868-39EC-2844-A194-5BAE1E6106CA}"/>
              </a:ext>
            </a:extLst>
          </p:cNvPr>
          <p:cNvGraphicFramePr>
            <a:graphicFrameLocks noGrp="1"/>
          </p:cNvGraphicFramePr>
          <p:nvPr>
            <p:extLst>
              <p:ext uri="{D42A27DB-BD31-4B8C-83A1-F6EECF244321}">
                <p14:modId xmlns:p14="http://schemas.microsoft.com/office/powerpoint/2010/main" val="1997528996"/>
              </p:ext>
            </p:extLst>
          </p:nvPr>
        </p:nvGraphicFramePr>
        <p:xfrm>
          <a:off x="5332013" y="3577548"/>
          <a:ext cx="1358575" cy="1483360"/>
        </p:xfrm>
        <a:graphic>
          <a:graphicData uri="http://schemas.openxmlformats.org/drawingml/2006/table">
            <a:tbl>
              <a:tblPr firstRow="1" bandRow="1">
                <a:tableStyleId>{7E9639D4-E3E2-4D34-9284-5A2195B3D0D7}</a:tableStyleId>
              </a:tblPr>
              <a:tblGrid>
                <a:gridCol w="1358575">
                  <a:extLst>
                    <a:ext uri="{9D8B030D-6E8A-4147-A177-3AD203B41FA5}">
                      <a16:colId xmlns:a16="http://schemas.microsoft.com/office/drawing/2014/main" val="3654709696"/>
                    </a:ext>
                  </a:extLst>
                </a:gridCol>
              </a:tblGrid>
              <a:tr h="370840">
                <a:tc>
                  <a:txBody>
                    <a:bodyPr/>
                    <a:lstStyle/>
                    <a:p>
                      <a:r>
                        <a:rPr lang="en-US" altLang="zh-CN" sz="1400" dirty="0"/>
                        <a:t>Socket Data</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45565762"/>
                  </a:ext>
                </a:extLst>
              </a:tr>
              <a:tr h="370840">
                <a:tc>
                  <a:txBody>
                    <a:bodyPr/>
                    <a:lstStyle/>
                    <a:p>
                      <a:r>
                        <a:rPr lang="en-US" altLang="zh-CN" sz="1400" dirty="0"/>
                        <a:t>3</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8886816"/>
                  </a:ext>
                </a:extLst>
              </a:tr>
              <a:tr h="370840">
                <a:tc>
                  <a:txBody>
                    <a:bodyPr/>
                    <a:lstStyle/>
                    <a:p>
                      <a:r>
                        <a:rPr lang="en-US" altLang="zh-CN" sz="1400" dirty="0"/>
                        <a:t>4</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2397770"/>
                  </a:ext>
                </a:extLst>
              </a:tr>
              <a:tr h="370840">
                <a:tc>
                  <a:txBody>
                    <a:bodyPr/>
                    <a:lstStyle/>
                    <a:p>
                      <a:r>
                        <a:rPr lang="en-US" altLang="zh-CN" sz="1400" dirty="0"/>
                        <a:t>5</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6603506"/>
                  </a:ext>
                </a:extLst>
              </a:tr>
            </a:tbl>
          </a:graphicData>
        </a:graphic>
      </p:graphicFrame>
      <p:graphicFrame>
        <p:nvGraphicFramePr>
          <p:cNvPr id="14" name="表格 13">
            <a:extLst>
              <a:ext uri="{FF2B5EF4-FFF2-40B4-BE49-F238E27FC236}">
                <a16:creationId xmlns:a16="http://schemas.microsoft.com/office/drawing/2014/main" id="{E4F001C2-EDE9-464D-957E-052D256DE4B3}"/>
              </a:ext>
            </a:extLst>
          </p:cNvPr>
          <p:cNvGraphicFramePr>
            <a:graphicFrameLocks noGrp="1"/>
          </p:cNvGraphicFramePr>
          <p:nvPr>
            <p:extLst>
              <p:ext uri="{D42A27DB-BD31-4B8C-83A1-F6EECF244321}">
                <p14:modId xmlns:p14="http://schemas.microsoft.com/office/powerpoint/2010/main" val="4276582922"/>
              </p:ext>
            </p:extLst>
          </p:nvPr>
        </p:nvGraphicFramePr>
        <p:xfrm>
          <a:off x="7482912" y="2554908"/>
          <a:ext cx="1358575" cy="1112520"/>
        </p:xfrm>
        <a:graphic>
          <a:graphicData uri="http://schemas.openxmlformats.org/drawingml/2006/table">
            <a:tbl>
              <a:tblPr firstRow="1" bandRow="1">
                <a:tableStyleId>{7E9639D4-E3E2-4D34-9284-5A2195B3D0D7}</a:tableStyleId>
              </a:tblPr>
              <a:tblGrid>
                <a:gridCol w="1358575">
                  <a:extLst>
                    <a:ext uri="{9D8B030D-6E8A-4147-A177-3AD203B41FA5}">
                      <a16:colId xmlns:a16="http://schemas.microsoft.com/office/drawing/2014/main" val="3654709696"/>
                    </a:ext>
                  </a:extLst>
                </a:gridCol>
              </a:tblGrid>
              <a:tr h="370840">
                <a:tc>
                  <a:txBody>
                    <a:bodyPr/>
                    <a:lstStyle/>
                    <a:p>
                      <a:r>
                        <a:rPr lang="en-US" altLang="zh-CN" sz="1400" dirty="0"/>
                        <a:t>RDMA QP</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45565762"/>
                  </a:ext>
                </a:extLst>
              </a:tr>
              <a:tr h="370840">
                <a:tc>
                  <a:txBody>
                    <a:bodyPr/>
                    <a:lstStyle/>
                    <a:p>
                      <a:r>
                        <a:rPr lang="en-US" altLang="zh-CN" sz="1400" dirty="0"/>
                        <a:t>3</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8886816"/>
                  </a:ext>
                </a:extLst>
              </a:tr>
              <a:tr h="370840">
                <a:tc>
                  <a:txBody>
                    <a:bodyPr/>
                    <a:lstStyle/>
                    <a:p>
                      <a:r>
                        <a:rPr lang="en-US" altLang="zh-CN" sz="1400" dirty="0"/>
                        <a:t>5</a:t>
                      </a:r>
                      <a:endParaRPr lang="zh-CN" altLang="en-US" sz="14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2397770"/>
                  </a:ext>
                </a:extLst>
              </a:tr>
            </a:tbl>
          </a:graphicData>
        </a:graphic>
      </p:graphicFrame>
    </p:spTree>
    <p:extLst>
      <p:ext uri="{BB962C8B-B14F-4D97-AF65-F5344CB8AC3E}">
        <p14:creationId xmlns:p14="http://schemas.microsoft.com/office/powerpoint/2010/main" val="3785666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3025B27-3EBB-E94E-A33B-3CF00F859DB2}"/>
              </a:ext>
            </a:extLst>
          </p:cNvPr>
          <p:cNvSpPr>
            <a:spLocks noGrp="1"/>
          </p:cNvSpPr>
          <p:nvPr>
            <p:ph type="body" sz="quarter" idx="10"/>
          </p:nvPr>
        </p:nvSpPr>
        <p:spPr>
          <a:xfrm>
            <a:off x="1828801" y="1783881"/>
            <a:ext cx="8777288" cy="683264"/>
          </a:xfrm>
        </p:spPr>
        <p:txBody>
          <a:bodyPr/>
          <a:lstStyle/>
          <a:p>
            <a:endParaRPr kumimoji="1" lang="zh-CN" altLang="en-US" dirty="0"/>
          </a:p>
        </p:txBody>
      </p:sp>
      <p:sp>
        <p:nvSpPr>
          <p:cNvPr id="3" name="标题 2">
            <a:extLst>
              <a:ext uri="{FF2B5EF4-FFF2-40B4-BE49-F238E27FC236}">
                <a16:creationId xmlns:a16="http://schemas.microsoft.com/office/drawing/2014/main" id="{C7A9B9F4-6C91-7344-970B-20863D228092}"/>
              </a:ext>
            </a:extLst>
          </p:cNvPr>
          <p:cNvSpPr>
            <a:spLocks noGrp="1"/>
          </p:cNvSpPr>
          <p:nvPr>
            <p:ph type="title"/>
          </p:nvPr>
        </p:nvSpPr>
        <p:spPr/>
        <p:txBody>
          <a:bodyPr/>
          <a:lstStyle/>
          <a:p>
            <a:r>
              <a:rPr kumimoji="1" lang="en-US" altLang="zh-CN" dirty="0"/>
              <a:t>Remove the Overheads (3)</a:t>
            </a:r>
            <a:endParaRPr kumimoji="1" lang="zh-CN" altLang="en-US" dirty="0"/>
          </a:p>
        </p:txBody>
      </p:sp>
      <p:graphicFrame>
        <p:nvGraphicFramePr>
          <p:cNvPr id="4" name="表格 3">
            <a:extLst>
              <a:ext uri="{FF2B5EF4-FFF2-40B4-BE49-F238E27FC236}">
                <a16:creationId xmlns:a16="http://schemas.microsoft.com/office/drawing/2014/main" id="{EC472747-18B2-F846-8AD2-D8273D3B44F6}"/>
              </a:ext>
            </a:extLst>
          </p:cNvPr>
          <p:cNvGraphicFramePr>
            <a:graphicFrameLocks noGrp="1"/>
          </p:cNvGraphicFramePr>
          <p:nvPr>
            <p:extLst>
              <p:ext uri="{D42A27DB-BD31-4B8C-83A1-F6EECF244321}">
                <p14:modId xmlns:p14="http://schemas.microsoft.com/office/powerpoint/2010/main" val="2085073859"/>
              </p:ext>
            </p:extLst>
          </p:nvPr>
        </p:nvGraphicFramePr>
        <p:xfrm>
          <a:off x="1992512" y="1058864"/>
          <a:ext cx="8449867" cy="5843053"/>
        </p:xfrm>
        <a:graphic>
          <a:graphicData uri="http://schemas.openxmlformats.org/drawingml/2006/table">
            <a:tbl>
              <a:tblPr firstRow="1" bandRow="1">
                <a:tableStyleId>{5C22544A-7EE6-4342-B048-85BDC9FD1C3A}</a:tableStyleId>
              </a:tblPr>
              <a:tblGrid>
                <a:gridCol w="1557933">
                  <a:extLst>
                    <a:ext uri="{9D8B030D-6E8A-4147-A177-3AD203B41FA5}">
                      <a16:colId xmlns:a16="http://schemas.microsoft.com/office/drawing/2014/main" val="1300145114"/>
                    </a:ext>
                  </a:extLst>
                </a:gridCol>
                <a:gridCol w="2667000">
                  <a:extLst>
                    <a:ext uri="{9D8B030D-6E8A-4147-A177-3AD203B41FA5}">
                      <a16:colId xmlns:a16="http://schemas.microsoft.com/office/drawing/2014/main" val="2717142978"/>
                    </a:ext>
                  </a:extLst>
                </a:gridCol>
                <a:gridCol w="1055489">
                  <a:extLst>
                    <a:ext uri="{9D8B030D-6E8A-4147-A177-3AD203B41FA5}">
                      <a16:colId xmlns:a16="http://schemas.microsoft.com/office/drawing/2014/main" val="3738354524"/>
                    </a:ext>
                  </a:extLst>
                </a:gridCol>
                <a:gridCol w="1078111">
                  <a:extLst>
                    <a:ext uri="{9D8B030D-6E8A-4147-A177-3AD203B41FA5}">
                      <a16:colId xmlns:a16="http://schemas.microsoft.com/office/drawing/2014/main" val="1173499859"/>
                    </a:ext>
                  </a:extLst>
                </a:gridCol>
                <a:gridCol w="1045667">
                  <a:extLst>
                    <a:ext uri="{9D8B030D-6E8A-4147-A177-3AD203B41FA5}">
                      <a16:colId xmlns:a16="http://schemas.microsoft.com/office/drawing/2014/main" val="1586388787"/>
                    </a:ext>
                  </a:extLst>
                </a:gridCol>
                <a:gridCol w="1045667">
                  <a:extLst>
                    <a:ext uri="{9D8B030D-6E8A-4147-A177-3AD203B41FA5}">
                      <a16:colId xmlns:a16="http://schemas.microsoft.com/office/drawing/2014/main" val="1207650667"/>
                    </a:ext>
                  </a:extLst>
                </a:gridCol>
              </a:tblGrid>
              <a:tr h="343709">
                <a:tc rowSpan="2">
                  <a:txBody>
                    <a:bodyPr/>
                    <a:lstStyle/>
                    <a:p>
                      <a:r>
                        <a:rPr lang="en-US" altLang="zh-CN" sz="1400" dirty="0"/>
                        <a:t>Type</a:t>
                      </a:r>
                      <a:endParaRPr lang="zh-CN" altLang="en-US" sz="1400" dirty="0"/>
                    </a:p>
                  </a:txBody>
                  <a:tcPr/>
                </a:tc>
                <a:tc rowSpan="2">
                  <a:txBody>
                    <a:bodyPr/>
                    <a:lstStyle/>
                    <a:p>
                      <a:r>
                        <a:rPr lang="en-US" altLang="zh-CN" sz="1400" dirty="0"/>
                        <a:t>Overhead</a:t>
                      </a:r>
                      <a:endParaRPr lang="zh-CN" altLang="en-US" sz="1400" dirty="0"/>
                    </a:p>
                  </a:txBody>
                  <a:tcPr/>
                </a:tc>
                <a:tc gridSpan="2">
                  <a:txBody>
                    <a:bodyPr/>
                    <a:lstStyle/>
                    <a:p>
                      <a:r>
                        <a:rPr lang="en-US" altLang="zh-CN" sz="1400" dirty="0"/>
                        <a:t>Linux RTT (ns)</a:t>
                      </a:r>
                      <a:endParaRPr lang="zh-CN" altLang="en-US" sz="1400" dirty="0"/>
                    </a:p>
                  </a:txBody>
                  <a:tcPr/>
                </a:tc>
                <a:tc hMerge="1">
                  <a:txBody>
                    <a:bodyPr/>
                    <a:lstStyle/>
                    <a:p>
                      <a:endParaRPr lang="zh-CN" altLang="en-US" sz="1600" dirty="0"/>
                    </a:p>
                  </a:txBody>
                  <a:tcPr/>
                </a:tc>
                <a:tc gridSpan="2">
                  <a:txBody>
                    <a:bodyPr/>
                    <a:lstStyle/>
                    <a:p>
                      <a:r>
                        <a:rPr lang="en-US" altLang="zh-CN" sz="1400" dirty="0" err="1"/>
                        <a:t>SocksDirect</a:t>
                      </a:r>
                      <a:r>
                        <a:rPr lang="en-US" altLang="zh-CN" sz="1400" dirty="0"/>
                        <a:t> RTT (ns)</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64995775"/>
                  </a:ext>
                </a:extLst>
              </a:tr>
              <a:tr h="343709">
                <a:tc vMerge="1">
                  <a:txBody>
                    <a:bodyPr/>
                    <a:lstStyle/>
                    <a:p>
                      <a:endParaRPr lang="zh-CN" altLang="en-US" sz="1600" dirty="0"/>
                    </a:p>
                  </a:txBody>
                  <a:tcPr/>
                </a:tc>
                <a:tc vMerge="1">
                  <a:txBody>
                    <a:bodyPr/>
                    <a:lstStyle/>
                    <a:p>
                      <a:endParaRPr lang="zh-CN" altLang="en-US" sz="16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extLst>
                  <a:ext uri="{0D108BD9-81ED-4DB2-BD59-A6C34878D82A}">
                    <a16:rowId xmlns:a16="http://schemas.microsoft.com/office/drawing/2014/main" val="522188589"/>
                  </a:ext>
                </a:extLst>
              </a:tr>
              <a:tr h="343709">
                <a:tc rowSpan="4">
                  <a:txBody>
                    <a:bodyPr/>
                    <a:lstStyle/>
                    <a:p>
                      <a:r>
                        <a:rPr lang="en-US" altLang="zh-CN" sz="1400" b="1" dirty="0"/>
                        <a:t>Per operation</a:t>
                      </a:r>
                      <a:endParaRPr lang="zh-CN" altLang="en-US" sz="1400" b="1" dirty="0"/>
                    </a:p>
                  </a:txBody>
                  <a:tcPr anchor="ctr"/>
                </a:tc>
                <a:tc>
                  <a:txBody>
                    <a:bodyPr/>
                    <a:lstStyle/>
                    <a:p>
                      <a:r>
                        <a:rPr lang="en-US" altLang="zh-CN" sz="1400" b="1" dirty="0"/>
                        <a:t>Total</a:t>
                      </a:r>
                      <a:endParaRPr lang="zh-CN" altLang="en-US" sz="1400" b="1" dirty="0"/>
                    </a:p>
                  </a:txBody>
                  <a:tcPr/>
                </a:tc>
                <a:tc gridSpan="2">
                  <a:txBody>
                    <a:bodyPr/>
                    <a:lstStyle/>
                    <a:p>
                      <a:pPr algn="ctr"/>
                      <a:r>
                        <a:rPr lang="en-US" altLang="zh-CN" sz="1400" b="1" dirty="0"/>
                        <a:t>413</a:t>
                      </a:r>
                      <a:endParaRPr lang="zh-CN" altLang="en-US" sz="1400" b="1" dirty="0"/>
                    </a:p>
                  </a:txBody>
                  <a:tcPr/>
                </a:tc>
                <a:tc hMerge="1">
                  <a:txBody>
                    <a:bodyPr/>
                    <a:lstStyle/>
                    <a:p>
                      <a:pPr algn="ctr"/>
                      <a:endParaRPr lang="zh-CN" altLang="en-US" sz="1600" dirty="0"/>
                    </a:p>
                  </a:txBody>
                  <a:tcPr/>
                </a:tc>
                <a:tc gridSpan="2">
                  <a:txBody>
                    <a:bodyPr/>
                    <a:lstStyle/>
                    <a:p>
                      <a:pPr algn="ctr"/>
                      <a:r>
                        <a:rPr lang="en-US" altLang="zh-CN" sz="1400" b="1" dirty="0"/>
                        <a:t>53</a:t>
                      </a:r>
                      <a:endParaRPr lang="zh-CN" altLang="en-US" sz="1400" b="1" dirty="0"/>
                    </a:p>
                  </a:txBody>
                  <a:tcPr/>
                </a:tc>
                <a:tc hMerge="1">
                  <a:txBody>
                    <a:bodyPr/>
                    <a:lstStyle/>
                    <a:p>
                      <a:endParaRPr lang="zh-CN" altLang="en-US"/>
                    </a:p>
                  </a:txBody>
                  <a:tcPr/>
                </a:tc>
                <a:extLst>
                  <a:ext uri="{0D108BD9-81ED-4DB2-BD59-A6C34878D82A}">
                    <a16:rowId xmlns:a16="http://schemas.microsoft.com/office/drawing/2014/main" val="1917704075"/>
                  </a:ext>
                </a:extLst>
              </a:tr>
              <a:tr h="343709">
                <a:tc vMerge="1">
                  <a:txBody>
                    <a:bodyPr/>
                    <a:lstStyle/>
                    <a:p>
                      <a:endParaRPr lang="zh-CN" altLang="en-US" dirty="0"/>
                    </a:p>
                  </a:txBody>
                  <a:tcPr/>
                </a:tc>
                <a:tc>
                  <a:txBody>
                    <a:bodyPr/>
                    <a:lstStyle/>
                    <a:p>
                      <a:r>
                        <a:rPr lang="en-US" altLang="zh-CN" sz="1400" dirty="0"/>
                        <a:t>C library shim</a:t>
                      </a:r>
                      <a:endParaRPr lang="zh-CN" altLang="en-US" sz="1400" dirty="0"/>
                    </a:p>
                  </a:txBody>
                  <a:tcPr/>
                </a:tc>
                <a:tc gridSpan="2">
                  <a:txBody>
                    <a:bodyPr/>
                    <a:lstStyle/>
                    <a:p>
                      <a:pPr algn="ctr"/>
                      <a:r>
                        <a:rPr lang="en-US" altLang="zh-CN" sz="1400" dirty="0"/>
                        <a:t>15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15</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70889062"/>
                  </a:ext>
                </a:extLst>
              </a:tr>
              <a:tr h="343709">
                <a:tc vMerge="1">
                  <a:txBody>
                    <a:bodyPr/>
                    <a:lstStyle/>
                    <a:p>
                      <a:endParaRPr lang="zh-CN" altLang="en-US" dirty="0"/>
                    </a:p>
                  </a:txBody>
                  <a:tcPr/>
                </a:tc>
                <a:tc>
                  <a:txBody>
                    <a:bodyPr/>
                    <a:lstStyle/>
                    <a:p>
                      <a:r>
                        <a:rPr lang="en-US" altLang="zh-CN" sz="1400" dirty="0"/>
                        <a:t>Kernel crossing (</a:t>
                      </a:r>
                      <a:r>
                        <a:rPr lang="en-US" altLang="zh-CN" sz="1400" dirty="0" err="1"/>
                        <a:t>syscall</a:t>
                      </a:r>
                      <a:r>
                        <a:rPr lang="en-US" altLang="zh-CN" sz="1400" dirty="0"/>
                        <a:t>)</a:t>
                      </a:r>
                      <a:endParaRPr lang="zh-CN" altLang="en-US" sz="1400" dirty="0"/>
                    </a:p>
                  </a:txBody>
                  <a:tcPr/>
                </a:tc>
                <a:tc gridSpan="2">
                  <a:txBody>
                    <a:bodyPr/>
                    <a:lstStyle/>
                    <a:p>
                      <a:pPr algn="ctr"/>
                      <a:r>
                        <a:rPr lang="en-US" altLang="zh-CN" sz="1400" dirty="0"/>
                        <a:t>205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740054108"/>
                  </a:ext>
                </a:extLst>
              </a:tr>
              <a:tr h="343709">
                <a:tc vMerge="1">
                  <a:txBody>
                    <a:bodyPr/>
                    <a:lstStyle/>
                    <a:p>
                      <a:endParaRPr lang="zh-CN" altLang="en-US" dirty="0"/>
                    </a:p>
                  </a:txBody>
                  <a:tcPr/>
                </a:tc>
                <a:tc>
                  <a:txBody>
                    <a:bodyPr/>
                    <a:lstStyle/>
                    <a:p>
                      <a:r>
                        <a:rPr lang="en-US" altLang="zh-CN" sz="1400" dirty="0"/>
                        <a:t>Socket FD locking</a:t>
                      </a:r>
                      <a:endParaRPr lang="zh-CN" altLang="en-US" sz="1400" dirty="0"/>
                    </a:p>
                  </a:txBody>
                  <a:tcPr/>
                </a:tc>
                <a:tc gridSpan="2">
                  <a:txBody>
                    <a:bodyPr/>
                    <a:lstStyle/>
                    <a:p>
                      <a:pPr algn="ctr"/>
                      <a:r>
                        <a:rPr lang="en-US" altLang="zh-CN" sz="1400" dirty="0"/>
                        <a:t>160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718921778"/>
                  </a:ext>
                </a:extLst>
              </a:tr>
              <a:tr h="343709">
                <a:tc rowSpan="8">
                  <a:txBody>
                    <a:bodyPr/>
                    <a:lstStyle/>
                    <a:p>
                      <a:r>
                        <a:rPr lang="en-US" altLang="zh-CN" sz="1400" b="1" dirty="0"/>
                        <a:t>Per packet</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15000</a:t>
                      </a:r>
                      <a:endParaRPr lang="zh-CN" altLang="en-US" sz="1400" b="1" dirty="0"/>
                    </a:p>
                  </a:txBody>
                  <a:tcPr/>
                </a:tc>
                <a:tc>
                  <a:txBody>
                    <a:bodyPr/>
                    <a:lstStyle/>
                    <a:p>
                      <a:pPr algn="ctr"/>
                      <a:r>
                        <a:rPr lang="en-US" altLang="zh-CN" sz="1400" b="1" dirty="0"/>
                        <a:t>5800</a:t>
                      </a:r>
                      <a:endParaRPr lang="zh-CN" altLang="en-US" sz="1400" b="1" dirty="0"/>
                    </a:p>
                  </a:txBody>
                  <a:tcPr/>
                </a:tc>
                <a:tc>
                  <a:txBody>
                    <a:bodyPr/>
                    <a:lstStyle/>
                    <a:p>
                      <a:pPr algn="ctr"/>
                      <a:r>
                        <a:rPr lang="en-US" altLang="zh-CN" sz="1400" b="1" dirty="0"/>
                        <a:t>850</a:t>
                      </a:r>
                      <a:endParaRPr lang="zh-CN" altLang="en-US" sz="1400" b="1" dirty="0"/>
                    </a:p>
                  </a:txBody>
                  <a:tcPr/>
                </a:tc>
                <a:tc>
                  <a:txBody>
                    <a:bodyPr/>
                    <a:lstStyle/>
                    <a:p>
                      <a:pPr algn="ctr"/>
                      <a:r>
                        <a:rPr lang="en-US" altLang="zh-CN" sz="1400" b="1" dirty="0"/>
                        <a:t>150</a:t>
                      </a:r>
                      <a:endParaRPr lang="zh-CN" altLang="en-US" sz="1400" b="1" dirty="0"/>
                    </a:p>
                  </a:txBody>
                  <a:tcPr/>
                </a:tc>
                <a:extLst>
                  <a:ext uri="{0D108BD9-81ED-4DB2-BD59-A6C34878D82A}">
                    <a16:rowId xmlns:a16="http://schemas.microsoft.com/office/drawing/2014/main" val="2881754868"/>
                  </a:ext>
                </a:extLst>
              </a:tr>
              <a:tr h="343709">
                <a:tc vMerge="1">
                  <a:txBody>
                    <a:bodyPr/>
                    <a:lstStyle/>
                    <a:p>
                      <a:endParaRPr lang="zh-CN" altLang="en-US" dirty="0"/>
                    </a:p>
                  </a:txBody>
                  <a:tcPr/>
                </a:tc>
                <a:tc>
                  <a:txBody>
                    <a:bodyPr/>
                    <a:lstStyle/>
                    <a:p>
                      <a:r>
                        <a:rPr lang="en-US" altLang="zh-CN" sz="1400" dirty="0"/>
                        <a:t>Buffer management</a:t>
                      </a:r>
                      <a:endParaRPr lang="zh-CN" altLang="en-US" sz="1400" dirty="0"/>
                    </a:p>
                  </a:txBody>
                  <a:tcPr/>
                </a:tc>
                <a:tc gridSpan="2">
                  <a:txBody>
                    <a:bodyPr/>
                    <a:lstStyle/>
                    <a:p>
                      <a:pPr algn="ctr"/>
                      <a:r>
                        <a:rPr lang="en-US" altLang="zh-CN" sz="1400" dirty="0">
                          <a:solidFill>
                            <a:schemeClr val="bg1"/>
                          </a:solidFill>
                        </a:rPr>
                        <a:t>430</a:t>
                      </a:r>
                      <a:endParaRPr lang="zh-CN" altLang="en-US" sz="1400" dirty="0">
                        <a:solidFill>
                          <a:schemeClr val="bg1"/>
                        </a:solidFill>
                      </a:endParaRPr>
                    </a:p>
                  </a:txBody>
                  <a:tcPr>
                    <a:solidFill>
                      <a:srgbClr val="C00000"/>
                    </a:solidFill>
                  </a:tcPr>
                </a:tc>
                <a:tc hMerge="1">
                  <a:txBody>
                    <a:bodyPr/>
                    <a:lstStyle/>
                    <a:p>
                      <a:pPr algn="ctr"/>
                      <a:endParaRPr lang="zh-CN" altLang="en-US" sz="1600" dirty="0"/>
                    </a:p>
                  </a:txBody>
                  <a:tcPr/>
                </a:tc>
                <a:tc gridSpan="2">
                  <a:txBody>
                    <a:bodyPr/>
                    <a:lstStyle/>
                    <a:p>
                      <a:pPr algn="ctr"/>
                      <a:r>
                        <a:rPr lang="en-US" altLang="zh-CN" sz="1400" dirty="0">
                          <a:solidFill>
                            <a:schemeClr val="bg1"/>
                          </a:solidFill>
                        </a:rPr>
                        <a:t>50</a:t>
                      </a:r>
                      <a:endParaRPr lang="zh-CN" altLang="en-US" sz="1400" dirty="0">
                        <a:solidFill>
                          <a:schemeClr val="bg1"/>
                        </a:solidFill>
                      </a:endParaRPr>
                    </a:p>
                  </a:txBody>
                  <a:tcPr>
                    <a:solidFill>
                      <a:srgbClr val="C00000"/>
                    </a:solidFill>
                  </a:tcPr>
                </a:tc>
                <a:tc hMerge="1">
                  <a:txBody>
                    <a:bodyPr/>
                    <a:lstStyle/>
                    <a:p>
                      <a:endParaRPr lang="zh-CN" altLang="en-US"/>
                    </a:p>
                  </a:txBody>
                  <a:tcPr/>
                </a:tc>
                <a:extLst>
                  <a:ext uri="{0D108BD9-81ED-4DB2-BD59-A6C34878D82A}">
                    <a16:rowId xmlns:a16="http://schemas.microsoft.com/office/drawing/2014/main" val="1084689525"/>
                  </a:ext>
                </a:extLst>
              </a:tr>
              <a:tr h="343709">
                <a:tc vMerge="1">
                  <a:txBody>
                    <a:bodyPr/>
                    <a:lstStyle/>
                    <a:p>
                      <a:endParaRPr lang="zh-CN" altLang="en-US" dirty="0"/>
                    </a:p>
                  </a:txBody>
                  <a:tcPr/>
                </a:tc>
                <a:tc>
                  <a:txBody>
                    <a:bodyPr/>
                    <a:lstStyle/>
                    <a:p>
                      <a:r>
                        <a:rPr lang="en-US" altLang="zh-CN" sz="1400" dirty="0"/>
                        <a:t>TCP/IP protocol</a:t>
                      </a:r>
                      <a:endParaRPr lang="zh-CN" altLang="en-US" sz="1400" dirty="0"/>
                    </a:p>
                  </a:txBody>
                  <a:tcPr/>
                </a:tc>
                <a:tc gridSpan="2">
                  <a:txBody>
                    <a:bodyPr/>
                    <a:lstStyle/>
                    <a:p>
                      <a:pPr algn="ctr"/>
                      <a:r>
                        <a:rPr lang="en-US" altLang="zh-CN" sz="1400" dirty="0"/>
                        <a:t>360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382628036"/>
                  </a:ext>
                </a:extLst>
              </a:tr>
              <a:tr h="343709">
                <a:tc vMerge="1">
                  <a:txBody>
                    <a:bodyPr/>
                    <a:lstStyle/>
                    <a:p>
                      <a:endParaRPr lang="zh-CN" altLang="en-US" dirty="0"/>
                    </a:p>
                  </a:txBody>
                  <a:tcPr/>
                </a:tc>
                <a:tc>
                  <a:txBody>
                    <a:bodyPr/>
                    <a:lstStyle/>
                    <a:p>
                      <a:r>
                        <a:rPr lang="en-US" altLang="zh-CN" sz="1400" dirty="0"/>
                        <a:t>Packet processing</a:t>
                      </a:r>
                      <a:endParaRPr lang="zh-CN" altLang="en-US" sz="1400" dirty="0"/>
                    </a:p>
                  </a:txBody>
                  <a:tcPr/>
                </a:tc>
                <a:tc>
                  <a:txBody>
                    <a:bodyPr/>
                    <a:lstStyle/>
                    <a:p>
                      <a:pPr algn="ctr"/>
                      <a:r>
                        <a:rPr lang="en-US" altLang="zh-CN" sz="1400" dirty="0"/>
                        <a:t>500</a:t>
                      </a:r>
                      <a:endParaRPr lang="zh-CN" altLang="en-US" sz="1400" dirty="0"/>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915215567"/>
                  </a:ext>
                </a:extLst>
              </a:tr>
              <a:tr h="343709">
                <a:tc vMerge="1">
                  <a:txBody>
                    <a:bodyPr/>
                    <a:lstStyle/>
                    <a:p>
                      <a:endParaRPr lang="zh-CN" altLang="en-US" dirty="0"/>
                    </a:p>
                  </a:txBody>
                  <a:tcPr/>
                </a:tc>
                <a:tc>
                  <a:txBody>
                    <a:bodyPr/>
                    <a:lstStyle/>
                    <a:p>
                      <a:r>
                        <a:rPr lang="en-US" altLang="zh-CN" sz="1400" dirty="0"/>
                        <a:t>NIC doorbell and DMA</a:t>
                      </a:r>
                      <a:endParaRPr lang="zh-CN" altLang="en-US" sz="1400" dirty="0"/>
                    </a:p>
                  </a:txBody>
                  <a:tcPr/>
                </a:tc>
                <a:tc>
                  <a:txBody>
                    <a:bodyPr/>
                    <a:lstStyle/>
                    <a:p>
                      <a:pPr algn="ctr"/>
                      <a:r>
                        <a:rPr lang="en-US" altLang="zh-CN" sz="1400" dirty="0">
                          <a:solidFill>
                            <a:schemeClr val="bg1"/>
                          </a:solidFill>
                        </a:rPr>
                        <a:t>2100</a:t>
                      </a:r>
                      <a:endParaRPr lang="zh-CN" altLang="en-US" sz="1400" dirty="0">
                        <a:solidFill>
                          <a:schemeClr val="bg1"/>
                        </a:solidFill>
                      </a:endParaRPr>
                    </a:p>
                  </a:txBody>
                  <a:tcPr>
                    <a:solidFill>
                      <a:srgbClr val="C00000"/>
                    </a:solidFill>
                  </a:tcPr>
                </a:tc>
                <a:tc>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tc>
                  <a:txBody>
                    <a:bodyPr/>
                    <a:lstStyle/>
                    <a:p>
                      <a:pPr algn="ctr"/>
                      <a:r>
                        <a:rPr lang="en-US" altLang="zh-CN" sz="1400" dirty="0">
                          <a:solidFill>
                            <a:schemeClr val="bg1"/>
                          </a:solidFill>
                        </a:rPr>
                        <a:t>600</a:t>
                      </a:r>
                      <a:endParaRPr lang="zh-CN" altLang="en-US" sz="1400" dirty="0">
                        <a:solidFill>
                          <a:schemeClr val="bg1"/>
                        </a:solidFill>
                      </a:endParaRPr>
                    </a:p>
                  </a:txBody>
                  <a:tcPr>
                    <a:solidFill>
                      <a:srgbClr val="C00000"/>
                    </a:solidFill>
                  </a:tcPr>
                </a:tc>
                <a:tc>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extLst>
                  <a:ext uri="{0D108BD9-81ED-4DB2-BD59-A6C34878D82A}">
                    <a16:rowId xmlns:a16="http://schemas.microsoft.com/office/drawing/2014/main" val="3039517275"/>
                  </a:ext>
                </a:extLst>
              </a:tr>
              <a:tr h="343709">
                <a:tc vMerge="1">
                  <a:txBody>
                    <a:bodyPr/>
                    <a:lstStyle/>
                    <a:p>
                      <a:endParaRPr lang="zh-CN" altLang="en-US" dirty="0"/>
                    </a:p>
                  </a:txBody>
                  <a:tcPr/>
                </a:tc>
                <a:tc>
                  <a:txBody>
                    <a:bodyPr/>
                    <a:lstStyle/>
                    <a:p>
                      <a:r>
                        <a:rPr lang="en-US" altLang="zh-CN" sz="1400" dirty="0"/>
                        <a:t>NIC processing and wire</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a:t>N/A</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02665096"/>
                  </a:ext>
                </a:extLst>
              </a:tr>
              <a:tr h="343709">
                <a:tc vMerge="1">
                  <a:txBody>
                    <a:bodyPr/>
                    <a:lstStyle/>
                    <a:p>
                      <a:endParaRPr lang="zh-CN" altLang="en-US" dirty="0"/>
                    </a:p>
                  </a:txBody>
                  <a:tcPr/>
                </a:tc>
                <a:tc>
                  <a:txBody>
                    <a:bodyPr/>
                    <a:lstStyle/>
                    <a:p>
                      <a:r>
                        <a:rPr lang="en-US" altLang="zh-CN" sz="1400" dirty="0"/>
                        <a:t>Handling NIC interrupt</a:t>
                      </a:r>
                      <a:endParaRPr lang="zh-CN" altLang="en-US" sz="1400" dirty="0"/>
                    </a:p>
                  </a:txBody>
                  <a:tcPr/>
                </a:tc>
                <a:tc>
                  <a:txBody>
                    <a:bodyPr/>
                    <a:lstStyle/>
                    <a:p>
                      <a:pPr algn="ctr"/>
                      <a:r>
                        <a:rPr lang="en-US" altLang="zh-CN" sz="1400" dirty="0">
                          <a:solidFill>
                            <a:schemeClr val="tx1"/>
                          </a:solidFill>
                        </a:rPr>
                        <a:t>4000</a:t>
                      </a:r>
                      <a:endParaRPr lang="zh-CN" altLang="en-US" sz="1400" dirty="0">
                        <a:solidFill>
                          <a:schemeClr val="tx1"/>
                        </a:solidFill>
                      </a:endParaRPr>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493935970"/>
                  </a:ext>
                </a:extLst>
              </a:tr>
              <a:tr h="343709">
                <a:tc vMerge="1">
                  <a:txBody>
                    <a:bodyPr/>
                    <a:lstStyle/>
                    <a:p>
                      <a:endParaRPr lang="zh-CN" altLang="en-US" dirty="0"/>
                    </a:p>
                  </a:txBody>
                  <a:tcPr/>
                </a:tc>
                <a:tc>
                  <a:txBody>
                    <a:bodyPr/>
                    <a:lstStyle/>
                    <a:p>
                      <a:r>
                        <a:rPr lang="en-US" altLang="zh-CN" sz="1400" dirty="0"/>
                        <a:t>Process wakeup</a:t>
                      </a:r>
                      <a:endParaRPr lang="zh-CN" altLang="en-US" sz="1400" dirty="0"/>
                    </a:p>
                  </a:txBody>
                  <a:tcPr/>
                </a:tc>
                <a:tc gridSpan="2">
                  <a:txBody>
                    <a:bodyPr/>
                    <a:lstStyle/>
                    <a:p>
                      <a:pPr algn="ctr"/>
                      <a:r>
                        <a:rPr lang="en-US" altLang="zh-CN" sz="1400" dirty="0">
                          <a:solidFill>
                            <a:schemeClr val="tx1"/>
                          </a:solidFill>
                        </a:rPr>
                        <a:t>5000</a:t>
                      </a:r>
                      <a:endParaRPr lang="zh-CN" altLang="en-US" sz="1400" dirty="0">
                        <a:solidFill>
                          <a:schemeClr val="tx1"/>
                        </a:solidFill>
                      </a:endParaRPr>
                    </a:p>
                  </a:txBody>
                  <a:tcPr/>
                </a:tc>
                <a:tc hMerge="1">
                  <a:txBody>
                    <a:bodyPr/>
                    <a:lstStyle/>
                    <a:p>
                      <a:pPr algn="ctr"/>
                      <a:endParaRPr lang="zh-CN" altLang="en-US" sz="1600" dirty="0">
                        <a:solidFill>
                          <a:srgbClr val="C00000"/>
                        </a:solidFill>
                      </a:endParaRPr>
                    </a:p>
                  </a:txBody>
                  <a:tcPr/>
                </a:tc>
                <a:tc gridSpan="2">
                  <a:txBody>
                    <a:bodyPr/>
                    <a:lstStyle/>
                    <a:p>
                      <a:pPr algn="ctr"/>
                      <a:r>
                        <a:rPr lang="en-US" altLang="zh-CN" sz="1400" dirty="0">
                          <a:solidFill>
                            <a:schemeClr val="tx1"/>
                          </a:solidFill>
                        </a:rPr>
                        <a:t>N/A</a:t>
                      </a:r>
                      <a:endParaRPr lang="zh-CN" altLang="en-US" sz="1400" dirty="0">
                        <a:solidFill>
                          <a:schemeClr val="tx1"/>
                        </a:solidFill>
                      </a:endParaRPr>
                    </a:p>
                  </a:txBody>
                  <a:tcPr/>
                </a:tc>
                <a:tc hMerge="1">
                  <a:txBody>
                    <a:bodyPr/>
                    <a:lstStyle/>
                    <a:p>
                      <a:endParaRPr lang="zh-CN" altLang="en-US"/>
                    </a:p>
                  </a:txBody>
                  <a:tcPr/>
                </a:tc>
                <a:extLst>
                  <a:ext uri="{0D108BD9-81ED-4DB2-BD59-A6C34878D82A}">
                    <a16:rowId xmlns:a16="http://schemas.microsoft.com/office/drawing/2014/main" val="2850315642"/>
                  </a:ext>
                </a:extLst>
              </a:tr>
              <a:tr h="343709">
                <a:tc rowSpan="3">
                  <a:txBody>
                    <a:bodyPr/>
                    <a:lstStyle/>
                    <a:p>
                      <a:r>
                        <a:rPr lang="en-US" altLang="zh-CN" sz="1400" b="1" dirty="0"/>
                        <a:t>Per </a:t>
                      </a:r>
                      <a:r>
                        <a:rPr lang="en-US" altLang="zh-CN" sz="1400" b="1" dirty="0" err="1"/>
                        <a:t>kbyte</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365</a:t>
                      </a:r>
                      <a:endParaRPr lang="zh-CN" altLang="en-US" sz="1400" b="1" dirty="0"/>
                    </a:p>
                  </a:txBody>
                  <a:tcPr/>
                </a:tc>
                <a:tc>
                  <a:txBody>
                    <a:bodyPr/>
                    <a:lstStyle/>
                    <a:p>
                      <a:pPr algn="ctr"/>
                      <a:r>
                        <a:rPr lang="en-US" altLang="zh-CN" sz="1400" b="1" dirty="0"/>
                        <a:t>160</a:t>
                      </a:r>
                      <a:endParaRPr lang="zh-CN" altLang="en-US" sz="1400" b="1" dirty="0"/>
                    </a:p>
                  </a:txBody>
                  <a:tcPr/>
                </a:tc>
                <a:tc>
                  <a:txBody>
                    <a:bodyPr/>
                    <a:lstStyle/>
                    <a:p>
                      <a:pPr algn="ctr"/>
                      <a:r>
                        <a:rPr lang="en-US" altLang="zh-CN" sz="1400" b="1" dirty="0"/>
                        <a:t>173</a:t>
                      </a:r>
                      <a:endParaRPr lang="zh-CN" altLang="en-US" sz="1400" b="1" dirty="0"/>
                    </a:p>
                  </a:txBody>
                  <a:tcPr/>
                </a:tc>
                <a:tc>
                  <a:txBody>
                    <a:bodyPr/>
                    <a:lstStyle/>
                    <a:p>
                      <a:pPr algn="ctr"/>
                      <a:r>
                        <a:rPr lang="en-US" altLang="zh-CN" sz="1400" b="1" dirty="0"/>
                        <a:t>13</a:t>
                      </a:r>
                      <a:endParaRPr lang="zh-CN" altLang="en-US" sz="1400" b="1" dirty="0"/>
                    </a:p>
                  </a:txBody>
                  <a:tcPr/>
                </a:tc>
                <a:extLst>
                  <a:ext uri="{0D108BD9-81ED-4DB2-BD59-A6C34878D82A}">
                    <a16:rowId xmlns:a16="http://schemas.microsoft.com/office/drawing/2014/main" val="823261487"/>
                  </a:ext>
                </a:extLst>
              </a:tr>
              <a:tr h="343709">
                <a:tc vMerge="1">
                  <a:txBody>
                    <a:bodyPr/>
                    <a:lstStyle/>
                    <a:p>
                      <a:endParaRPr lang="zh-CN" altLang="en-US" sz="1600" dirty="0"/>
                    </a:p>
                  </a:txBody>
                  <a:tcPr anchor="ctr"/>
                </a:tc>
                <a:tc>
                  <a:txBody>
                    <a:bodyPr/>
                    <a:lstStyle/>
                    <a:p>
                      <a:r>
                        <a:rPr lang="en-US" altLang="zh-CN" sz="1400" b="0" dirty="0"/>
                        <a:t>Copy</a:t>
                      </a:r>
                      <a:endParaRPr lang="zh-CN" altLang="en-US" sz="1400" b="0" dirty="0"/>
                    </a:p>
                  </a:txBody>
                  <a:tcPr/>
                </a:tc>
                <a:tc gridSpan="2">
                  <a:txBody>
                    <a:bodyPr/>
                    <a:lstStyle/>
                    <a:p>
                      <a:pPr algn="ctr"/>
                      <a:r>
                        <a:rPr lang="en-US" altLang="zh-CN" sz="1400" b="0" dirty="0">
                          <a:solidFill>
                            <a:schemeClr val="tx1"/>
                          </a:solidFill>
                        </a:rPr>
                        <a:t>160</a:t>
                      </a:r>
                      <a:endParaRPr lang="zh-CN" altLang="en-US" sz="1400" b="0" dirty="0">
                        <a:solidFill>
                          <a:schemeClr val="tx1"/>
                        </a:solidFill>
                      </a:endParaRPr>
                    </a:p>
                  </a:txBody>
                  <a:tcPr/>
                </a:tc>
                <a:tc hMerge="1">
                  <a:txBody>
                    <a:bodyPr/>
                    <a:lstStyle/>
                    <a:p>
                      <a:pPr algn="ctr"/>
                      <a:endParaRPr lang="zh-CN" altLang="en-US" sz="1600" b="0" dirty="0"/>
                    </a:p>
                  </a:txBody>
                  <a:tcPr/>
                </a:tc>
                <a:tc gridSpan="2">
                  <a:txBody>
                    <a:bodyPr/>
                    <a:lstStyle/>
                    <a:p>
                      <a:pPr algn="ctr"/>
                      <a:r>
                        <a:rPr lang="en-US" altLang="zh-CN" sz="1400" b="0" dirty="0"/>
                        <a:t>13</a:t>
                      </a:r>
                      <a:endParaRPr lang="zh-CN" altLang="en-US" sz="1400" b="0" dirty="0"/>
                    </a:p>
                  </a:txBody>
                  <a:tcPr/>
                </a:tc>
                <a:tc hMerge="1">
                  <a:txBody>
                    <a:bodyPr/>
                    <a:lstStyle/>
                    <a:p>
                      <a:endParaRPr lang="zh-CN" altLang="en-US"/>
                    </a:p>
                  </a:txBody>
                  <a:tcPr/>
                </a:tc>
                <a:extLst>
                  <a:ext uri="{0D108BD9-81ED-4DB2-BD59-A6C34878D82A}">
                    <a16:rowId xmlns:a16="http://schemas.microsoft.com/office/drawing/2014/main" val="266584489"/>
                  </a:ext>
                </a:extLst>
              </a:tr>
              <a:tr h="343709">
                <a:tc vMerge="1">
                  <a:txBody>
                    <a:bodyPr/>
                    <a:lstStyle/>
                    <a:p>
                      <a:endParaRPr lang="zh-CN" altLang="en-US" sz="1600" dirty="0"/>
                    </a:p>
                  </a:txBody>
                  <a:tcPr anchor="ctr"/>
                </a:tc>
                <a:tc>
                  <a:txBody>
                    <a:bodyPr/>
                    <a:lstStyle/>
                    <a:p>
                      <a:r>
                        <a:rPr lang="en-US" altLang="zh-CN" sz="1400" b="0" dirty="0"/>
                        <a:t>Wire transfer</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extLst>
                  <a:ext uri="{0D108BD9-81ED-4DB2-BD59-A6C34878D82A}">
                    <a16:rowId xmlns:a16="http://schemas.microsoft.com/office/drawing/2014/main" val="1358101003"/>
                  </a:ext>
                </a:extLst>
              </a:tr>
            </a:tbl>
          </a:graphicData>
        </a:graphic>
      </p:graphicFrame>
    </p:spTree>
    <p:extLst>
      <p:ext uri="{BB962C8B-B14F-4D97-AF65-F5344CB8AC3E}">
        <p14:creationId xmlns:p14="http://schemas.microsoft.com/office/powerpoint/2010/main" val="28285287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B725B7D-E322-4440-B9AD-EB2BA0D440F4}"/>
              </a:ext>
            </a:extLst>
          </p:cNvPr>
          <p:cNvSpPr>
            <a:spLocks noGrp="1"/>
          </p:cNvSpPr>
          <p:nvPr>
            <p:ph type="body" sz="quarter" idx="10"/>
          </p:nvPr>
        </p:nvSpPr>
        <p:spPr>
          <a:xfrm>
            <a:off x="959644" y="4760531"/>
            <a:ext cx="4160043" cy="1754326"/>
          </a:xfrm>
        </p:spPr>
        <p:txBody>
          <a:bodyPr/>
          <a:lstStyle/>
          <a:p>
            <a:pPr marL="342892" indent="-342892">
              <a:buFont typeface="Arial" panose="020B0604020202020204" pitchFamily="34" charset="0"/>
              <a:buChar char="•"/>
            </a:pPr>
            <a:r>
              <a:rPr kumimoji="1" lang="en-US" altLang="zh-CN" sz="2000" dirty="0">
                <a:solidFill>
                  <a:schemeClr val="tx1"/>
                </a:solidFill>
              </a:rPr>
              <a:t>Many sockets share a ring buffer</a:t>
            </a:r>
          </a:p>
          <a:p>
            <a:pPr marL="342892" indent="-342892">
              <a:buFont typeface="Arial" panose="020B0604020202020204" pitchFamily="34" charset="0"/>
              <a:buChar char="•"/>
            </a:pPr>
            <a:r>
              <a:rPr kumimoji="1" lang="en-US" altLang="zh-CN" sz="2000" dirty="0">
                <a:solidFill>
                  <a:srgbClr val="0078D7"/>
                </a:solidFill>
              </a:rPr>
              <a:t>Receiver</a:t>
            </a:r>
            <a:r>
              <a:rPr kumimoji="1" lang="en-US" altLang="zh-CN" sz="2000" dirty="0">
                <a:solidFill>
                  <a:schemeClr val="tx1"/>
                </a:solidFill>
              </a:rPr>
              <a:t> segregates packets from the NIC</a:t>
            </a:r>
          </a:p>
          <a:p>
            <a:pPr marL="342892" indent="-342892">
              <a:buFont typeface="Arial" panose="020B0604020202020204" pitchFamily="34" charset="0"/>
              <a:buChar char="•"/>
            </a:pPr>
            <a:r>
              <a:rPr kumimoji="1" lang="en-US" altLang="zh-CN" sz="2000" dirty="0">
                <a:solidFill>
                  <a:schemeClr val="tx1"/>
                </a:solidFill>
              </a:rPr>
              <a:t>Buffer allocation overhead</a:t>
            </a:r>
          </a:p>
          <a:p>
            <a:pPr marL="342892" indent="-342892">
              <a:buFont typeface="Arial" panose="020B0604020202020204" pitchFamily="34" charset="0"/>
              <a:buChar char="•"/>
            </a:pPr>
            <a:r>
              <a:rPr kumimoji="1" lang="en-US" altLang="zh-CN" sz="2000" dirty="0">
                <a:solidFill>
                  <a:schemeClr val="tx1"/>
                </a:solidFill>
              </a:rPr>
              <a:t>Internal fragmentation</a:t>
            </a:r>
            <a:endParaRPr kumimoji="1" lang="zh-CN" altLang="en-US" sz="2000" dirty="0">
              <a:solidFill>
                <a:schemeClr val="tx1"/>
              </a:solidFill>
            </a:endParaRPr>
          </a:p>
        </p:txBody>
      </p:sp>
      <p:sp>
        <p:nvSpPr>
          <p:cNvPr id="3" name="标题 2">
            <a:extLst>
              <a:ext uri="{FF2B5EF4-FFF2-40B4-BE49-F238E27FC236}">
                <a16:creationId xmlns:a16="http://schemas.microsoft.com/office/drawing/2014/main" id="{EAB70048-4B12-9A41-86A2-81626CB9E7CB}"/>
              </a:ext>
            </a:extLst>
          </p:cNvPr>
          <p:cNvSpPr>
            <a:spLocks noGrp="1"/>
          </p:cNvSpPr>
          <p:nvPr>
            <p:ph type="title"/>
          </p:nvPr>
        </p:nvSpPr>
        <p:spPr/>
        <p:txBody>
          <a:bodyPr/>
          <a:lstStyle/>
          <a:p>
            <a:r>
              <a:rPr kumimoji="1" lang="en-US" altLang="zh-CN" dirty="0"/>
              <a:t>Per-socket Ring Buffer</a:t>
            </a:r>
            <a:endParaRPr kumimoji="1" lang="zh-CN" altLang="en-US" dirty="0"/>
          </a:p>
        </p:txBody>
      </p:sp>
      <p:grpSp>
        <p:nvGrpSpPr>
          <p:cNvPr id="48" name="组合 47">
            <a:extLst>
              <a:ext uri="{FF2B5EF4-FFF2-40B4-BE49-F238E27FC236}">
                <a16:creationId xmlns:a16="http://schemas.microsoft.com/office/drawing/2014/main" id="{727A128D-8AA9-AD4B-8AE3-37E8C46C09A9}"/>
              </a:ext>
            </a:extLst>
          </p:cNvPr>
          <p:cNvGrpSpPr/>
          <p:nvPr/>
        </p:nvGrpSpPr>
        <p:grpSpPr>
          <a:xfrm>
            <a:off x="7213888" y="1858514"/>
            <a:ext cx="2487673" cy="1913675"/>
            <a:chOff x="5044328" y="1917066"/>
            <a:chExt cx="2487673" cy="1913674"/>
          </a:xfrm>
        </p:grpSpPr>
        <p:sp>
          <p:nvSpPr>
            <p:cNvPr id="4" name="Oval 74">
              <a:extLst>
                <a:ext uri="{FF2B5EF4-FFF2-40B4-BE49-F238E27FC236}">
                  <a16:creationId xmlns:a16="http://schemas.microsoft.com/office/drawing/2014/main" id="{8E1D7F9A-D239-8B46-B508-ED1516165801}"/>
                </a:ext>
              </a:extLst>
            </p:cNvPr>
            <p:cNvSpPr/>
            <p:nvPr/>
          </p:nvSpPr>
          <p:spPr>
            <a:xfrm>
              <a:off x="5653882" y="1918623"/>
              <a:ext cx="1692442" cy="1692442"/>
            </a:xfrm>
            <a:prstGeom prst="ellipse">
              <a:avLst/>
            </a:prstGeom>
            <a:pattFill prst="pct20">
              <a:fgClr>
                <a:schemeClr val="tx1"/>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Partial Circle 75">
              <a:extLst>
                <a:ext uri="{FF2B5EF4-FFF2-40B4-BE49-F238E27FC236}">
                  <a16:creationId xmlns:a16="http://schemas.microsoft.com/office/drawing/2014/main" id="{F9369E33-5E39-F946-8063-FB0DAA81C1E9}"/>
                </a:ext>
              </a:extLst>
            </p:cNvPr>
            <p:cNvSpPr/>
            <p:nvPr/>
          </p:nvSpPr>
          <p:spPr>
            <a:xfrm>
              <a:off x="5653882" y="1918623"/>
              <a:ext cx="1692442" cy="1692442"/>
            </a:xfrm>
            <a:prstGeom prst="pie">
              <a:avLst>
                <a:gd name="adj1" fmla="val 2866754"/>
                <a:gd name="adj2" fmla="val 10831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20">
              <a:extLst>
                <a:ext uri="{FF2B5EF4-FFF2-40B4-BE49-F238E27FC236}">
                  <a16:creationId xmlns:a16="http://schemas.microsoft.com/office/drawing/2014/main" id="{8A779A27-CB01-8F41-9614-050249B00682}"/>
                </a:ext>
              </a:extLst>
            </p:cNvPr>
            <p:cNvCxnSpPr>
              <a:cxnSpLocks/>
              <a:endCxn id="17" idx="1"/>
            </p:cNvCxnSpPr>
            <p:nvPr/>
          </p:nvCxnSpPr>
          <p:spPr>
            <a:xfrm>
              <a:off x="5905744" y="2166475"/>
              <a:ext cx="265398" cy="27342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45">
              <a:extLst>
                <a:ext uri="{FF2B5EF4-FFF2-40B4-BE49-F238E27FC236}">
                  <a16:creationId xmlns:a16="http://schemas.microsoft.com/office/drawing/2014/main" id="{50E97EF9-A706-EE49-ABF8-76825AEDFB29}"/>
                </a:ext>
              </a:extLst>
            </p:cNvPr>
            <p:cNvCxnSpPr>
              <a:cxnSpLocks/>
              <a:endCxn id="17" idx="2"/>
            </p:cNvCxnSpPr>
            <p:nvPr/>
          </p:nvCxnSpPr>
          <p:spPr>
            <a:xfrm>
              <a:off x="5657892" y="2764844"/>
              <a:ext cx="376990" cy="4012"/>
            </a:xfrm>
            <a:prstGeom prst="line">
              <a:avLst/>
            </a:prstGeom>
            <a:ln w="19050"/>
          </p:spPr>
          <p:style>
            <a:lnRef idx="1">
              <a:schemeClr val="dk1"/>
            </a:lnRef>
            <a:fillRef idx="0">
              <a:schemeClr val="dk1"/>
            </a:fillRef>
            <a:effectRef idx="0">
              <a:schemeClr val="dk1"/>
            </a:effectRef>
            <a:fontRef idx="minor">
              <a:schemeClr val="tx1"/>
            </a:fontRef>
          </p:style>
        </p:cxnSp>
        <p:sp>
          <p:nvSpPr>
            <p:cNvPr id="8" name="TextBox 72">
              <a:extLst>
                <a:ext uri="{FF2B5EF4-FFF2-40B4-BE49-F238E27FC236}">
                  <a16:creationId xmlns:a16="http://schemas.microsoft.com/office/drawing/2014/main" id="{8CD88FF7-AB42-A04E-89BA-EC846FB3E70D}"/>
                </a:ext>
              </a:extLst>
            </p:cNvPr>
            <p:cNvSpPr txBox="1"/>
            <p:nvPr/>
          </p:nvSpPr>
          <p:spPr>
            <a:xfrm>
              <a:off x="7056806" y="3461408"/>
              <a:ext cx="475195" cy="369332"/>
            </a:xfrm>
            <a:prstGeom prst="rect">
              <a:avLst/>
            </a:prstGeom>
            <a:noFill/>
          </p:spPr>
          <p:txBody>
            <a:bodyPr wrap="none" rtlCol="0">
              <a:spAutoFit/>
            </a:bodyPr>
            <a:lstStyle/>
            <a:p>
              <a:r>
                <a:rPr lang="en-US" dirty="0"/>
                <a:t>tail</a:t>
              </a:r>
            </a:p>
          </p:txBody>
        </p:sp>
        <p:sp>
          <p:nvSpPr>
            <p:cNvPr id="9" name="TextBox 73">
              <a:extLst>
                <a:ext uri="{FF2B5EF4-FFF2-40B4-BE49-F238E27FC236}">
                  <a16:creationId xmlns:a16="http://schemas.microsoft.com/office/drawing/2014/main" id="{60460A9A-14A5-2547-928C-EB56BD1DC24B}"/>
                </a:ext>
              </a:extLst>
            </p:cNvPr>
            <p:cNvSpPr txBox="1"/>
            <p:nvPr/>
          </p:nvSpPr>
          <p:spPr>
            <a:xfrm>
              <a:off x="5044328" y="2728485"/>
              <a:ext cx="654346" cy="369332"/>
            </a:xfrm>
            <a:prstGeom prst="rect">
              <a:avLst/>
            </a:prstGeom>
            <a:noFill/>
          </p:spPr>
          <p:txBody>
            <a:bodyPr wrap="none" rtlCol="0">
              <a:spAutoFit/>
            </a:bodyPr>
            <a:lstStyle/>
            <a:p>
              <a:r>
                <a:rPr lang="en-US" dirty="0"/>
                <a:t>head</a:t>
              </a:r>
            </a:p>
          </p:txBody>
        </p:sp>
        <p:cxnSp>
          <p:nvCxnSpPr>
            <p:cNvPr id="10" name="Straight Arrow Connector 81">
              <a:extLst>
                <a:ext uri="{FF2B5EF4-FFF2-40B4-BE49-F238E27FC236}">
                  <a16:creationId xmlns:a16="http://schemas.microsoft.com/office/drawing/2014/main" id="{386710AE-F472-8840-8789-E538FADCA1FA}"/>
                </a:ext>
              </a:extLst>
            </p:cNvPr>
            <p:cNvCxnSpPr>
              <a:cxnSpLocks/>
            </p:cNvCxnSpPr>
            <p:nvPr/>
          </p:nvCxnSpPr>
          <p:spPr>
            <a:xfrm flipV="1">
              <a:off x="5371501" y="2650286"/>
              <a:ext cx="276254" cy="19426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83">
              <a:extLst>
                <a:ext uri="{FF2B5EF4-FFF2-40B4-BE49-F238E27FC236}">
                  <a16:creationId xmlns:a16="http://schemas.microsoft.com/office/drawing/2014/main" id="{9D81B09E-6BA5-2749-94A5-0C4C079CDE50}"/>
                </a:ext>
              </a:extLst>
            </p:cNvPr>
            <p:cNvCxnSpPr>
              <a:cxnSpLocks/>
            </p:cNvCxnSpPr>
            <p:nvPr/>
          </p:nvCxnSpPr>
          <p:spPr>
            <a:xfrm flipH="1" flipV="1">
              <a:off x="6965234" y="3459851"/>
              <a:ext cx="316483" cy="9907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2" name="Partial Circle 89">
              <a:extLst>
                <a:ext uri="{FF2B5EF4-FFF2-40B4-BE49-F238E27FC236}">
                  <a16:creationId xmlns:a16="http://schemas.microsoft.com/office/drawing/2014/main" id="{57D7B645-1379-FC42-A854-69A7A5CDD8F5}"/>
                </a:ext>
              </a:extLst>
            </p:cNvPr>
            <p:cNvSpPr/>
            <p:nvPr/>
          </p:nvSpPr>
          <p:spPr>
            <a:xfrm>
              <a:off x="5653882" y="1918623"/>
              <a:ext cx="1731765" cy="1684418"/>
            </a:xfrm>
            <a:prstGeom prst="pie">
              <a:avLst>
                <a:gd name="adj1" fmla="val 11546664"/>
                <a:gd name="adj2" fmla="val 133950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Partial Circle 90">
              <a:extLst>
                <a:ext uri="{FF2B5EF4-FFF2-40B4-BE49-F238E27FC236}">
                  <a16:creationId xmlns:a16="http://schemas.microsoft.com/office/drawing/2014/main" id="{DF63678E-9BD3-5241-AD42-056EF1F08F75}"/>
                </a:ext>
              </a:extLst>
            </p:cNvPr>
            <p:cNvSpPr/>
            <p:nvPr/>
          </p:nvSpPr>
          <p:spPr>
            <a:xfrm>
              <a:off x="5634220" y="1928204"/>
              <a:ext cx="1731765" cy="1684418"/>
            </a:xfrm>
            <a:prstGeom prst="pie">
              <a:avLst>
                <a:gd name="adj1" fmla="val 14286026"/>
                <a:gd name="adj2" fmla="val 183628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Partial Circle 92">
              <a:extLst>
                <a:ext uri="{FF2B5EF4-FFF2-40B4-BE49-F238E27FC236}">
                  <a16:creationId xmlns:a16="http://schemas.microsoft.com/office/drawing/2014/main" id="{A7CBD4A4-B013-CB44-879F-D5763B213F54}"/>
                </a:ext>
              </a:extLst>
            </p:cNvPr>
            <p:cNvSpPr/>
            <p:nvPr/>
          </p:nvSpPr>
          <p:spPr>
            <a:xfrm>
              <a:off x="5644052" y="1918623"/>
              <a:ext cx="1692442" cy="1684418"/>
            </a:xfrm>
            <a:prstGeom prst="pie">
              <a:avLst>
                <a:gd name="adj1" fmla="val 19270448"/>
                <a:gd name="adj2" fmla="val 2024264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Partial Circle 93">
              <a:extLst>
                <a:ext uri="{FF2B5EF4-FFF2-40B4-BE49-F238E27FC236}">
                  <a16:creationId xmlns:a16="http://schemas.microsoft.com/office/drawing/2014/main" id="{D560EFA4-2EF3-354D-8E9C-D87C1E50C4AD}"/>
                </a:ext>
              </a:extLst>
            </p:cNvPr>
            <p:cNvSpPr/>
            <p:nvPr/>
          </p:nvSpPr>
          <p:spPr>
            <a:xfrm>
              <a:off x="5653881" y="1917066"/>
              <a:ext cx="1692442" cy="1684418"/>
            </a:xfrm>
            <a:prstGeom prst="pie">
              <a:avLst>
                <a:gd name="adj1" fmla="val 21015950"/>
                <a:gd name="adj2" fmla="val 291909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16" name="Straight Connector 95">
              <a:extLst>
                <a:ext uri="{FF2B5EF4-FFF2-40B4-BE49-F238E27FC236}">
                  <a16:creationId xmlns:a16="http://schemas.microsoft.com/office/drawing/2014/main" id="{7827A45A-C3A5-F04F-AD38-9E61659BC460}"/>
                </a:ext>
              </a:extLst>
            </p:cNvPr>
            <p:cNvCxnSpPr>
              <a:cxnSpLocks/>
            </p:cNvCxnSpPr>
            <p:nvPr/>
          </p:nvCxnSpPr>
          <p:spPr>
            <a:xfrm>
              <a:off x="6519764" y="2759275"/>
              <a:ext cx="390688" cy="754851"/>
            </a:xfrm>
            <a:prstGeom prst="line">
              <a:avLst/>
            </a:prstGeom>
            <a:ln w="19050"/>
          </p:spPr>
          <p:style>
            <a:lnRef idx="1">
              <a:schemeClr val="dk1"/>
            </a:lnRef>
            <a:fillRef idx="0">
              <a:schemeClr val="dk1"/>
            </a:fillRef>
            <a:effectRef idx="0">
              <a:schemeClr val="dk1"/>
            </a:effectRef>
            <a:fontRef idx="minor">
              <a:schemeClr val="tx1"/>
            </a:fontRef>
          </p:style>
        </p:cxnSp>
        <p:sp>
          <p:nvSpPr>
            <p:cNvPr id="17" name="Oval 15">
              <a:extLst>
                <a:ext uri="{FF2B5EF4-FFF2-40B4-BE49-F238E27FC236}">
                  <a16:creationId xmlns:a16="http://schemas.microsoft.com/office/drawing/2014/main" id="{74A83A58-1439-6C49-B57B-5F7D96148C4B}"/>
                </a:ext>
              </a:extLst>
            </p:cNvPr>
            <p:cNvSpPr/>
            <p:nvPr/>
          </p:nvSpPr>
          <p:spPr>
            <a:xfrm>
              <a:off x="6034882" y="2303635"/>
              <a:ext cx="930442" cy="9304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1" name="Partial Circle 75">
            <a:extLst>
              <a:ext uri="{FF2B5EF4-FFF2-40B4-BE49-F238E27FC236}">
                <a16:creationId xmlns:a16="http://schemas.microsoft.com/office/drawing/2014/main" id="{37638966-CDEE-6F48-8ACE-F5FDAA566252}"/>
              </a:ext>
            </a:extLst>
          </p:cNvPr>
          <p:cNvSpPr/>
          <p:nvPr/>
        </p:nvSpPr>
        <p:spPr>
          <a:xfrm>
            <a:off x="2243107" y="2193043"/>
            <a:ext cx="1692442" cy="1692442"/>
          </a:xfrm>
          <a:prstGeom prst="pie">
            <a:avLst>
              <a:gd name="adj1" fmla="val 0"/>
              <a:gd name="adj2" fmla="val 10831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7" name="组合 46">
            <a:extLst>
              <a:ext uri="{FF2B5EF4-FFF2-40B4-BE49-F238E27FC236}">
                <a16:creationId xmlns:a16="http://schemas.microsoft.com/office/drawing/2014/main" id="{CA41CD95-8E59-2840-9F44-7FD658C4A636}"/>
              </a:ext>
            </a:extLst>
          </p:cNvPr>
          <p:cNvGrpSpPr/>
          <p:nvPr/>
        </p:nvGrpSpPr>
        <p:grpSpPr>
          <a:xfrm>
            <a:off x="1633553" y="1439863"/>
            <a:ext cx="2816515" cy="2445623"/>
            <a:chOff x="948548" y="1498415"/>
            <a:chExt cx="2816515" cy="2445623"/>
          </a:xfrm>
        </p:grpSpPr>
        <p:sp>
          <p:nvSpPr>
            <p:cNvPr id="20" name="Oval 74">
              <a:extLst>
                <a:ext uri="{FF2B5EF4-FFF2-40B4-BE49-F238E27FC236}">
                  <a16:creationId xmlns:a16="http://schemas.microsoft.com/office/drawing/2014/main" id="{5B8E29EA-ED53-DD44-AAE7-8B969502519D}"/>
                </a:ext>
              </a:extLst>
            </p:cNvPr>
            <p:cNvSpPr/>
            <p:nvPr/>
          </p:nvSpPr>
          <p:spPr>
            <a:xfrm>
              <a:off x="1558102" y="2251596"/>
              <a:ext cx="1692442" cy="1692442"/>
            </a:xfrm>
            <a:prstGeom prst="ellipse">
              <a:avLst/>
            </a:prstGeom>
            <a:pattFill prst="pct20">
              <a:fgClr>
                <a:schemeClr val="tx1"/>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15">
              <a:extLst>
                <a:ext uri="{FF2B5EF4-FFF2-40B4-BE49-F238E27FC236}">
                  <a16:creationId xmlns:a16="http://schemas.microsoft.com/office/drawing/2014/main" id="{E5946169-81F3-E64F-8881-31F8C9F7F53B}"/>
                </a:ext>
              </a:extLst>
            </p:cNvPr>
            <p:cNvSpPr/>
            <p:nvPr/>
          </p:nvSpPr>
          <p:spPr>
            <a:xfrm>
              <a:off x="1939102" y="2636608"/>
              <a:ext cx="930442" cy="9304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3" name="Straight Connector 20">
              <a:extLst>
                <a:ext uri="{FF2B5EF4-FFF2-40B4-BE49-F238E27FC236}">
                  <a16:creationId xmlns:a16="http://schemas.microsoft.com/office/drawing/2014/main" id="{10053E59-659A-1840-8C83-4DF4E42EC2AF}"/>
                </a:ext>
              </a:extLst>
            </p:cNvPr>
            <p:cNvCxnSpPr>
              <a:cxnSpLocks/>
              <a:endCxn id="22" idx="1"/>
            </p:cNvCxnSpPr>
            <p:nvPr/>
          </p:nvCxnSpPr>
          <p:spPr>
            <a:xfrm>
              <a:off x="1809964" y="2499448"/>
              <a:ext cx="265398" cy="27342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7">
              <a:extLst>
                <a:ext uri="{FF2B5EF4-FFF2-40B4-BE49-F238E27FC236}">
                  <a16:creationId xmlns:a16="http://schemas.microsoft.com/office/drawing/2014/main" id="{C3276E89-B3E3-8C4C-8FCC-76A01CE7B274}"/>
                </a:ext>
              </a:extLst>
            </p:cNvPr>
            <p:cNvCxnSpPr>
              <a:cxnSpLocks/>
              <a:endCxn id="22" idx="0"/>
            </p:cNvCxnSpPr>
            <p:nvPr/>
          </p:nvCxnSpPr>
          <p:spPr>
            <a:xfrm flipH="1">
              <a:off x="2404323" y="2251596"/>
              <a:ext cx="4010" cy="385012"/>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31">
              <a:extLst>
                <a:ext uri="{FF2B5EF4-FFF2-40B4-BE49-F238E27FC236}">
                  <a16:creationId xmlns:a16="http://schemas.microsoft.com/office/drawing/2014/main" id="{EB5D40B9-9BE1-0141-9D06-7FC7D5880DE3}"/>
                </a:ext>
              </a:extLst>
            </p:cNvPr>
            <p:cNvCxnSpPr>
              <a:cxnSpLocks/>
              <a:endCxn id="22" idx="7"/>
            </p:cNvCxnSpPr>
            <p:nvPr/>
          </p:nvCxnSpPr>
          <p:spPr>
            <a:xfrm flipH="1">
              <a:off x="2733284" y="2499448"/>
              <a:ext cx="273418" cy="273420"/>
            </a:xfrm>
            <a:prstGeom prst="line">
              <a:avLst/>
            </a:prstGeom>
            <a:ln w="19050"/>
          </p:spPr>
          <p:style>
            <a:lnRef idx="1">
              <a:schemeClr val="dk1"/>
            </a:lnRef>
            <a:fillRef idx="0">
              <a:schemeClr val="dk1"/>
            </a:fillRef>
            <a:effectRef idx="0">
              <a:schemeClr val="dk1"/>
            </a:effectRef>
            <a:fontRef idx="minor">
              <a:schemeClr val="tx1"/>
            </a:fontRef>
          </p:style>
        </p:cxnSp>
        <p:cxnSp>
          <p:nvCxnSpPr>
            <p:cNvPr id="26" name="Straight Connector 33">
              <a:extLst>
                <a:ext uri="{FF2B5EF4-FFF2-40B4-BE49-F238E27FC236}">
                  <a16:creationId xmlns:a16="http://schemas.microsoft.com/office/drawing/2014/main" id="{10D09B86-F109-584D-B1DA-5519EA1F0944}"/>
                </a:ext>
              </a:extLst>
            </p:cNvPr>
            <p:cNvCxnSpPr>
              <a:cxnSpLocks/>
              <a:endCxn id="22" idx="6"/>
            </p:cNvCxnSpPr>
            <p:nvPr/>
          </p:nvCxnSpPr>
          <p:spPr>
            <a:xfrm flipH="1">
              <a:off x="2869544" y="3097817"/>
              <a:ext cx="385010" cy="4012"/>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Connector 36">
              <a:extLst>
                <a:ext uri="{FF2B5EF4-FFF2-40B4-BE49-F238E27FC236}">
                  <a16:creationId xmlns:a16="http://schemas.microsoft.com/office/drawing/2014/main" id="{2AE524F6-CD05-584A-AE6E-8C313C6E9DB6}"/>
                </a:ext>
              </a:extLst>
            </p:cNvPr>
            <p:cNvCxnSpPr>
              <a:cxnSpLocks/>
              <a:endCxn id="22" idx="5"/>
            </p:cNvCxnSpPr>
            <p:nvPr/>
          </p:nvCxnSpPr>
          <p:spPr>
            <a:xfrm flipH="1" flipV="1">
              <a:off x="2733284" y="3430790"/>
              <a:ext cx="273418" cy="265396"/>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39">
              <a:extLst>
                <a:ext uri="{FF2B5EF4-FFF2-40B4-BE49-F238E27FC236}">
                  <a16:creationId xmlns:a16="http://schemas.microsoft.com/office/drawing/2014/main" id="{FB2EF541-45E4-1A46-9E84-BD14D97972A8}"/>
                </a:ext>
              </a:extLst>
            </p:cNvPr>
            <p:cNvCxnSpPr>
              <a:cxnSpLocks/>
              <a:endCxn id="22" idx="4"/>
            </p:cNvCxnSpPr>
            <p:nvPr/>
          </p:nvCxnSpPr>
          <p:spPr>
            <a:xfrm flipH="1" flipV="1">
              <a:off x="2404323" y="3567050"/>
              <a:ext cx="4010" cy="376988"/>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Straight Connector 42">
              <a:extLst>
                <a:ext uri="{FF2B5EF4-FFF2-40B4-BE49-F238E27FC236}">
                  <a16:creationId xmlns:a16="http://schemas.microsoft.com/office/drawing/2014/main" id="{87DD30E1-47FD-BC40-9306-05F1CAE5CEE9}"/>
                </a:ext>
              </a:extLst>
            </p:cNvPr>
            <p:cNvCxnSpPr>
              <a:cxnSpLocks/>
              <a:endCxn id="22" idx="3"/>
            </p:cNvCxnSpPr>
            <p:nvPr/>
          </p:nvCxnSpPr>
          <p:spPr>
            <a:xfrm flipV="1">
              <a:off x="1809964" y="3430790"/>
              <a:ext cx="265398" cy="265396"/>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45">
              <a:extLst>
                <a:ext uri="{FF2B5EF4-FFF2-40B4-BE49-F238E27FC236}">
                  <a16:creationId xmlns:a16="http://schemas.microsoft.com/office/drawing/2014/main" id="{F589D323-8497-0A45-B33D-6D239C29FA75}"/>
                </a:ext>
              </a:extLst>
            </p:cNvPr>
            <p:cNvCxnSpPr>
              <a:cxnSpLocks/>
              <a:endCxn id="22" idx="2"/>
            </p:cNvCxnSpPr>
            <p:nvPr/>
          </p:nvCxnSpPr>
          <p:spPr>
            <a:xfrm>
              <a:off x="1562112" y="3097817"/>
              <a:ext cx="376990" cy="4012"/>
            </a:xfrm>
            <a:prstGeom prst="line">
              <a:avLst/>
            </a:prstGeom>
            <a:ln w="19050"/>
          </p:spPr>
          <p:style>
            <a:lnRef idx="1">
              <a:schemeClr val="dk1"/>
            </a:lnRef>
            <a:fillRef idx="0">
              <a:schemeClr val="dk1"/>
            </a:fillRef>
            <a:effectRef idx="0">
              <a:schemeClr val="dk1"/>
            </a:effectRef>
            <a:fontRef idx="minor">
              <a:schemeClr val="tx1"/>
            </a:fontRef>
          </p:style>
        </p:cxnSp>
        <p:sp>
          <p:nvSpPr>
            <p:cNvPr id="31" name="Rectangle 48">
              <a:extLst>
                <a:ext uri="{FF2B5EF4-FFF2-40B4-BE49-F238E27FC236}">
                  <a16:creationId xmlns:a16="http://schemas.microsoft.com/office/drawing/2014/main" id="{13221449-E8E3-8744-A325-C26D270943C1}"/>
                </a:ext>
              </a:extLst>
            </p:cNvPr>
            <p:cNvSpPr/>
            <p:nvPr/>
          </p:nvSpPr>
          <p:spPr>
            <a:xfrm>
              <a:off x="1179650" y="1941023"/>
              <a:ext cx="535712" cy="505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2" name="Straight Arrow Connector 50">
              <a:extLst>
                <a:ext uri="{FF2B5EF4-FFF2-40B4-BE49-F238E27FC236}">
                  <a16:creationId xmlns:a16="http://schemas.microsoft.com/office/drawing/2014/main" id="{930D2D75-7ECD-0241-A3EA-4671BBB1503B}"/>
                </a:ext>
              </a:extLst>
            </p:cNvPr>
            <p:cNvCxnSpPr>
              <a:cxnSpLocks/>
              <a:endCxn id="31" idx="2"/>
            </p:cNvCxnSpPr>
            <p:nvPr/>
          </p:nvCxnSpPr>
          <p:spPr>
            <a:xfrm flipH="1" flipV="1">
              <a:off x="1447506" y="2446350"/>
              <a:ext cx="185995" cy="32494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3" name="Rectangle 53">
              <a:extLst>
                <a:ext uri="{FF2B5EF4-FFF2-40B4-BE49-F238E27FC236}">
                  <a16:creationId xmlns:a16="http://schemas.microsoft.com/office/drawing/2014/main" id="{A33536A0-178B-B34F-96FA-A60B3997291E}"/>
                </a:ext>
              </a:extLst>
            </p:cNvPr>
            <p:cNvSpPr/>
            <p:nvPr/>
          </p:nvSpPr>
          <p:spPr>
            <a:xfrm>
              <a:off x="1177101" y="1941022"/>
              <a:ext cx="208548" cy="5053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ectangle 55">
              <a:extLst>
                <a:ext uri="{FF2B5EF4-FFF2-40B4-BE49-F238E27FC236}">
                  <a16:creationId xmlns:a16="http://schemas.microsoft.com/office/drawing/2014/main" id="{C93394C4-1CFA-6448-99E1-38922DFD2A18}"/>
                </a:ext>
              </a:extLst>
            </p:cNvPr>
            <p:cNvSpPr/>
            <p:nvPr/>
          </p:nvSpPr>
          <p:spPr>
            <a:xfrm>
              <a:off x="1809964" y="1498417"/>
              <a:ext cx="535712" cy="505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Rectangle 56">
              <a:extLst>
                <a:ext uri="{FF2B5EF4-FFF2-40B4-BE49-F238E27FC236}">
                  <a16:creationId xmlns:a16="http://schemas.microsoft.com/office/drawing/2014/main" id="{71C1B4B4-A127-574B-8CB8-35041A986D20}"/>
                </a:ext>
              </a:extLst>
            </p:cNvPr>
            <p:cNvSpPr/>
            <p:nvPr/>
          </p:nvSpPr>
          <p:spPr>
            <a:xfrm>
              <a:off x="1807415" y="1498416"/>
              <a:ext cx="535712" cy="5053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57">
              <a:extLst>
                <a:ext uri="{FF2B5EF4-FFF2-40B4-BE49-F238E27FC236}">
                  <a16:creationId xmlns:a16="http://schemas.microsoft.com/office/drawing/2014/main" id="{5AEA4F96-C7AF-D44B-A420-E5C630CE6AEA}"/>
                </a:ext>
              </a:extLst>
            </p:cNvPr>
            <p:cNvSpPr/>
            <p:nvPr/>
          </p:nvSpPr>
          <p:spPr>
            <a:xfrm>
              <a:off x="2484533" y="1498416"/>
              <a:ext cx="535712" cy="505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Rectangle 58">
              <a:extLst>
                <a:ext uri="{FF2B5EF4-FFF2-40B4-BE49-F238E27FC236}">
                  <a16:creationId xmlns:a16="http://schemas.microsoft.com/office/drawing/2014/main" id="{65D33202-50A3-4543-A843-F0AB087D890F}"/>
                </a:ext>
              </a:extLst>
            </p:cNvPr>
            <p:cNvSpPr/>
            <p:nvPr/>
          </p:nvSpPr>
          <p:spPr>
            <a:xfrm>
              <a:off x="2481984" y="1498415"/>
              <a:ext cx="45719" cy="5053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F1B02C93-CDE1-634D-9B95-EC34C878CEEE}"/>
                </a:ext>
              </a:extLst>
            </p:cNvPr>
            <p:cNvSpPr/>
            <p:nvPr/>
          </p:nvSpPr>
          <p:spPr>
            <a:xfrm>
              <a:off x="3101304" y="1941022"/>
              <a:ext cx="535712" cy="5053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9" name="Rectangle 60">
              <a:extLst>
                <a:ext uri="{FF2B5EF4-FFF2-40B4-BE49-F238E27FC236}">
                  <a16:creationId xmlns:a16="http://schemas.microsoft.com/office/drawing/2014/main" id="{B9F29228-D573-2849-BA0A-A785F1D6EC63}"/>
                </a:ext>
              </a:extLst>
            </p:cNvPr>
            <p:cNvSpPr/>
            <p:nvPr/>
          </p:nvSpPr>
          <p:spPr>
            <a:xfrm>
              <a:off x="3098754" y="1941021"/>
              <a:ext cx="385007" cy="5053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0" name="Straight Arrow Connector 61">
              <a:extLst>
                <a:ext uri="{FF2B5EF4-FFF2-40B4-BE49-F238E27FC236}">
                  <a16:creationId xmlns:a16="http://schemas.microsoft.com/office/drawing/2014/main" id="{CB115656-A9C7-7342-A43A-8F68B4E9511F}"/>
                </a:ext>
              </a:extLst>
            </p:cNvPr>
            <p:cNvCxnSpPr>
              <a:cxnSpLocks/>
              <a:endCxn id="34" idx="2"/>
            </p:cNvCxnSpPr>
            <p:nvPr/>
          </p:nvCxnSpPr>
          <p:spPr>
            <a:xfrm flipH="1" flipV="1">
              <a:off x="2077820" y="2003744"/>
              <a:ext cx="21702" cy="30513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64">
              <a:extLst>
                <a:ext uri="{FF2B5EF4-FFF2-40B4-BE49-F238E27FC236}">
                  <a16:creationId xmlns:a16="http://schemas.microsoft.com/office/drawing/2014/main" id="{76599116-3F21-664D-BDF4-344F36AC2071}"/>
                </a:ext>
              </a:extLst>
            </p:cNvPr>
            <p:cNvCxnSpPr>
              <a:cxnSpLocks/>
              <a:endCxn id="36" idx="2"/>
            </p:cNvCxnSpPr>
            <p:nvPr/>
          </p:nvCxnSpPr>
          <p:spPr>
            <a:xfrm flipV="1">
              <a:off x="2752389" y="2003743"/>
              <a:ext cx="0" cy="30513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70">
              <a:extLst>
                <a:ext uri="{FF2B5EF4-FFF2-40B4-BE49-F238E27FC236}">
                  <a16:creationId xmlns:a16="http://schemas.microsoft.com/office/drawing/2014/main" id="{F0EE2254-69E4-5545-A1C8-0F386F9CDC23}"/>
                </a:ext>
              </a:extLst>
            </p:cNvPr>
            <p:cNvCxnSpPr>
              <a:cxnSpLocks/>
            </p:cNvCxnSpPr>
            <p:nvPr/>
          </p:nvCxnSpPr>
          <p:spPr>
            <a:xfrm flipV="1">
              <a:off x="3182364" y="2446349"/>
              <a:ext cx="211709" cy="3249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3" name="TextBox 72">
              <a:extLst>
                <a:ext uri="{FF2B5EF4-FFF2-40B4-BE49-F238E27FC236}">
                  <a16:creationId xmlns:a16="http://schemas.microsoft.com/office/drawing/2014/main" id="{9B84E990-50D0-B343-8EEE-995628C37BF6}"/>
                </a:ext>
              </a:extLst>
            </p:cNvPr>
            <p:cNvSpPr txBox="1"/>
            <p:nvPr/>
          </p:nvSpPr>
          <p:spPr>
            <a:xfrm>
              <a:off x="3289868" y="3061458"/>
              <a:ext cx="475195" cy="369332"/>
            </a:xfrm>
            <a:prstGeom prst="rect">
              <a:avLst/>
            </a:prstGeom>
            <a:noFill/>
          </p:spPr>
          <p:txBody>
            <a:bodyPr wrap="none" rtlCol="0">
              <a:spAutoFit/>
            </a:bodyPr>
            <a:lstStyle/>
            <a:p>
              <a:r>
                <a:rPr lang="en-US" dirty="0"/>
                <a:t>tail</a:t>
              </a:r>
            </a:p>
          </p:txBody>
        </p:sp>
        <p:sp>
          <p:nvSpPr>
            <p:cNvPr id="44" name="TextBox 73">
              <a:extLst>
                <a:ext uri="{FF2B5EF4-FFF2-40B4-BE49-F238E27FC236}">
                  <a16:creationId xmlns:a16="http://schemas.microsoft.com/office/drawing/2014/main" id="{0DF865A9-FF66-F144-9A72-A8556A4288EE}"/>
                </a:ext>
              </a:extLst>
            </p:cNvPr>
            <p:cNvSpPr txBox="1"/>
            <p:nvPr/>
          </p:nvSpPr>
          <p:spPr>
            <a:xfrm>
              <a:off x="948548" y="3061458"/>
              <a:ext cx="654346" cy="369332"/>
            </a:xfrm>
            <a:prstGeom prst="rect">
              <a:avLst/>
            </a:prstGeom>
            <a:noFill/>
          </p:spPr>
          <p:txBody>
            <a:bodyPr wrap="none" rtlCol="0">
              <a:spAutoFit/>
            </a:bodyPr>
            <a:lstStyle/>
            <a:p>
              <a:r>
                <a:rPr lang="en-US" dirty="0"/>
                <a:t>head</a:t>
              </a:r>
            </a:p>
          </p:txBody>
        </p:sp>
        <p:cxnSp>
          <p:nvCxnSpPr>
            <p:cNvPr id="45" name="Straight Arrow Connector 81">
              <a:extLst>
                <a:ext uri="{FF2B5EF4-FFF2-40B4-BE49-F238E27FC236}">
                  <a16:creationId xmlns:a16="http://schemas.microsoft.com/office/drawing/2014/main" id="{6BBE017D-FACD-E447-96D2-E6AFF54AE5F6}"/>
                </a:ext>
              </a:extLst>
            </p:cNvPr>
            <p:cNvCxnSpPr>
              <a:cxnSpLocks/>
            </p:cNvCxnSpPr>
            <p:nvPr/>
          </p:nvCxnSpPr>
          <p:spPr>
            <a:xfrm flipV="1">
              <a:off x="1275721" y="2910826"/>
              <a:ext cx="282381" cy="28016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83">
              <a:extLst>
                <a:ext uri="{FF2B5EF4-FFF2-40B4-BE49-F238E27FC236}">
                  <a16:creationId xmlns:a16="http://schemas.microsoft.com/office/drawing/2014/main" id="{5511C6FC-4D14-AF4B-8676-837A3ECFDBBB}"/>
                </a:ext>
              </a:extLst>
            </p:cNvPr>
            <p:cNvCxnSpPr>
              <a:cxnSpLocks/>
            </p:cNvCxnSpPr>
            <p:nvPr/>
          </p:nvCxnSpPr>
          <p:spPr>
            <a:xfrm flipH="1" flipV="1">
              <a:off x="3250544" y="2910826"/>
              <a:ext cx="305602" cy="28016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49" name="文本框 48">
            <a:extLst>
              <a:ext uri="{FF2B5EF4-FFF2-40B4-BE49-F238E27FC236}">
                <a16:creationId xmlns:a16="http://schemas.microsoft.com/office/drawing/2014/main" id="{DF8DC4EC-1157-AB49-9EFA-233827AFD494}"/>
              </a:ext>
            </a:extLst>
          </p:cNvPr>
          <p:cNvSpPr txBox="1"/>
          <p:nvPr/>
        </p:nvSpPr>
        <p:spPr>
          <a:xfrm>
            <a:off x="1772750" y="4098931"/>
            <a:ext cx="2633157" cy="5724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000" dirty="0">
                <a:gradFill>
                  <a:gsLst>
                    <a:gs pos="2917">
                      <a:schemeClr val="tx1"/>
                    </a:gs>
                    <a:gs pos="30000">
                      <a:schemeClr val="tx1"/>
                    </a:gs>
                  </a:gsLst>
                  <a:lin ang="5400000" scaled="0"/>
                </a:gradFill>
              </a:rPr>
              <a:t>Traditional ring buffer</a:t>
            </a:r>
            <a:endParaRPr kumimoji="1" lang="zh-CN" altLang="en-US" sz="2000" dirty="0" err="1">
              <a:gradFill>
                <a:gsLst>
                  <a:gs pos="2917">
                    <a:schemeClr val="tx1"/>
                  </a:gs>
                  <a:gs pos="30000">
                    <a:schemeClr val="tx1"/>
                  </a:gs>
                </a:gsLst>
                <a:lin ang="5400000" scaled="0"/>
              </a:gradFill>
            </a:endParaRPr>
          </a:p>
        </p:txBody>
      </p:sp>
      <p:sp>
        <p:nvSpPr>
          <p:cNvPr id="50" name="文本框 49">
            <a:extLst>
              <a:ext uri="{FF2B5EF4-FFF2-40B4-BE49-F238E27FC236}">
                <a16:creationId xmlns:a16="http://schemas.microsoft.com/office/drawing/2014/main" id="{962DCA9C-0DF6-7741-8AC4-33E1DB447C8C}"/>
              </a:ext>
            </a:extLst>
          </p:cNvPr>
          <p:cNvSpPr txBox="1"/>
          <p:nvPr/>
        </p:nvSpPr>
        <p:spPr>
          <a:xfrm>
            <a:off x="6750844" y="4102921"/>
            <a:ext cx="3876959" cy="5724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000" dirty="0" err="1">
                <a:gradFill>
                  <a:gsLst>
                    <a:gs pos="2917">
                      <a:schemeClr val="tx1"/>
                    </a:gs>
                    <a:gs pos="30000">
                      <a:schemeClr val="tx1"/>
                    </a:gs>
                  </a:gsLst>
                  <a:lin ang="5400000" scaled="0"/>
                </a:gradFill>
              </a:rPr>
              <a:t>SocksDirect</a:t>
            </a:r>
            <a:r>
              <a:rPr kumimoji="1" lang="en-US" altLang="zh-CN" sz="2000" dirty="0">
                <a:gradFill>
                  <a:gsLst>
                    <a:gs pos="2917">
                      <a:schemeClr val="tx1"/>
                    </a:gs>
                    <a:gs pos="30000">
                      <a:schemeClr val="tx1"/>
                    </a:gs>
                  </a:gsLst>
                  <a:lin ang="5400000" scaled="0"/>
                </a:gradFill>
              </a:rPr>
              <a:t> </a:t>
            </a:r>
            <a:r>
              <a:rPr kumimoji="1" lang="en-US" altLang="zh-CN" sz="2000" dirty="0">
                <a:solidFill>
                  <a:srgbClr val="0078D7"/>
                </a:solidFill>
              </a:rPr>
              <a:t>per-socket</a:t>
            </a:r>
            <a:r>
              <a:rPr kumimoji="1" lang="en-US" altLang="zh-CN" sz="2000" dirty="0">
                <a:gradFill>
                  <a:gsLst>
                    <a:gs pos="2917">
                      <a:schemeClr val="tx1"/>
                    </a:gs>
                    <a:gs pos="30000">
                      <a:schemeClr val="tx1"/>
                    </a:gs>
                  </a:gsLst>
                  <a:lin ang="5400000" scaled="0"/>
                </a:gradFill>
              </a:rPr>
              <a:t> ring buffer</a:t>
            </a:r>
            <a:endParaRPr kumimoji="1" lang="zh-CN" altLang="en-US" sz="2000" dirty="0" err="1">
              <a:gradFill>
                <a:gsLst>
                  <a:gs pos="2917">
                    <a:schemeClr val="tx1"/>
                  </a:gs>
                  <a:gs pos="30000">
                    <a:schemeClr val="tx1"/>
                  </a:gs>
                </a:gsLst>
                <a:lin ang="5400000" scaled="0"/>
              </a:gradFill>
            </a:endParaRPr>
          </a:p>
        </p:txBody>
      </p:sp>
      <p:sp>
        <p:nvSpPr>
          <p:cNvPr id="52" name="文本占位符 1">
            <a:extLst>
              <a:ext uri="{FF2B5EF4-FFF2-40B4-BE49-F238E27FC236}">
                <a16:creationId xmlns:a16="http://schemas.microsoft.com/office/drawing/2014/main" id="{FA318278-B5E6-9643-8CB9-5801FA7FB20F}"/>
              </a:ext>
            </a:extLst>
          </p:cNvPr>
          <p:cNvSpPr txBox="1">
            <a:spLocks/>
          </p:cNvSpPr>
          <p:nvPr/>
        </p:nvSpPr>
        <p:spPr>
          <a:xfrm>
            <a:off x="6750845" y="4760531"/>
            <a:ext cx="4272997" cy="1754326"/>
          </a:xfrm>
          <a:prstGeom prst="rect">
            <a:avLst/>
          </a:prstGeom>
        </p:spPr>
        <p:txBody>
          <a:bodyPr vert="horz" wrap="square" lIns="164592" tIns="91440" rIns="164592" bIns="91440" rtlCol="0">
            <a:spAutoFit/>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63"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7"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54"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81"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892" indent="-342892">
              <a:buFont typeface="Arial" pitchFamily="34" charset="0"/>
              <a:buChar char="•"/>
            </a:pPr>
            <a:r>
              <a:rPr kumimoji="1" lang="en-US" altLang="zh-CN" sz="2000" dirty="0">
                <a:solidFill>
                  <a:schemeClr val="tx1"/>
                </a:solidFill>
              </a:rPr>
              <a:t>One ring buffer per socket</a:t>
            </a:r>
          </a:p>
          <a:p>
            <a:pPr marL="342892" indent="-342892">
              <a:buFont typeface="Arial" pitchFamily="34" charset="0"/>
              <a:buChar char="•"/>
            </a:pPr>
            <a:r>
              <a:rPr kumimoji="1" lang="en-US" altLang="zh-CN" sz="2000" dirty="0">
                <a:solidFill>
                  <a:srgbClr val="0078D7"/>
                </a:solidFill>
              </a:rPr>
              <a:t>Sender</a:t>
            </a:r>
            <a:r>
              <a:rPr kumimoji="1" lang="en-US" altLang="zh-CN" sz="2000" dirty="0">
                <a:solidFill>
                  <a:schemeClr val="tx1"/>
                </a:solidFill>
              </a:rPr>
              <a:t> segregates packets via RDMA or SHM address</a:t>
            </a:r>
          </a:p>
          <a:p>
            <a:pPr marL="342892" indent="-342892">
              <a:buFont typeface="Arial" pitchFamily="34" charset="0"/>
              <a:buChar char="•"/>
            </a:pPr>
            <a:r>
              <a:rPr kumimoji="1" lang="en-US" altLang="zh-CN" sz="2000" dirty="0">
                <a:solidFill>
                  <a:schemeClr val="tx1"/>
                </a:solidFill>
              </a:rPr>
              <a:t>Back-to-back packet placement</a:t>
            </a:r>
          </a:p>
          <a:p>
            <a:pPr marL="342892" indent="-342892">
              <a:buFont typeface="Arial" pitchFamily="34" charset="0"/>
              <a:buChar char="•"/>
            </a:pPr>
            <a:r>
              <a:rPr kumimoji="1" lang="en-US" altLang="zh-CN" sz="2000" dirty="0">
                <a:solidFill>
                  <a:schemeClr val="tx1"/>
                </a:solidFill>
              </a:rPr>
              <a:t>Minimize buffer mgmt. overhead</a:t>
            </a:r>
            <a:endParaRPr kumimoji="1" lang="zh-CN" altLang="en-US" sz="2000" dirty="0">
              <a:solidFill>
                <a:schemeClr val="tx1"/>
              </a:solidFill>
            </a:endParaRPr>
          </a:p>
        </p:txBody>
      </p:sp>
    </p:spTree>
    <p:extLst>
      <p:ext uri="{BB962C8B-B14F-4D97-AF65-F5344CB8AC3E}">
        <p14:creationId xmlns:p14="http://schemas.microsoft.com/office/powerpoint/2010/main" val="153400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AB70048-4B12-9A41-86A2-81626CB9E7CB}"/>
              </a:ext>
            </a:extLst>
          </p:cNvPr>
          <p:cNvSpPr>
            <a:spLocks noGrp="1"/>
          </p:cNvSpPr>
          <p:nvPr>
            <p:ph type="title"/>
          </p:nvPr>
        </p:nvSpPr>
        <p:spPr>
          <a:xfrm>
            <a:off x="1828802" y="295278"/>
            <a:ext cx="8777287" cy="917575"/>
          </a:xfrm>
        </p:spPr>
        <p:txBody>
          <a:bodyPr/>
          <a:lstStyle/>
          <a:p>
            <a:r>
              <a:rPr kumimoji="1" lang="en-US" altLang="zh-CN" dirty="0"/>
              <a:t>Per-socket Ring Buffer</a:t>
            </a:r>
            <a:endParaRPr kumimoji="1" lang="zh-CN" altLang="en-US" dirty="0"/>
          </a:p>
        </p:txBody>
      </p:sp>
      <p:grpSp>
        <p:nvGrpSpPr>
          <p:cNvPr id="48" name="组合 47">
            <a:extLst>
              <a:ext uri="{FF2B5EF4-FFF2-40B4-BE49-F238E27FC236}">
                <a16:creationId xmlns:a16="http://schemas.microsoft.com/office/drawing/2014/main" id="{727A128D-8AA9-AD4B-8AE3-37E8C46C09A9}"/>
              </a:ext>
            </a:extLst>
          </p:cNvPr>
          <p:cNvGrpSpPr/>
          <p:nvPr/>
        </p:nvGrpSpPr>
        <p:grpSpPr>
          <a:xfrm>
            <a:off x="3086349" y="1287463"/>
            <a:ext cx="2394644" cy="2176486"/>
            <a:chOff x="5634220" y="1654254"/>
            <a:chExt cx="2394644" cy="2176486"/>
          </a:xfrm>
        </p:grpSpPr>
        <p:sp>
          <p:nvSpPr>
            <p:cNvPr id="4" name="Oval 74">
              <a:extLst>
                <a:ext uri="{FF2B5EF4-FFF2-40B4-BE49-F238E27FC236}">
                  <a16:creationId xmlns:a16="http://schemas.microsoft.com/office/drawing/2014/main" id="{8E1D7F9A-D239-8B46-B508-ED1516165801}"/>
                </a:ext>
              </a:extLst>
            </p:cNvPr>
            <p:cNvSpPr/>
            <p:nvPr/>
          </p:nvSpPr>
          <p:spPr>
            <a:xfrm>
              <a:off x="5653882" y="1918623"/>
              <a:ext cx="1692442" cy="1692442"/>
            </a:xfrm>
            <a:prstGeom prst="ellipse">
              <a:avLst/>
            </a:prstGeom>
            <a:pattFill prst="pct20">
              <a:fgClr>
                <a:schemeClr val="tx1"/>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Partial Circle 75">
              <a:extLst>
                <a:ext uri="{FF2B5EF4-FFF2-40B4-BE49-F238E27FC236}">
                  <a16:creationId xmlns:a16="http://schemas.microsoft.com/office/drawing/2014/main" id="{F9369E33-5E39-F946-8063-FB0DAA81C1E9}"/>
                </a:ext>
              </a:extLst>
            </p:cNvPr>
            <p:cNvSpPr/>
            <p:nvPr/>
          </p:nvSpPr>
          <p:spPr>
            <a:xfrm>
              <a:off x="5653882" y="1918623"/>
              <a:ext cx="1692442" cy="1692442"/>
            </a:xfrm>
            <a:prstGeom prst="pie">
              <a:avLst>
                <a:gd name="adj1" fmla="val 2866754"/>
                <a:gd name="adj2" fmla="val 10831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Connector 20">
              <a:extLst>
                <a:ext uri="{FF2B5EF4-FFF2-40B4-BE49-F238E27FC236}">
                  <a16:creationId xmlns:a16="http://schemas.microsoft.com/office/drawing/2014/main" id="{8A779A27-CB01-8F41-9614-050249B00682}"/>
                </a:ext>
              </a:extLst>
            </p:cNvPr>
            <p:cNvCxnSpPr>
              <a:cxnSpLocks/>
              <a:endCxn id="17" idx="1"/>
            </p:cNvCxnSpPr>
            <p:nvPr/>
          </p:nvCxnSpPr>
          <p:spPr>
            <a:xfrm>
              <a:off x="5905744" y="2166475"/>
              <a:ext cx="265398" cy="27342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45">
              <a:extLst>
                <a:ext uri="{FF2B5EF4-FFF2-40B4-BE49-F238E27FC236}">
                  <a16:creationId xmlns:a16="http://schemas.microsoft.com/office/drawing/2014/main" id="{50E97EF9-A706-EE49-ABF8-76825AEDFB29}"/>
                </a:ext>
              </a:extLst>
            </p:cNvPr>
            <p:cNvCxnSpPr>
              <a:cxnSpLocks/>
              <a:endCxn id="17" idx="2"/>
            </p:cNvCxnSpPr>
            <p:nvPr/>
          </p:nvCxnSpPr>
          <p:spPr>
            <a:xfrm>
              <a:off x="5657892" y="2764844"/>
              <a:ext cx="376990" cy="4012"/>
            </a:xfrm>
            <a:prstGeom prst="line">
              <a:avLst/>
            </a:prstGeom>
            <a:ln w="19050"/>
          </p:spPr>
          <p:style>
            <a:lnRef idx="1">
              <a:schemeClr val="dk1"/>
            </a:lnRef>
            <a:fillRef idx="0">
              <a:schemeClr val="dk1"/>
            </a:fillRef>
            <a:effectRef idx="0">
              <a:schemeClr val="dk1"/>
            </a:effectRef>
            <a:fontRef idx="minor">
              <a:schemeClr val="tx1"/>
            </a:fontRef>
          </p:style>
        </p:cxnSp>
        <p:sp>
          <p:nvSpPr>
            <p:cNvPr id="8" name="TextBox 72">
              <a:extLst>
                <a:ext uri="{FF2B5EF4-FFF2-40B4-BE49-F238E27FC236}">
                  <a16:creationId xmlns:a16="http://schemas.microsoft.com/office/drawing/2014/main" id="{8CD88FF7-AB42-A04E-89BA-EC846FB3E70D}"/>
                </a:ext>
              </a:extLst>
            </p:cNvPr>
            <p:cNvSpPr txBox="1"/>
            <p:nvPr/>
          </p:nvSpPr>
          <p:spPr>
            <a:xfrm>
              <a:off x="7056806" y="3461408"/>
              <a:ext cx="475195" cy="369332"/>
            </a:xfrm>
            <a:prstGeom prst="rect">
              <a:avLst/>
            </a:prstGeom>
            <a:noFill/>
          </p:spPr>
          <p:txBody>
            <a:bodyPr wrap="none" rtlCol="0">
              <a:spAutoFit/>
            </a:bodyPr>
            <a:lstStyle/>
            <a:p>
              <a:r>
                <a:rPr lang="en-US" dirty="0"/>
                <a:t>tail</a:t>
              </a:r>
            </a:p>
          </p:txBody>
        </p:sp>
        <p:cxnSp>
          <p:nvCxnSpPr>
            <p:cNvPr id="11" name="Straight Arrow Connector 83">
              <a:extLst>
                <a:ext uri="{FF2B5EF4-FFF2-40B4-BE49-F238E27FC236}">
                  <a16:creationId xmlns:a16="http://schemas.microsoft.com/office/drawing/2014/main" id="{9D81B09E-6BA5-2749-94A5-0C4C079CDE50}"/>
                </a:ext>
              </a:extLst>
            </p:cNvPr>
            <p:cNvCxnSpPr>
              <a:cxnSpLocks/>
            </p:cNvCxnSpPr>
            <p:nvPr/>
          </p:nvCxnSpPr>
          <p:spPr>
            <a:xfrm flipH="1" flipV="1">
              <a:off x="6965234" y="3459851"/>
              <a:ext cx="316483" cy="9907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2" name="Partial Circle 89">
              <a:extLst>
                <a:ext uri="{FF2B5EF4-FFF2-40B4-BE49-F238E27FC236}">
                  <a16:creationId xmlns:a16="http://schemas.microsoft.com/office/drawing/2014/main" id="{57D7B645-1379-FC42-A854-69A7A5CDD8F5}"/>
                </a:ext>
              </a:extLst>
            </p:cNvPr>
            <p:cNvSpPr/>
            <p:nvPr/>
          </p:nvSpPr>
          <p:spPr>
            <a:xfrm>
              <a:off x="5653882" y="1918623"/>
              <a:ext cx="1731765" cy="1684418"/>
            </a:xfrm>
            <a:prstGeom prst="pie">
              <a:avLst>
                <a:gd name="adj1" fmla="val 11546664"/>
                <a:gd name="adj2" fmla="val 133950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Partial Circle 90">
              <a:extLst>
                <a:ext uri="{FF2B5EF4-FFF2-40B4-BE49-F238E27FC236}">
                  <a16:creationId xmlns:a16="http://schemas.microsoft.com/office/drawing/2014/main" id="{DF63678E-9BD3-5241-AD42-056EF1F08F75}"/>
                </a:ext>
              </a:extLst>
            </p:cNvPr>
            <p:cNvSpPr/>
            <p:nvPr/>
          </p:nvSpPr>
          <p:spPr>
            <a:xfrm>
              <a:off x="5634220" y="1928204"/>
              <a:ext cx="1731765" cy="1684418"/>
            </a:xfrm>
            <a:prstGeom prst="pie">
              <a:avLst>
                <a:gd name="adj1" fmla="val 14286026"/>
                <a:gd name="adj2" fmla="val 183628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Partial Circle 92">
              <a:extLst>
                <a:ext uri="{FF2B5EF4-FFF2-40B4-BE49-F238E27FC236}">
                  <a16:creationId xmlns:a16="http://schemas.microsoft.com/office/drawing/2014/main" id="{A7CBD4A4-B013-CB44-879F-D5763B213F54}"/>
                </a:ext>
              </a:extLst>
            </p:cNvPr>
            <p:cNvSpPr/>
            <p:nvPr/>
          </p:nvSpPr>
          <p:spPr>
            <a:xfrm>
              <a:off x="5644052" y="1918623"/>
              <a:ext cx="1692442" cy="1684418"/>
            </a:xfrm>
            <a:prstGeom prst="pie">
              <a:avLst>
                <a:gd name="adj1" fmla="val 19270448"/>
                <a:gd name="adj2" fmla="val 2024264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Partial Circle 93">
              <a:extLst>
                <a:ext uri="{FF2B5EF4-FFF2-40B4-BE49-F238E27FC236}">
                  <a16:creationId xmlns:a16="http://schemas.microsoft.com/office/drawing/2014/main" id="{D560EFA4-2EF3-354D-8E9C-D87C1E50C4AD}"/>
                </a:ext>
              </a:extLst>
            </p:cNvPr>
            <p:cNvSpPr/>
            <p:nvPr/>
          </p:nvSpPr>
          <p:spPr>
            <a:xfrm>
              <a:off x="5653881" y="1917066"/>
              <a:ext cx="1692442" cy="1684418"/>
            </a:xfrm>
            <a:prstGeom prst="pie">
              <a:avLst>
                <a:gd name="adj1" fmla="val 21015950"/>
                <a:gd name="adj2" fmla="val 291909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cxnSp>
          <p:nvCxnSpPr>
            <p:cNvPr id="16" name="Straight Connector 95">
              <a:extLst>
                <a:ext uri="{FF2B5EF4-FFF2-40B4-BE49-F238E27FC236}">
                  <a16:creationId xmlns:a16="http://schemas.microsoft.com/office/drawing/2014/main" id="{7827A45A-C3A5-F04F-AD38-9E61659BC460}"/>
                </a:ext>
              </a:extLst>
            </p:cNvPr>
            <p:cNvCxnSpPr>
              <a:cxnSpLocks/>
            </p:cNvCxnSpPr>
            <p:nvPr/>
          </p:nvCxnSpPr>
          <p:spPr>
            <a:xfrm>
              <a:off x="6519764" y="2759275"/>
              <a:ext cx="390688" cy="754851"/>
            </a:xfrm>
            <a:prstGeom prst="line">
              <a:avLst/>
            </a:prstGeom>
            <a:ln w="19050"/>
          </p:spPr>
          <p:style>
            <a:lnRef idx="1">
              <a:schemeClr val="dk1"/>
            </a:lnRef>
            <a:fillRef idx="0">
              <a:schemeClr val="dk1"/>
            </a:fillRef>
            <a:effectRef idx="0">
              <a:schemeClr val="dk1"/>
            </a:effectRef>
            <a:fontRef idx="minor">
              <a:schemeClr val="tx1"/>
            </a:fontRef>
          </p:style>
        </p:cxnSp>
        <p:sp>
          <p:nvSpPr>
            <p:cNvPr id="17" name="Oval 15">
              <a:extLst>
                <a:ext uri="{FF2B5EF4-FFF2-40B4-BE49-F238E27FC236}">
                  <a16:creationId xmlns:a16="http://schemas.microsoft.com/office/drawing/2014/main" id="{74A83A58-1439-6C49-B57B-5F7D96148C4B}"/>
                </a:ext>
              </a:extLst>
            </p:cNvPr>
            <p:cNvSpPr/>
            <p:nvPr/>
          </p:nvSpPr>
          <p:spPr>
            <a:xfrm>
              <a:off x="6034882" y="2303635"/>
              <a:ext cx="930442" cy="9304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TextBox 72">
              <a:extLst>
                <a:ext uri="{FF2B5EF4-FFF2-40B4-BE49-F238E27FC236}">
                  <a16:creationId xmlns:a16="http://schemas.microsoft.com/office/drawing/2014/main" id="{E1775E3E-EF98-8947-B968-D89133125A46}"/>
                </a:ext>
              </a:extLst>
            </p:cNvPr>
            <p:cNvSpPr txBox="1"/>
            <p:nvPr/>
          </p:nvSpPr>
          <p:spPr>
            <a:xfrm>
              <a:off x="6869123" y="1654254"/>
              <a:ext cx="1159741" cy="369332"/>
            </a:xfrm>
            <a:prstGeom prst="rect">
              <a:avLst/>
            </a:prstGeom>
            <a:noFill/>
          </p:spPr>
          <p:txBody>
            <a:bodyPr wrap="none" rtlCol="0">
              <a:spAutoFit/>
            </a:bodyPr>
            <a:lstStyle/>
            <a:p>
              <a:r>
                <a:rPr lang="en-US" dirty="0" err="1"/>
                <a:t>send_next</a:t>
              </a:r>
              <a:endParaRPr lang="en-US" dirty="0"/>
            </a:p>
          </p:txBody>
        </p:sp>
        <p:cxnSp>
          <p:nvCxnSpPr>
            <p:cNvPr id="19" name="Straight Arrow Connector 83">
              <a:extLst>
                <a:ext uri="{FF2B5EF4-FFF2-40B4-BE49-F238E27FC236}">
                  <a16:creationId xmlns:a16="http://schemas.microsoft.com/office/drawing/2014/main" id="{814B36EE-C51B-0A41-854E-7AC01F6DABE1}"/>
                </a:ext>
              </a:extLst>
            </p:cNvPr>
            <p:cNvCxnSpPr>
              <a:cxnSpLocks/>
            </p:cNvCxnSpPr>
            <p:nvPr/>
          </p:nvCxnSpPr>
          <p:spPr>
            <a:xfrm flipH="1">
              <a:off x="7079281" y="1971797"/>
              <a:ext cx="306366" cy="17532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51" name="组合 50">
            <a:extLst>
              <a:ext uri="{FF2B5EF4-FFF2-40B4-BE49-F238E27FC236}">
                <a16:creationId xmlns:a16="http://schemas.microsoft.com/office/drawing/2014/main" id="{9AC72887-4CDF-5F4B-9AE9-B9D11A1C30B8}"/>
              </a:ext>
            </a:extLst>
          </p:cNvPr>
          <p:cNvGrpSpPr/>
          <p:nvPr/>
        </p:nvGrpSpPr>
        <p:grpSpPr>
          <a:xfrm>
            <a:off x="7347709" y="1644044"/>
            <a:ext cx="2341319" cy="1693999"/>
            <a:chOff x="5044328" y="1918623"/>
            <a:chExt cx="2341319" cy="1693999"/>
          </a:xfrm>
        </p:grpSpPr>
        <p:sp>
          <p:nvSpPr>
            <p:cNvPr id="52" name="Oval 74">
              <a:extLst>
                <a:ext uri="{FF2B5EF4-FFF2-40B4-BE49-F238E27FC236}">
                  <a16:creationId xmlns:a16="http://schemas.microsoft.com/office/drawing/2014/main" id="{6F2369E6-FC26-E64A-B5D3-EEF0DF875722}"/>
                </a:ext>
              </a:extLst>
            </p:cNvPr>
            <p:cNvSpPr/>
            <p:nvPr/>
          </p:nvSpPr>
          <p:spPr>
            <a:xfrm>
              <a:off x="5653882" y="1918623"/>
              <a:ext cx="1692442" cy="1692442"/>
            </a:xfrm>
            <a:prstGeom prst="ellipse">
              <a:avLst/>
            </a:prstGeom>
            <a:pattFill prst="pct20">
              <a:fgClr>
                <a:schemeClr val="tx1"/>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Partial Circle 75">
              <a:extLst>
                <a:ext uri="{FF2B5EF4-FFF2-40B4-BE49-F238E27FC236}">
                  <a16:creationId xmlns:a16="http://schemas.microsoft.com/office/drawing/2014/main" id="{A8CBC1C9-F427-C040-BA05-DB2BE1AE0D31}"/>
                </a:ext>
              </a:extLst>
            </p:cNvPr>
            <p:cNvSpPr/>
            <p:nvPr/>
          </p:nvSpPr>
          <p:spPr>
            <a:xfrm>
              <a:off x="5653882" y="1918623"/>
              <a:ext cx="1692442" cy="1692442"/>
            </a:xfrm>
            <a:prstGeom prst="pie">
              <a:avLst>
                <a:gd name="adj1" fmla="val 19410692"/>
                <a:gd name="adj2" fmla="val 1083146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4" name="Straight Connector 20">
              <a:extLst>
                <a:ext uri="{FF2B5EF4-FFF2-40B4-BE49-F238E27FC236}">
                  <a16:creationId xmlns:a16="http://schemas.microsoft.com/office/drawing/2014/main" id="{8B16EE23-0BFE-294C-8B03-E864B803ED54}"/>
                </a:ext>
              </a:extLst>
            </p:cNvPr>
            <p:cNvCxnSpPr>
              <a:cxnSpLocks/>
              <a:endCxn id="65" idx="1"/>
            </p:cNvCxnSpPr>
            <p:nvPr/>
          </p:nvCxnSpPr>
          <p:spPr>
            <a:xfrm>
              <a:off x="5905744" y="2166475"/>
              <a:ext cx="265398" cy="273420"/>
            </a:xfrm>
            <a:prstGeom prst="line">
              <a:avLst/>
            </a:prstGeom>
            <a:ln w="19050"/>
          </p:spPr>
          <p:style>
            <a:lnRef idx="1">
              <a:schemeClr val="dk1"/>
            </a:lnRef>
            <a:fillRef idx="0">
              <a:schemeClr val="dk1"/>
            </a:fillRef>
            <a:effectRef idx="0">
              <a:schemeClr val="dk1"/>
            </a:effectRef>
            <a:fontRef idx="minor">
              <a:schemeClr val="tx1"/>
            </a:fontRef>
          </p:style>
        </p:cxnSp>
        <p:cxnSp>
          <p:nvCxnSpPr>
            <p:cNvPr id="55" name="Straight Connector 45">
              <a:extLst>
                <a:ext uri="{FF2B5EF4-FFF2-40B4-BE49-F238E27FC236}">
                  <a16:creationId xmlns:a16="http://schemas.microsoft.com/office/drawing/2014/main" id="{E1842BD3-30A1-9B48-94A8-ED5A74E1268D}"/>
                </a:ext>
              </a:extLst>
            </p:cNvPr>
            <p:cNvCxnSpPr>
              <a:cxnSpLocks/>
              <a:endCxn id="65" idx="2"/>
            </p:cNvCxnSpPr>
            <p:nvPr/>
          </p:nvCxnSpPr>
          <p:spPr>
            <a:xfrm>
              <a:off x="5657892" y="2764844"/>
              <a:ext cx="376990" cy="4012"/>
            </a:xfrm>
            <a:prstGeom prst="line">
              <a:avLst/>
            </a:prstGeom>
            <a:ln w="19050"/>
          </p:spPr>
          <p:style>
            <a:lnRef idx="1">
              <a:schemeClr val="dk1"/>
            </a:lnRef>
            <a:fillRef idx="0">
              <a:schemeClr val="dk1"/>
            </a:fillRef>
            <a:effectRef idx="0">
              <a:schemeClr val="dk1"/>
            </a:effectRef>
            <a:fontRef idx="minor">
              <a:schemeClr val="tx1"/>
            </a:fontRef>
          </p:style>
        </p:cxnSp>
        <p:sp>
          <p:nvSpPr>
            <p:cNvPr id="57" name="TextBox 73">
              <a:extLst>
                <a:ext uri="{FF2B5EF4-FFF2-40B4-BE49-F238E27FC236}">
                  <a16:creationId xmlns:a16="http://schemas.microsoft.com/office/drawing/2014/main" id="{DBC4A066-B2CE-C54F-B65B-42FA85D02FDA}"/>
                </a:ext>
              </a:extLst>
            </p:cNvPr>
            <p:cNvSpPr txBox="1"/>
            <p:nvPr/>
          </p:nvSpPr>
          <p:spPr>
            <a:xfrm>
              <a:off x="5044328" y="2728485"/>
              <a:ext cx="654346" cy="369332"/>
            </a:xfrm>
            <a:prstGeom prst="rect">
              <a:avLst/>
            </a:prstGeom>
            <a:noFill/>
          </p:spPr>
          <p:txBody>
            <a:bodyPr wrap="none" rtlCol="0">
              <a:spAutoFit/>
            </a:bodyPr>
            <a:lstStyle/>
            <a:p>
              <a:r>
                <a:rPr lang="en-US" dirty="0"/>
                <a:t>head</a:t>
              </a:r>
            </a:p>
          </p:txBody>
        </p:sp>
        <p:cxnSp>
          <p:nvCxnSpPr>
            <p:cNvPr id="58" name="Straight Arrow Connector 81">
              <a:extLst>
                <a:ext uri="{FF2B5EF4-FFF2-40B4-BE49-F238E27FC236}">
                  <a16:creationId xmlns:a16="http://schemas.microsoft.com/office/drawing/2014/main" id="{D0B9BD51-FE05-9041-B327-2D2D0B6B903B}"/>
                </a:ext>
              </a:extLst>
            </p:cNvPr>
            <p:cNvCxnSpPr>
              <a:cxnSpLocks/>
            </p:cNvCxnSpPr>
            <p:nvPr/>
          </p:nvCxnSpPr>
          <p:spPr>
            <a:xfrm flipV="1">
              <a:off x="5371501" y="2650286"/>
              <a:ext cx="276254" cy="19426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0" name="Partial Circle 89">
              <a:extLst>
                <a:ext uri="{FF2B5EF4-FFF2-40B4-BE49-F238E27FC236}">
                  <a16:creationId xmlns:a16="http://schemas.microsoft.com/office/drawing/2014/main" id="{7A6A2E4D-5FB8-9E47-A658-610D03EBB7DB}"/>
                </a:ext>
              </a:extLst>
            </p:cNvPr>
            <p:cNvSpPr/>
            <p:nvPr/>
          </p:nvSpPr>
          <p:spPr>
            <a:xfrm>
              <a:off x="5653882" y="1918623"/>
              <a:ext cx="1731765" cy="1684418"/>
            </a:xfrm>
            <a:prstGeom prst="pie">
              <a:avLst>
                <a:gd name="adj1" fmla="val 11546664"/>
                <a:gd name="adj2" fmla="val 133950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1" name="Partial Circle 90">
              <a:extLst>
                <a:ext uri="{FF2B5EF4-FFF2-40B4-BE49-F238E27FC236}">
                  <a16:creationId xmlns:a16="http://schemas.microsoft.com/office/drawing/2014/main" id="{17B724ED-341D-CA4B-867E-A7B5AD3BEC71}"/>
                </a:ext>
              </a:extLst>
            </p:cNvPr>
            <p:cNvSpPr/>
            <p:nvPr/>
          </p:nvSpPr>
          <p:spPr>
            <a:xfrm>
              <a:off x="5634220" y="1928204"/>
              <a:ext cx="1731765" cy="1684418"/>
            </a:xfrm>
            <a:prstGeom prst="pie">
              <a:avLst>
                <a:gd name="adj1" fmla="val 14286026"/>
                <a:gd name="adj2" fmla="val 183628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5" name="Oval 15">
              <a:extLst>
                <a:ext uri="{FF2B5EF4-FFF2-40B4-BE49-F238E27FC236}">
                  <a16:creationId xmlns:a16="http://schemas.microsoft.com/office/drawing/2014/main" id="{6536F490-1F5D-624A-B4A0-DC465464284A}"/>
                </a:ext>
              </a:extLst>
            </p:cNvPr>
            <p:cNvSpPr/>
            <p:nvPr/>
          </p:nvSpPr>
          <p:spPr>
            <a:xfrm>
              <a:off x="6034882" y="2303635"/>
              <a:ext cx="930442" cy="9304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68" name="文本框 67">
            <a:extLst>
              <a:ext uri="{FF2B5EF4-FFF2-40B4-BE49-F238E27FC236}">
                <a16:creationId xmlns:a16="http://schemas.microsoft.com/office/drawing/2014/main" id="{17039E1C-1397-164F-A366-F2EC6F9DB878}"/>
              </a:ext>
            </a:extLst>
          </p:cNvPr>
          <p:cNvSpPr txBox="1"/>
          <p:nvPr/>
        </p:nvSpPr>
        <p:spPr>
          <a:xfrm>
            <a:off x="3086347" y="3494727"/>
            <a:ext cx="1584408" cy="5724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000" dirty="0">
                <a:gradFill>
                  <a:gsLst>
                    <a:gs pos="2917">
                      <a:schemeClr val="tx1"/>
                    </a:gs>
                    <a:gs pos="30000">
                      <a:schemeClr val="tx1"/>
                    </a:gs>
                  </a:gsLst>
                  <a:lin ang="5400000" scaled="0"/>
                </a:gradFill>
              </a:rPr>
              <a:t>Sender side</a:t>
            </a:r>
            <a:endParaRPr kumimoji="1" lang="zh-CN" altLang="en-US" sz="2000" dirty="0" err="1">
              <a:gradFill>
                <a:gsLst>
                  <a:gs pos="2917">
                    <a:schemeClr val="tx1"/>
                  </a:gs>
                  <a:gs pos="30000">
                    <a:schemeClr val="tx1"/>
                  </a:gs>
                </a:gsLst>
                <a:lin ang="5400000" scaled="0"/>
              </a:gradFill>
            </a:endParaRPr>
          </a:p>
        </p:txBody>
      </p:sp>
      <p:sp>
        <p:nvSpPr>
          <p:cNvPr id="69" name="文本框 68">
            <a:extLst>
              <a:ext uri="{FF2B5EF4-FFF2-40B4-BE49-F238E27FC236}">
                <a16:creationId xmlns:a16="http://schemas.microsoft.com/office/drawing/2014/main" id="{196C0D2E-22B7-7F49-B705-FFAA9607FEFE}"/>
              </a:ext>
            </a:extLst>
          </p:cNvPr>
          <p:cNvSpPr txBox="1"/>
          <p:nvPr/>
        </p:nvSpPr>
        <p:spPr>
          <a:xfrm>
            <a:off x="7937601" y="3498964"/>
            <a:ext cx="1740926" cy="5724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000" dirty="0">
                <a:gradFill>
                  <a:gsLst>
                    <a:gs pos="2917">
                      <a:schemeClr val="tx1"/>
                    </a:gs>
                    <a:gs pos="30000">
                      <a:schemeClr val="tx1"/>
                    </a:gs>
                  </a:gsLst>
                  <a:lin ang="5400000" scaled="0"/>
                </a:gradFill>
              </a:rPr>
              <a:t>Receiver side</a:t>
            </a:r>
            <a:endParaRPr kumimoji="1" lang="zh-CN" altLang="en-US" sz="2000" dirty="0" err="1">
              <a:gradFill>
                <a:gsLst>
                  <a:gs pos="2917">
                    <a:schemeClr val="tx1"/>
                  </a:gs>
                  <a:gs pos="30000">
                    <a:schemeClr val="tx1"/>
                  </a:gs>
                </a:gsLst>
                <a:lin ang="5400000" scaled="0"/>
              </a:gradFill>
            </a:endParaRPr>
          </a:p>
        </p:txBody>
      </p:sp>
      <p:sp>
        <p:nvSpPr>
          <p:cNvPr id="70" name="右箭头 69">
            <a:extLst>
              <a:ext uri="{FF2B5EF4-FFF2-40B4-BE49-F238E27FC236}">
                <a16:creationId xmlns:a16="http://schemas.microsoft.com/office/drawing/2014/main" id="{A9BED0DB-133F-7E49-BF28-FB1F06E4F249}"/>
              </a:ext>
            </a:extLst>
          </p:cNvPr>
          <p:cNvSpPr/>
          <p:nvPr/>
        </p:nvSpPr>
        <p:spPr bwMode="auto">
          <a:xfrm>
            <a:off x="5492344" y="2323277"/>
            <a:ext cx="1487487" cy="32283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kumimoji="1" lang="zh-CN"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1" name="文本框 70">
            <a:extLst>
              <a:ext uri="{FF2B5EF4-FFF2-40B4-BE49-F238E27FC236}">
                <a16:creationId xmlns:a16="http://schemas.microsoft.com/office/drawing/2014/main" id="{956260FF-E984-724A-B734-AE84AE212D96}"/>
              </a:ext>
            </a:extLst>
          </p:cNvPr>
          <p:cNvSpPr txBox="1"/>
          <p:nvPr/>
        </p:nvSpPr>
        <p:spPr>
          <a:xfrm>
            <a:off x="5191284" y="2510511"/>
            <a:ext cx="2156424" cy="5724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000" dirty="0">
                <a:solidFill>
                  <a:srgbClr val="0078D7"/>
                </a:solidFill>
              </a:rPr>
              <a:t>RDMA write data</a:t>
            </a:r>
            <a:endParaRPr kumimoji="1" lang="zh-CN" altLang="en-US" sz="2000" dirty="0" err="1">
              <a:solidFill>
                <a:srgbClr val="0078D7"/>
              </a:solidFill>
            </a:endParaRPr>
          </a:p>
        </p:txBody>
      </p:sp>
      <p:sp>
        <p:nvSpPr>
          <p:cNvPr id="74" name="右箭头 73">
            <a:extLst>
              <a:ext uri="{FF2B5EF4-FFF2-40B4-BE49-F238E27FC236}">
                <a16:creationId xmlns:a16="http://schemas.microsoft.com/office/drawing/2014/main" id="{0A3CAEA7-8F7A-B84C-8F0E-9DA9162FA57D}"/>
              </a:ext>
            </a:extLst>
          </p:cNvPr>
          <p:cNvSpPr/>
          <p:nvPr/>
        </p:nvSpPr>
        <p:spPr bwMode="auto">
          <a:xfrm flipH="1">
            <a:off x="5492343" y="3817215"/>
            <a:ext cx="1487487" cy="203183"/>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kumimoji="1" lang="zh-CN"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5" name="文本框 74">
            <a:extLst>
              <a:ext uri="{FF2B5EF4-FFF2-40B4-BE49-F238E27FC236}">
                <a16:creationId xmlns:a16="http://schemas.microsoft.com/office/drawing/2014/main" id="{DC3CD422-CE9B-4A44-8081-111E8457F917}"/>
              </a:ext>
            </a:extLst>
          </p:cNvPr>
          <p:cNvSpPr txBox="1"/>
          <p:nvPr/>
        </p:nvSpPr>
        <p:spPr>
          <a:xfrm>
            <a:off x="4631837" y="3962987"/>
            <a:ext cx="3459473" cy="5724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000" dirty="0">
                <a:solidFill>
                  <a:srgbClr val="0078D7"/>
                </a:solidFill>
              </a:rPr>
              <a:t>RDMA write credits (batched)</a:t>
            </a:r>
            <a:endParaRPr kumimoji="1" lang="zh-CN" altLang="en-US" sz="2000" dirty="0" err="1">
              <a:solidFill>
                <a:srgbClr val="0078D7"/>
              </a:solidFill>
            </a:endParaRPr>
          </a:p>
        </p:txBody>
      </p:sp>
      <p:sp>
        <p:nvSpPr>
          <p:cNvPr id="76" name="文本框 75">
            <a:extLst>
              <a:ext uri="{FF2B5EF4-FFF2-40B4-BE49-F238E27FC236}">
                <a16:creationId xmlns:a16="http://schemas.microsoft.com/office/drawing/2014/main" id="{67A4C119-4302-6C48-9AAE-5587DA12FBE9}"/>
              </a:ext>
            </a:extLst>
          </p:cNvPr>
          <p:cNvSpPr txBox="1"/>
          <p:nvPr/>
        </p:nvSpPr>
        <p:spPr>
          <a:xfrm>
            <a:off x="1828802" y="4942846"/>
            <a:ext cx="8589274" cy="1834348"/>
          </a:xfrm>
          <a:prstGeom prst="rect">
            <a:avLst/>
          </a:prstGeom>
          <a:noFill/>
        </p:spPr>
        <p:txBody>
          <a:bodyPr wrap="square" lIns="182880" tIns="146304" rIns="182880" bIns="146304" rtlCol="0">
            <a:spAutoFit/>
          </a:bodyPr>
          <a:lstStyle/>
          <a:p>
            <a:pPr>
              <a:lnSpc>
                <a:spcPct val="90000"/>
              </a:lnSpc>
              <a:spcAft>
                <a:spcPts val="600"/>
              </a:spcAft>
            </a:pPr>
            <a:r>
              <a:rPr kumimoji="1" lang="en-US" altLang="zh-CN" sz="2000" dirty="0"/>
              <a:t>Two copies of ring buffers on both sender and receiver.</a:t>
            </a:r>
          </a:p>
          <a:p>
            <a:pPr>
              <a:lnSpc>
                <a:spcPct val="90000"/>
              </a:lnSpc>
              <a:spcAft>
                <a:spcPts val="600"/>
              </a:spcAft>
            </a:pPr>
            <a:r>
              <a:rPr kumimoji="1" lang="en-US" altLang="zh-CN" sz="2000" dirty="0"/>
              <a:t>Use </a:t>
            </a:r>
            <a:r>
              <a:rPr kumimoji="1" lang="en-US" altLang="zh-CN" sz="2000" dirty="0">
                <a:solidFill>
                  <a:srgbClr val="0078D7"/>
                </a:solidFill>
              </a:rPr>
              <a:t>one-sided RDMA write </a:t>
            </a:r>
            <a:r>
              <a:rPr kumimoji="1" lang="en-US" altLang="zh-CN" sz="2000" dirty="0"/>
              <a:t>to </a:t>
            </a:r>
            <a:r>
              <a:rPr kumimoji="1" lang="en-US" altLang="zh-CN" sz="2000" dirty="0">
                <a:solidFill>
                  <a:srgbClr val="0078D7"/>
                </a:solidFill>
              </a:rPr>
              <a:t>synchronize data </a:t>
            </a:r>
            <a:r>
              <a:rPr kumimoji="1" lang="en-US" altLang="zh-CN" sz="2000" dirty="0"/>
              <a:t>from sender to receiver, and return </a:t>
            </a:r>
            <a:r>
              <a:rPr kumimoji="1" lang="en-US" altLang="zh-CN" sz="2000" dirty="0">
                <a:solidFill>
                  <a:srgbClr val="0078D7"/>
                </a:solidFill>
              </a:rPr>
              <a:t>credits</a:t>
            </a:r>
            <a:r>
              <a:rPr kumimoji="1" lang="en-US" altLang="zh-CN" sz="2000" dirty="0"/>
              <a:t> (i.e. free buffer size) in batches.</a:t>
            </a:r>
          </a:p>
          <a:p>
            <a:pPr>
              <a:lnSpc>
                <a:spcPct val="90000"/>
              </a:lnSpc>
              <a:spcAft>
                <a:spcPts val="600"/>
              </a:spcAft>
            </a:pPr>
            <a:r>
              <a:rPr kumimoji="1" lang="en-US" altLang="zh-CN" sz="2000" dirty="0"/>
              <a:t>Use RDMA </a:t>
            </a:r>
            <a:r>
              <a:rPr kumimoji="1" lang="en-US" altLang="zh-CN" sz="2000" dirty="0">
                <a:solidFill>
                  <a:srgbClr val="0078D7"/>
                </a:solidFill>
              </a:rPr>
              <a:t>write with immediate </a:t>
            </a:r>
            <a:r>
              <a:rPr kumimoji="1" lang="en-US" altLang="zh-CN" sz="2000" dirty="0"/>
              <a:t>verb to ensure ordering and use a shared completion queue to amortize polling overhead.</a:t>
            </a:r>
          </a:p>
        </p:txBody>
      </p:sp>
    </p:spTree>
    <p:extLst>
      <p:ext uri="{BB962C8B-B14F-4D97-AF65-F5344CB8AC3E}">
        <p14:creationId xmlns:p14="http://schemas.microsoft.com/office/powerpoint/2010/main" val="33704168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3025B27-3EBB-E94E-A33B-3CF00F859DB2}"/>
              </a:ext>
            </a:extLst>
          </p:cNvPr>
          <p:cNvSpPr>
            <a:spLocks noGrp="1"/>
          </p:cNvSpPr>
          <p:nvPr>
            <p:ph type="body" sz="quarter" idx="10"/>
          </p:nvPr>
        </p:nvSpPr>
        <p:spPr>
          <a:xfrm>
            <a:off x="1828801" y="1783881"/>
            <a:ext cx="8777288" cy="683264"/>
          </a:xfrm>
        </p:spPr>
        <p:txBody>
          <a:bodyPr/>
          <a:lstStyle/>
          <a:p>
            <a:endParaRPr kumimoji="1" lang="zh-CN" altLang="en-US" dirty="0"/>
          </a:p>
        </p:txBody>
      </p:sp>
      <p:sp>
        <p:nvSpPr>
          <p:cNvPr id="3" name="标题 2">
            <a:extLst>
              <a:ext uri="{FF2B5EF4-FFF2-40B4-BE49-F238E27FC236}">
                <a16:creationId xmlns:a16="http://schemas.microsoft.com/office/drawing/2014/main" id="{C7A9B9F4-6C91-7344-970B-20863D228092}"/>
              </a:ext>
            </a:extLst>
          </p:cNvPr>
          <p:cNvSpPr>
            <a:spLocks noGrp="1"/>
          </p:cNvSpPr>
          <p:nvPr>
            <p:ph type="title"/>
          </p:nvPr>
        </p:nvSpPr>
        <p:spPr/>
        <p:txBody>
          <a:bodyPr/>
          <a:lstStyle/>
          <a:p>
            <a:r>
              <a:rPr kumimoji="1" lang="en-US" altLang="zh-CN" dirty="0"/>
              <a:t>Remove the Overheads (4)</a:t>
            </a:r>
            <a:endParaRPr kumimoji="1" lang="zh-CN" altLang="en-US" dirty="0"/>
          </a:p>
        </p:txBody>
      </p:sp>
      <p:graphicFrame>
        <p:nvGraphicFramePr>
          <p:cNvPr id="4" name="表格 3">
            <a:extLst>
              <a:ext uri="{FF2B5EF4-FFF2-40B4-BE49-F238E27FC236}">
                <a16:creationId xmlns:a16="http://schemas.microsoft.com/office/drawing/2014/main" id="{EC472747-18B2-F846-8AD2-D8273D3B44F6}"/>
              </a:ext>
            </a:extLst>
          </p:cNvPr>
          <p:cNvGraphicFramePr>
            <a:graphicFrameLocks noGrp="1"/>
          </p:cNvGraphicFramePr>
          <p:nvPr>
            <p:extLst>
              <p:ext uri="{D42A27DB-BD31-4B8C-83A1-F6EECF244321}">
                <p14:modId xmlns:p14="http://schemas.microsoft.com/office/powerpoint/2010/main" val="2600082558"/>
              </p:ext>
            </p:extLst>
          </p:nvPr>
        </p:nvGraphicFramePr>
        <p:xfrm>
          <a:off x="1992512" y="1058864"/>
          <a:ext cx="8449867" cy="5843053"/>
        </p:xfrm>
        <a:graphic>
          <a:graphicData uri="http://schemas.openxmlformats.org/drawingml/2006/table">
            <a:tbl>
              <a:tblPr firstRow="1" bandRow="1">
                <a:tableStyleId>{5C22544A-7EE6-4342-B048-85BDC9FD1C3A}</a:tableStyleId>
              </a:tblPr>
              <a:tblGrid>
                <a:gridCol w="1557933">
                  <a:extLst>
                    <a:ext uri="{9D8B030D-6E8A-4147-A177-3AD203B41FA5}">
                      <a16:colId xmlns:a16="http://schemas.microsoft.com/office/drawing/2014/main" val="1300145114"/>
                    </a:ext>
                  </a:extLst>
                </a:gridCol>
                <a:gridCol w="2667000">
                  <a:extLst>
                    <a:ext uri="{9D8B030D-6E8A-4147-A177-3AD203B41FA5}">
                      <a16:colId xmlns:a16="http://schemas.microsoft.com/office/drawing/2014/main" val="2717142978"/>
                    </a:ext>
                  </a:extLst>
                </a:gridCol>
                <a:gridCol w="1055489">
                  <a:extLst>
                    <a:ext uri="{9D8B030D-6E8A-4147-A177-3AD203B41FA5}">
                      <a16:colId xmlns:a16="http://schemas.microsoft.com/office/drawing/2014/main" val="3738354524"/>
                    </a:ext>
                  </a:extLst>
                </a:gridCol>
                <a:gridCol w="1078111">
                  <a:extLst>
                    <a:ext uri="{9D8B030D-6E8A-4147-A177-3AD203B41FA5}">
                      <a16:colId xmlns:a16="http://schemas.microsoft.com/office/drawing/2014/main" val="1173499859"/>
                    </a:ext>
                  </a:extLst>
                </a:gridCol>
                <a:gridCol w="1045667">
                  <a:extLst>
                    <a:ext uri="{9D8B030D-6E8A-4147-A177-3AD203B41FA5}">
                      <a16:colId xmlns:a16="http://schemas.microsoft.com/office/drawing/2014/main" val="1586388787"/>
                    </a:ext>
                  </a:extLst>
                </a:gridCol>
                <a:gridCol w="1045667">
                  <a:extLst>
                    <a:ext uri="{9D8B030D-6E8A-4147-A177-3AD203B41FA5}">
                      <a16:colId xmlns:a16="http://schemas.microsoft.com/office/drawing/2014/main" val="1207650667"/>
                    </a:ext>
                  </a:extLst>
                </a:gridCol>
              </a:tblGrid>
              <a:tr h="343709">
                <a:tc rowSpan="2">
                  <a:txBody>
                    <a:bodyPr/>
                    <a:lstStyle/>
                    <a:p>
                      <a:r>
                        <a:rPr lang="en-US" altLang="zh-CN" sz="1400" dirty="0"/>
                        <a:t>Type</a:t>
                      </a:r>
                      <a:endParaRPr lang="zh-CN" altLang="en-US" sz="1400" dirty="0"/>
                    </a:p>
                  </a:txBody>
                  <a:tcPr/>
                </a:tc>
                <a:tc rowSpan="2">
                  <a:txBody>
                    <a:bodyPr/>
                    <a:lstStyle/>
                    <a:p>
                      <a:r>
                        <a:rPr lang="en-US" altLang="zh-CN" sz="1400" dirty="0"/>
                        <a:t>Overhead</a:t>
                      </a:r>
                      <a:endParaRPr lang="zh-CN" altLang="en-US" sz="1400" dirty="0"/>
                    </a:p>
                  </a:txBody>
                  <a:tcPr/>
                </a:tc>
                <a:tc gridSpan="2">
                  <a:txBody>
                    <a:bodyPr/>
                    <a:lstStyle/>
                    <a:p>
                      <a:r>
                        <a:rPr lang="en-US" altLang="zh-CN" sz="1400" dirty="0"/>
                        <a:t>Linux RTT (ns)</a:t>
                      </a:r>
                      <a:endParaRPr lang="zh-CN" altLang="en-US" sz="1400" dirty="0"/>
                    </a:p>
                  </a:txBody>
                  <a:tcPr/>
                </a:tc>
                <a:tc hMerge="1">
                  <a:txBody>
                    <a:bodyPr/>
                    <a:lstStyle/>
                    <a:p>
                      <a:endParaRPr lang="zh-CN" altLang="en-US" sz="1600" dirty="0"/>
                    </a:p>
                  </a:txBody>
                  <a:tcPr/>
                </a:tc>
                <a:tc gridSpan="2">
                  <a:txBody>
                    <a:bodyPr/>
                    <a:lstStyle/>
                    <a:p>
                      <a:r>
                        <a:rPr lang="en-US" altLang="zh-CN" sz="1400" dirty="0" err="1"/>
                        <a:t>SocksDirect</a:t>
                      </a:r>
                      <a:r>
                        <a:rPr lang="en-US" altLang="zh-CN" sz="1400" dirty="0"/>
                        <a:t> RTT (ns)</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64995775"/>
                  </a:ext>
                </a:extLst>
              </a:tr>
              <a:tr h="343709">
                <a:tc vMerge="1">
                  <a:txBody>
                    <a:bodyPr/>
                    <a:lstStyle/>
                    <a:p>
                      <a:endParaRPr lang="zh-CN" altLang="en-US" sz="1600" dirty="0"/>
                    </a:p>
                  </a:txBody>
                  <a:tcPr/>
                </a:tc>
                <a:tc vMerge="1">
                  <a:txBody>
                    <a:bodyPr/>
                    <a:lstStyle/>
                    <a:p>
                      <a:endParaRPr lang="zh-CN" altLang="en-US" sz="16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extLst>
                  <a:ext uri="{0D108BD9-81ED-4DB2-BD59-A6C34878D82A}">
                    <a16:rowId xmlns:a16="http://schemas.microsoft.com/office/drawing/2014/main" val="522188589"/>
                  </a:ext>
                </a:extLst>
              </a:tr>
              <a:tr h="343709">
                <a:tc rowSpan="4">
                  <a:txBody>
                    <a:bodyPr/>
                    <a:lstStyle/>
                    <a:p>
                      <a:r>
                        <a:rPr lang="en-US" altLang="zh-CN" sz="1400" b="1" dirty="0"/>
                        <a:t>Per operation</a:t>
                      </a:r>
                      <a:endParaRPr lang="zh-CN" altLang="en-US" sz="1400" b="1" dirty="0"/>
                    </a:p>
                  </a:txBody>
                  <a:tcPr anchor="ctr"/>
                </a:tc>
                <a:tc>
                  <a:txBody>
                    <a:bodyPr/>
                    <a:lstStyle/>
                    <a:p>
                      <a:r>
                        <a:rPr lang="en-US" altLang="zh-CN" sz="1400" b="1" dirty="0"/>
                        <a:t>Total</a:t>
                      </a:r>
                      <a:endParaRPr lang="zh-CN" altLang="en-US" sz="1400" b="1" dirty="0"/>
                    </a:p>
                  </a:txBody>
                  <a:tcPr/>
                </a:tc>
                <a:tc gridSpan="2">
                  <a:txBody>
                    <a:bodyPr/>
                    <a:lstStyle/>
                    <a:p>
                      <a:pPr algn="ctr"/>
                      <a:r>
                        <a:rPr lang="en-US" altLang="zh-CN" sz="1400" b="1" dirty="0"/>
                        <a:t>413</a:t>
                      </a:r>
                      <a:endParaRPr lang="zh-CN" altLang="en-US" sz="1400" b="1" dirty="0"/>
                    </a:p>
                  </a:txBody>
                  <a:tcPr/>
                </a:tc>
                <a:tc hMerge="1">
                  <a:txBody>
                    <a:bodyPr/>
                    <a:lstStyle/>
                    <a:p>
                      <a:pPr algn="ctr"/>
                      <a:endParaRPr lang="zh-CN" altLang="en-US" sz="1600" dirty="0"/>
                    </a:p>
                  </a:txBody>
                  <a:tcPr/>
                </a:tc>
                <a:tc gridSpan="2">
                  <a:txBody>
                    <a:bodyPr/>
                    <a:lstStyle/>
                    <a:p>
                      <a:pPr algn="ctr"/>
                      <a:r>
                        <a:rPr lang="en-US" altLang="zh-CN" sz="1400" b="1" dirty="0"/>
                        <a:t>53</a:t>
                      </a:r>
                      <a:endParaRPr lang="zh-CN" altLang="en-US" sz="1400" b="1" dirty="0"/>
                    </a:p>
                  </a:txBody>
                  <a:tcPr/>
                </a:tc>
                <a:tc hMerge="1">
                  <a:txBody>
                    <a:bodyPr/>
                    <a:lstStyle/>
                    <a:p>
                      <a:endParaRPr lang="zh-CN" altLang="en-US"/>
                    </a:p>
                  </a:txBody>
                  <a:tcPr/>
                </a:tc>
                <a:extLst>
                  <a:ext uri="{0D108BD9-81ED-4DB2-BD59-A6C34878D82A}">
                    <a16:rowId xmlns:a16="http://schemas.microsoft.com/office/drawing/2014/main" val="1917704075"/>
                  </a:ext>
                </a:extLst>
              </a:tr>
              <a:tr h="343709">
                <a:tc vMerge="1">
                  <a:txBody>
                    <a:bodyPr/>
                    <a:lstStyle/>
                    <a:p>
                      <a:endParaRPr lang="zh-CN" altLang="en-US" dirty="0"/>
                    </a:p>
                  </a:txBody>
                  <a:tcPr/>
                </a:tc>
                <a:tc>
                  <a:txBody>
                    <a:bodyPr/>
                    <a:lstStyle/>
                    <a:p>
                      <a:r>
                        <a:rPr lang="en-US" altLang="zh-CN" sz="1400" dirty="0"/>
                        <a:t>C library shim</a:t>
                      </a:r>
                      <a:endParaRPr lang="zh-CN" altLang="en-US" sz="1400" dirty="0"/>
                    </a:p>
                  </a:txBody>
                  <a:tcPr/>
                </a:tc>
                <a:tc gridSpan="2">
                  <a:txBody>
                    <a:bodyPr/>
                    <a:lstStyle/>
                    <a:p>
                      <a:pPr algn="ctr"/>
                      <a:r>
                        <a:rPr lang="en-US" altLang="zh-CN" sz="1400" dirty="0"/>
                        <a:t>15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15</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70889062"/>
                  </a:ext>
                </a:extLst>
              </a:tr>
              <a:tr h="343709">
                <a:tc vMerge="1">
                  <a:txBody>
                    <a:bodyPr/>
                    <a:lstStyle/>
                    <a:p>
                      <a:endParaRPr lang="zh-CN" altLang="en-US" dirty="0"/>
                    </a:p>
                  </a:txBody>
                  <a:tcPr/>
                </a:tc>
                <a:tc>
                  <a:txBody>
                    <a:bodyPr/>
                    <a:lstStyle/>
                    <a:p>
                      <a:r>
                        <a:rPr lang="en-US" altLang="zh-CN" sz="1400" dirty="0"/>
                        <a:t>Kernel crossing (</a:t>
                      </a:r>
                      <a:r>
                        <a:rPr lang="en-US" altLang="zh-CN" sz="1400" dirty="0" err="1"/>
                        <a:t>syscall</a:t>
                      </a:r>
                      <a:r>
                        <a:rPr lang="en-US" altLang="zh-CN" sz="1400" dirty="0"/>
                        <a:t>)</a:t>
                      </a:r>
                      <a:endParaRPr lang="zh-CN" altLang="en-US" sz="1400" dirty="0"/>
                    </a:p>
                  </a:txBody>
                  <a:tcPr/>
                </a:tc>
                <a:tc gridSpan="2">
                  <a:txBody>
                    <a:bodyPr/>
                    <a:lstStyle/>
                    <a:p>
                      <a:pPr algn="ctr"/>
                      <a:r>
                        <a:rPr lang="en-US" altLang="zh-CN" sz="1400" dirty="0"/>
                        <a:t>205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740054108"/>
                  </a:ext>
                </a:extLst>
              </a:tr>
              <a:tr h="343709">
                <a:tc vMerge="1">
                  <a:txBody>
                    <a:bodyPr/>
                    <a:lstStyle/>
                    <a:p>
                      <a:endParaRPr lang="zh-CN" altLang="en-US" dirty="0"/>
                    </a:p>
                  </a:txBody>
                  <a:tcPr/>
                </a:tc>
                <a:tc>
                  <a:txBody>
                    <a:bodyPr/>
                    <a:lstStyle/>
                    <a:p>
                      <a:r>
                        <a:rPr lang="en-US" altLang="zh-CN" sz="1400" dirty="0"/>
                        <a:t>Socket FD locking</a:t>
                      </a:r>
                      <a:endParaRPr lang="zh-CN" altLang="en-US" sz="1400" dirty="0"/>
                    </a:p>
                  </a:txBody>
                  <a:tcPr/>
                </a:tc>
                <a:tc gridSpan="2">
                  <a:txBody>
                    <a:bodyPr/>
                    <a:lstStyle/>
                    <a:p>
                      <a:pPr algn="ctr"/>
                      <a:r>
                        <a:rPr lang="en-US" altLang="zh-CN" sz="1400" dirty="0"/>
                        <a:t>160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718921778"/>
                  </a:ext>
                </a:extLst>
              </a:tr>
              <a:tr h="343709">
                <a:tc rowSpan="8">
                  <a:txBody>
                    <a:bodyPr/>
                    <a:lstStyle/>
                    <a:p>
                      <a:r>
                        <a:rPr lang="en-US" altLang="zh-CN" sz="1400" b="1" dirty="0"/>
                        <a:t>Per packet</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15000</a:t>
                      </a:r>
                      <a:endParaRPr lang="zh-CN" altLang="en-US" sz="1400" b="1" dirty="0"/>
                    </a:p>
                  </a:txBody>
                  <a:tcPr/>
                </a:tc>
                <a:tc>
                  <a:txBody>
                    <a:bodyPr/>
                    <a:lstStyle/>
                    <a:p>
                      <a:pPr algn="ctr"/>
                      <a:r>
                        <a:rPr lang="en-US" altLang="zh-CN" sz="1400" b="1" dirty="0"/>
                        <a:t>5800</a:t>
                      </a:r>
                      <a:endParaRPr lang="zh-CN" altLang="en-US" sz="1400" b="1" dirty="0"/>
                    </a:p>
                  </a:txBody>
                  <a:tcPr/>
                </a:tc>
                <a:tc>
                  <a:txBody>
                    <a:bodyPr/>
                    <a:lstStyle/>
                    <a:p>
                      <a:pPr algn="ctr"/>
                      <a:r>
                        <a:rPr lang="en-US" altLang="zh-CN" sz="1400" b="1" dirty="0"/>
                        <a:t>850</a:t>
                      </a:r>
                      <a:endParaRPr lang="zh-CN" altLang="en-US" sz="1400" b="1" dirty="0"/>
                    </a:p>
                  </a:txBody>
                  <a:tcPr/>
                </a:tc>
                <a:tc>
                  <a:txBody>
                    <a:bodyPr/>
                    <a:lstStyle/>
                    <a:p>
                      <a:pPr algn="ctr"/>
                      <a:r>
                        <a:rPr lang="en-US" altLang="zh-CN" sz="1400" b="1" dirty="0"/>
                        <a:t>150</a:t>
                      </a:r>
                      <a:endParaRPr lang="zh-CN" altLang="en-US" sz="1400" b="1" dirty="0"/>
                    </a:p>
                  </a:txBody>
                  <a:tcPr/>
                </a:tc>
                <a:extLst>
                  <a:ext uri="{0D108BD9-81ED-4DB2-BD59-A6C34878D82A}">
                    <a16:rowId xmlns:a16="http://schemas.microsoft.com/office/drawing/2014/main" val="2881754868"/>
                  </a:ext>
                </a:extLst>
              </a:tr>
              <a:tr h="343709">
                <a:tc vMerge="1">
                  <a:txBody>
                    <a:bodyPr/>
                    <a:lstStyle/>
                    <a:p>
                      <a:endParaRPr lang="zh-CN" altLang="en-US" dirty="0"/>
                    </a:p>
                  </a:txBody>
                  <a:tcPr/>
                </a:tc>
                <a:tc>
                  <a:txBody>
                    <a:bodyPr/>
                    <a:lstStyle/>
                    <a:p>
                      <a:r>
                        <a:rPr lang="en-US" altLang="zh-CN" sz="1400" dirty="0"/>
                        <a:t>Buffer management</a:t>
                      </a:r>
                      <a:endParaRPr lang="zh-CN" altLang="en-US" sz="1400" dirty="0"/>
                    </a:p>
                  </a:txBody>
                  <a:tcPr/>
                </a:tc>
                <a:tc gridSpan="2">
                  <a:txBody>
                    <a:bodyPr/>
                    <a:lstStyle/>
                    <a:p>
                      <a:pPr algn="ctr"/>
                      <a:r>
                        <a:rPr lang="en-US" altLang="zh-CN" sz="1400" dirty="0"/>
                        <a:t>430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50</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84689525"/>
                  </a:ext>
                </a:extLst>
              </a:tr>
              <a:tr h="343709">
                <a:tc vMerge="1">
                  <a:txBody>
                    <a:bodyPr/>
                    <a:lstStyle/>
                    <a:p>
                      <a:endParaRPr lang="zh-CN" altLang="en-US" dirty="0"/>
                    </a:p>
                  </a:txBody>
                  <a:tcPr/>
                </a:tc>
                <a:tc>
                  <a:txBody>
                    <a:bodyPr/>
                    <a:lstStyle/>
                    <a:p>
                      <a:r>
                        <a:rPr lang="en-US" altLang="zh-CN" sz="1400" dirty="0"/>
                        <a:t>TCP/IP protocol</a:t>
                      </a:r>
                      <a:endParaRPr lang="zh-CN" altLang="en-US" sz="1400" dirty="0"/>
                    </a:p>
                  </a:txBody>
                  <a:tcPr/>
                </a:tc>
                <a:tc gridSpan="2">
                  <a:txBody>
                    <a:bodyPr/>
                    <a:lstStyle/>
                    <a:p>
                      <a:pPr algn="ctr"/>
                      <a:r>
                        <a:rPr lang="en-US" altLang="zh-CN" sz="1400" dirty="0"/>
                        <a:t>360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382628036"/>
                  </a:ext>
                </a:extLst>
              </a:tr>
              <a:tr h="343709">
                <a:tc vMerge="1">
                  <a:txBody>
                    <a:bodyPr/>
                    <a:lstStyle/>
                    <a:p>
                      <a:endParaRPr lang="zh-CN" altLang="en-US" dirty="0"/>
                    </a:p>
                  </a:txBody>
                  <a:tcPr/>
                </a:tc>
                <a:tc>
                  <a:txBody>
                    <a:bodyPr/>
                    <a:lstStyle/>
                    <a:p>
                      <a:r>
                        <a:rPr lang="en-US" altLang="zh-CN" sz="1400" dirty="0"/>
                        <a:t>Packet processing</a:t>
                      </a:r>
                      <a:endParaRPr lang="zh-CN" altLang="en-US" sz="1400" dirty="0"/>
                    </a:p>
                  </a:txBody>
                  <a:tcPr/>
                </a:tc>
                <a:tc>
                  <a:txBody>
                    <a:bodyPr/>
                    <a:lstStyle/>
                    <a:p>
                      <a:pPr algn="ctr"/>
                      <a:r>
                        <a:rPr lang="en-US" altLang="zh-CN" sz="1400" dirty="0"/>
                        <a:t>500</a:t>
                      </a:r>
                      <a:endParaRPr lang="zh-CN" altLang="en-US" sz="1400" dirty="0"/>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915215567"/>
                  </a:ext>
                </a:extLst>
              </a:tr>
              <a:tr h="343709">
                <a:tc vMerge="1">
                  <a:txBody>
                    <a:bodyPr/>
                    <a:lstStyle/>
                    <a:p>
                      <a:endParaRPr lang="zh-CN" altLang="en-US" dirty="0"/>
                    </a:p>
                  </a:txBody>
                  <a:tcPr/>
                </a:tc>
                <a:tc>
                  <a:txBody>
                    <a:bodyPr/>
                    <a:lstStyle/>
                    <a:p>
                      <a:r>
                        <a:rPr lang="en-US" altLang="zh-CN" sz="1400" dirty="0"/>
                        <a:t>NIC doorbell and DMA</a:t>
                      </a:r>
                      <a:endParaRPr lang="zh-CN" altLang="en-US" sz="1400" dirty="0"/>
                    </a:p>
                  </a:txBody>
                  <a:tcPr/>
                </a:tc>
                <a:tc>
                  <a:txBody>
                    <a:bodyPr/>
                    <a:lstStyle/>
                    <a:p>
                      <a:pPr algn="ctr"/>
                      <a:r>
                        <a:rPr lang="en-US" altLang="zh-CN" sz="1400" dirty="0">
                          <a:solidFill>
                            <a:schemeClr val="tx1"/>
                          </a:solidFill>
                        </a:rPr>
                        <a:t>2100</a:t>
                      </a:r>
                      <a:endParaRPr lang="zh-CN" altLang="en-US" sz="1400" dirty="0">
                        <a:solidFill>
                          <a:schemeClr val="tx1"/>
                        </a:solidFill>
                      </a:endParaRPr>
                    </a:p>
                  </a:txBody>
                  <a:tcPr/>
                </a:tc>
                <a:tc>
                  <a:txBody>
                    <a:bodyPr/>
                    <a:lstStyle/>
                    <a:p>
                      <a:pPr algn="ctr"/>
                      <a:r>
                        <a:rPr lang="en-US" altLang="zh-CN" sz="1400" dirty="0"/>
                        <a:t>N/A</a:t>
                      </a:r>
                      <a:endParaRPr lang="zh-CN" altLang="en-US" sz="1400" dirty="0"/>
                    </a:p>
                  </a:txBody>
                  <a:tcPr/>
                </a:tc>
                <a:tc>
                  <a:txBody>
                    <a:bodyPr/>
                    <a:lstStyle/>
                    <a:p>
                      <a:pPr algn="ctr"/>
                      <a:r>
                        <a:rPr lang="en-US" altLang="zh-CN" sz="1400" dirty="0"/>
                        <a:t>600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39517275"/>
                  </a:ext>
                </a:extLst>
              </a:tr>
              <a:tr h="343709">
                <a:tc vMerge="1">
                  <a:txBody>
                    <a:bodyPr/>
                    <a:lstStyle/>
                    <a:p>
                      <a:endParaRPr lang="zh-CN" altLang="en-US" dirty="0"/>
                    </a:p>
                  </a:txBody>
                  <a:tcPr/>
                </a:tc>
                <a:tc>
                  <a:txBody>
                    <a:bodyPr/>
                    <a:lstStyle/>
                    <a:p>
                      <a:r>
                        <a:rPr lang="en-US" altLang="zh-CN" sz="1400" dirty="0"/>
                        <a:t>NIC processing and wire</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a:t>N/A</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02665096"/>
                  </a:ext>
                </a:extLst>
              </a:tr>
              <a:tr h="343709">
                <a:tc vMerge="1">
                  <a:txBody>
                    <a:bodyPr/>
                    <a:lstStyle/>
                    <a:p>
                      <a:endParaRPr lang="zh-CN" altLang="en-US" dirty="0"/>
                    </a:p>
                  </a:txBody>
                  <a:tcPr/>
                </a:tc>
                <a:tc>
                  <a:txBody>
                    <a:bodyPr/>
                    <a:lstStyle/>
                    <a:p>
                      <a:r>
                        <a:rPr lang="en-US" altLang="zh-CN" sz="1400" dirty="0"/>
                        <a:t>Handling NIC interrupt</a:t>
                      </a:r>
                      <a:endParaRPr lang="zh-CN" altLang="en-US" sz="1400" dirty="0"/>
                    </a:p>
                  </a:txBody>
                  <a:tcPr/>
                </a:tc>
                <a:tc>
                  <a:txBody>
                    <a:bodyPr/>
                    <a:lstStyle/>
                    <a:p>
                      <a:pPr algn="ctr"/>
                      <a:r>
                        <a:rPr lang="en-US" altLang="zh-CN" sz="1400" dirty="0">
                          <a:solidFill>
                            <a:schemeClr val="tx1"/>
                          </a:solidFill>
                        </a:rPr>
                        <a:t>4000</a:t>
                      </a:r>
                      <a:endParaRPr lang="zh-CN" altLang="en-US" sz="1400" dirty="0">
                        <a:solidFill>
                          <a:schemeClr val="tx1"/>
                        </a:solidFill>
                      </a:endParaRPr>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493935970"/>
                  </a:ext>
                </a:extLst>
              </a:tr>
              <a:tr h="343709">
                <a:tc vMerge="1">
                  <a:txBody>
                    <a:bodyPr/>
                    <a:lstStyle/>
                    <a:p>
                      <a:endParaRPr lang="zh-CN" altLang="en-US" dirty="0"/>
                    </a:p>
                  </a:txBody>
                  <a:tcPr/>
                </a:tc>
                <a:tc>
                  <a:txBody>
                    <a:bodyPr/>
                    <a:lstStyle/>
                    <a:p>
                      <a:r>
                        <a:rPr lang="en-US" altLang="zh-CN" sz="1400" dirty="0"/>
                        <a:t>Process wakeup</a:t>
                      </a:r>
                      <a:endParaRPr lang="zh-CN" altLang="en-US" sz="1400" dirty="0"/>
                    </a:p>
                  </a:txBody>
                  <a:tcPr/>
                </a:tc>
                <a:tc gridSpan="2">
                  <a:txBody>
                    <a:bodyPr/>
                    <a:lstStyle/>
                    <a:p>
                      <a:pPr algn="ctr"/>
                      <a:r>
                        <a:rPr lang="en-US" altLang="zh-CN" sz="1400" dirty="0">
                          <a:solidFill>
                            <a:schemeClr val="tx1"/>
                          </a:solidFill>
                        </a:rPr>
                        <a:t>5000</a:t>
                      </a:r>
                      <a:endParaRPr lang="zh-CN" altLang="en-US" sz="1400" dirty="0">
                        <a:solidFill>
                          <a:schemeClr val="tx1"/>
                        </a:solidFill>
                      </a:endParaRPr>
                    </a:p>
                  </a:txBody>
                  <a:tcPr/>
                </a:tc>
                <a:tc hMerge="1">
                  <a:txBody>
                    <a:bodyPr/>
                    <a:lstStyle/>
                    <a:p>
                      <a:pPr algn="ctr"/>
                      <a:endParaRPr lang="zh-CN" altLang="en-US" sz="1600" dirty="0">
                        <a:solidFill>
                          <a:srgbClr val="C00000"/>
                        </a:solidFill>
                      </a:endParaRPr>
                    </a:p>
                  </a:txBody>
                  <a:tcPr/>
                </a:tc>
                <a:tc gridSpan="2">
                  <a:txBody>
                    <a:bodyPr/>
                    <a:lstStyle/>
                    <a:p>
                      <a:pPr algn="ctr"/>
                      <a:r>
                        <a:rPr lang="en-US" altLang="zh-CN" sz="1400" dirty="0">
                          <a:solidFill>
                            <a:schemeClr val="tx1"/>
                          </a:solidFill>
                        </a:rPr>
                        <a:t>N/A</a:t>
                      </a:r>
                      <a:endParaRPr lang="zh-CN" altLang="en-US" sz="1400" dirty="0">
                        <a:solidFill>
                          <a:schemeClr val="tx1"/>
                        </a:solidFill>
                      </a:endParaRPr>
                    </a:p>
                  </a:txBody>
                  <a:tcPr/>
                </a:tc>
                <a:tc hMerge="1">
                  <a:txBody>
                    <a:bodyPr/>
                    <a:lstStyle/>
                    <a:p>
                      <a:endParaRPr lang="zh-CN" altLang="en-US"/>
                    </a:p>
                  </a:txBody>
                  <a:tcPr/>
                </a:tc>
                <a:extLst>
                  <a:ext uri="{0D108BD9-81ED-4DB2-BD59-A6C34878D82A}">
                    <a16:rowId xmlns:a16="http://schemas.microsoft.com/office/drawing/2014/main" val="2850315642"/>
                  </a:ext>
                </a:extLst>
              </a:tr>
              <a:tr h="343709">
                <a:tc rowSpan="3">
                  <a:txBody>
                    <a:bodyPr/>
                    <a:lstStyle/>
                    <a:p>
                      <a:r>
                        <a:rPr lang="en-US" altLang="zh-CN" sz="1400" b="1" dirty="0"/>
                        <a:t>Per </a:t>
                      </a:r>
                      <a:r>
                        <a:rPr lang="en-US" altLang="zh-CN" sz="1400" b="1" dirty="0" err="1"/>
                        <a:t>kbyte</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365</a:t>
                      </a:r>
                      <a:endParaRPr lang="zh-CN" altLang="en-US" sz="1400" b="1" dirty="0"/>
                    </a:p>
                  </a:txBody>
                  <a:tcPr/>
                </a:tc>
                <a:tc>
                  <a:txBody>
                    <a:bodyPr/>
                    <a:lstStyle/>
                    <a:p>
                      <a:pPr algn="ctr"/>
                      <a:r>
                        <a:rPr lang="en-US" altLang="zh-CN" sz="1400" b="1" dirty="0"/>
                        <a:t>160</a:t>
                      </a:r>
                      <a:endParaRPr lang="zh-CN" altLang="en-US" sz="1400" b="1" dirty="0"/>
                    </a:p>
                  </a:txBody>
                  <a:tcPr/>
                </a:tc>
                <a:tc>
                  <a:txBody>
                    <a:bodyPr/>
                    <a:lstStyle/>
                    <a:p>
                      <a:pPr algn="ctr"/>
                      <a:r>
                        <a:rPr lang="en-US" altLang="zh-CN" sz="1400" b="1" dirty="0"/>
                        <a:t>173</a:t>
                      </a:r>
                      <a:endParaRPr lang="zh-CN" altLang="en-US" sz="1400" b="1" dirty="0"/>
                    </a:p>
                  </a:txBody>
                  <a:tcPr/>
                </a:tc>
                <a:tc>
                  <a:txBody>
                    <a:bodyPr/>
                    <a:lstStyle/>
                    <a:p>
                      <a:pPr algn="ctr"/>
                      <a:r>
                        <a:rPr lang="en-US" altLang="zh-CN" sz="1400" b="1" dirty="0"/>
                        <a:t>13</a:t>
                      </a:r>
                      <a:endParaRPr lang="zh-CN" altLang="en-US" sz="1400" b="1" dirty="0"/>
                    </a:p>
                  </a:txBody>
                  <a:tcPr/>
                </a:tc>
                <a:extLst>
                  <a:ext uri="{0D108BD9-81ED-4DB2-BD59-A6C34878D82A}">
                    <a16:rowId xmlns:a16="http://schemas.microsoft.com/office/drawing/2014/main" val="823261487"/>
                  </a:ext>
                </a:extLst>
              </a:tr>
              <a:tr h="343709">
                <a:tc vMerge="1">
                  <a:txBody>
                    <a:bodyPr/>
                    <a:lstStyle/>
                    <a:p>
                      <a:endParaRPr lang="zh-CN" altLang="en-US" sz="1600" dirty="0"/>
                    </a:p>
                  </a:txBody>
                  <a:tcPr anchor="ctr"/>
                </a:tc>
                <a:tc>
                  <a:txBody>
                    <a:bodyPr/>
                    <a:lstStyle/>
                    <a:p>
                      <a:r>
                        <a:rPr lang="en-US" altLang="zh-CN" sz="1400" b="0" dirty="0"/>
                        <a:t>Copy</a:t>
                      </a:r>
                      <a:endParaRPr lang="zh-CN" altLang="en-US" sz="1400" b="0" dirty="0"/>
                    </a:p>
                  </a:txBody>
                  <a:tcPr/>
                </a:tc>
                <a:tc gridSpan="2">
                  <a:txBody>
                    <a:bodyPr/>
                    <a:lstStyle/>
                    <a:p>
                      <a:pPr algn="ctr"/>
                      <a:r>
                        <a:rPr lang="en-US" altLang="zh-CN" sz="1400" b="0" dirty="0">
                          <a:solidFill>
                            <a:schemeClr val="bg1"/>
                          </a:solidFill>
                        </a:rPr>
                        <a:t>160</a:t>
                      </a:r>
                      <a:endParaRPr lang="zh-CN" altLang="en-US" sz="1400" b="0" dirty="0">
                        <a:solidFill>
                          <a:schemeClr val="bg1"/>
                        </a:solidFill>
                      </a:endParaRPr>
                    </a:p>
                  </a:txBody>
                  <a:tcPr>
                    <a:solidFill>
                      <a:srgbClr val="C00000"/>
                    </a:solidFill>
                  </a:tcPr>
                </a:tc>
                <a:tc hMerge="1">
                  <a:txBody>
                    <a:bodyPr/>
                    <a:lstStyle/>
                    <a:p>
                      <a:pPr algn="ctr"/>
                      <a:endParaRPr lang="zh-CN" altLang="en-US" sz="1600" b="0" dirty="0"/>
                    </a:p>
                  </a:txBody>
                  <a:tcPr/>
                </a:tc>
                <a:tc gridSpan="2">
                  <a:txBody>
                    <a:bodyPr/>
                    <a:lstStyle/>
                    <a:p>
                      <a:pPr algn="ctr"/>
                      <a:r>
                        <a:rPr lang="en-US" altLang="zh-CN" sz="1400" b="0" dirty="0">
                          <a:solidFill>
                            <a:schemeClr val="bg1"/>
                          </a:solidFill>
                        </a:rPr>
                        <a:t>13</a:t>
                      </a:r>
                      <a:endParaRPr lang="zh-CN" altLang="en-US" sz="1400" b="0" dirty="0">
                        <a:solidFill>
                          <a:schemeClr val="bg1"/>
                        </a:solidFill>
                      </a:endParaRPr>
                    </a:p>
                  </a:txBody>
                  <a:tcPr>
                    <a:solidFill>
                      <a:srgbClr val="C00000"/>
                    </a:solidFill>
                  </a:tcPr>
                </a:tc>
                <a:tc hMerge="1">
                  <a:txBody>
                    <a:bodyPr/>
                    <a:lstStyle/>
                    <a:p>
                      <a:endParaRPr lang="zh-CN" altLang="en-US"/>
                    </a:p>
                  </a:txBody>
                  <a:tcPr/>
                </a:tc>
                <a:extLst>
                  <a:ext uri="{0D108BD9-81ED-4DB2-BD59-A6C34878D82A}">
                    <a16:rowId xmlns:a16="http://schemas.microsoft.com/office/drawing/2014/main" val="266584489"/>
                  </a:ext>
                </a:extLst>
              </a:tr>
              <a:tr h="343709">
                <a:tc vMerge="1">
                  <a:txBody>
                    <a:bodyPr/>
                    <a:lstStyle/>
                    <a:p>
                      <a:endParaRPr lang="zh-CN" altLang="en-US" sz="1600" dirty="0"/>
                    </a:p>
                  </a:txBody>
                  <a:tcPr anchor="ctr"/>
                </a:tc>
                <a:tc>
                  <a:txBody>
                    <a:bodyPr/>
                    <a:lstStyle/>
                    <a:p>
                      <a:r>
                        <a:rPr lang="en-US" altLang="zh-CN" sz="1400" b="0" dirty="0"/>
                        <a:t>Wire transfer</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extLst>
                  <a:ext uri="{0D108BD9-81ED-4DB2-BD59-A6C34878D82A}">
                    <a16:rowId xmlns:a16="http://schemas.microsoft.com/office/drawing/2014/main" val="1358101003"/>
                  </a:ext>
                </a:extLst>
              </a:tr>
            </a:tbl>
          </a:graphicData>
        </a:graphic>
      </p:graphicFrame>
    </p:spTree>
    <p:extLst>
      <p:ext uri="{BB962C8B-B14F-4D97-AF65-F5344CB8AC3E}">
        <p14:creationId xmlns:p14="http://schemas.microsoft.com/office/powerpoint/2010/main" val="97872484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72D5D8-B607-4C11-AA49-0F3E5D67B9D4}"/>
              </a:ext>
            </a:extLst>
          </p:cNvPr>
          <p:cNvSpPr>
            <a:spLocks noGrp="1"/>
          </p:cNvSpPr>
          <p:nvPr>
            <p:ph type="body" sz="quarter" idx="10"/>
          </p:nvPr>
        </p:nvSpPr>
        <p:spPr>
          <a:xfrm>
            <a:off x="406101" y="1131149"/>
            <a:ext cx="8777288" cy="517065"/>
          </a:xfrm>
        </p:spPr>
        <p:txBody>
          <a:bodyPr/>
          <a:lstStyle/>
          <a:p>
            <a:r>
              <a:rPr lang="en-US" sz="2400" dirty="0"/>
              <a:t>Why both sender and receiver need to copy payload?</a:t>
            </a:r>
          </a:p>
        </p:txBody>
      </p:sp>
      <p:sp>
        <p:nvSpPr>
          <p:cNvPr id="3" name="Title 2">
            <a:extLst>
              <a:ext uri="{FF2B5EF4-FFF2-40B4-BE49-F238E27FC236}">
                <a16:creationId xmlns:a16="http://schemas.microsoft.com/office/drawing/2014/main" id="{AFDABDA2-20B6-4421-AF8D-6988DE83F616}"/>
              </a:ext>
            </a:extLst>
          </p:cNvPr>
          <p:cNvSpPr>
            <a:spLocks noGrp="1"/>
          </p:cNvSpPr>
          <p:nvPr>
            <p:ph type="title"/>
          </p:nvPr>
        </p:nvSpPr>
        <p:spPr/>
        <p:txBody>
          <a:bodyPr/>
          <a:lstStyle/>
          <a:p>
            <a:r>
              <a:rPr lang="en-US" dirty="0"/>
              <a:t>Payload Copy Overhead</a:t>
            </a:r>
          </a:p>
        </p:txBody>
      </p:sp>
      <p:sp>
        <p:nvSpPr>
          <p:cNvPr id="4" name="文本框 1">
            <a:extLst>
              <a:ext uri="{FF2B5EF4-FFF2-40B4-BE49-F238E27FC236}">
                <a16:creationId xmlns:a16="http://schemas.microsoft.com/office/drawing/2014/main" id="{05ABAE44-C67C-4858-9163-D3CBF3FE51D3}"/>
              </a:ext>
            </a:extLst>
          </p:cNvPr>
          <p:cNvSpPr txBox="1"/>
          <p:nvPr/>
        </p:nvSpPr>
        <p:spPr>
          <a:xfrm>
            <a:off x="502444" y="2051834"/>
            <a:ext cx="1600844" cy="421975"/>
          </a:xfrm>
          <a:prstGeom prst="rect">
            <a:avLst/>
          </a:prstGeom>
          <a:noFill/>
        </p:spPr>
        <p:txBody>
          <a:bodyPr wrap="square" rtlCol="0">
            <a:spAutoFit/>
          </a:bodyPr>
          <a:lstStyle/>
          <a:p>
            <a:r>
              <a:rPr kumimoji="1" lang="en-US" altLang="zh-CN" sz="2142" dirty="0"/>
              <a:t>App</a:t>
            </a:r>
            <a:endParaRPr kumimoji="1" lang="en-US" altLang="zh-CN" dirty="0">
              <a:solidFill>
                <a:srgbClr val="0078D7"/>
              </a:solidFill>
              <a:latin typeface="Consolas" panose="020B0609020204030204" pitchFamily="49" charset="0"/>
              <a:cs typeface="Consolas" panose="020B0609020204030204" pitchFamily="49" charset="0"/>
            </a:endParaRPr>
          </a:p>
        </p:txBody>
      </p:sp>
      <p:sp>
        <p:nvSpPr>
          <p:cNvPr id="9" name="文本框 1">
            <a:extLst>
              <a:ext uri="{FF2B5EF4-FFF2-40B4-BE49-F238E27FC236}">
                <a16:creationId xmlns:a16="http://schemas.microsoft.com/office/drawing/2014/main" id="{FC3194C8-18F5-9048-8676-2E4D93ABEDB7}"/>
              </a:ext>
            </a:extLst>
          </p:cNvPr>
          <p:cNvSpPr txBox="1"/>
          <p:nvPr/>
        </p:nvSpPr>
        <p:spPr>
          <a:xfrm>
            <a:off x="861136" y="2541915"/>
            <a:ext cx="3886200" cy="369332"/>
          </a:xfrm>
          <a:prstGeom prst="rect">
            <a:avLst/>
          </a:prstGeom>
          <a:noFill/>
        </p:spPr>
        <p:txBody>
          <a:bodyPr wrap="square" rtlCol="0">
            <a:spAutoFit/>
          </a:bodyPr>
          <a:lstStyle/>
          <a:p>
            <a:r>
              <a:rPr kumimoji="1" lang="en-US" altLang="zh-CN" dirty="0">
                <a:solidFill>
                  <a:srgbClr val="0078D7"/>
                </a:solidFill>
                <a:cs typeface="Consolas" panose="020B0609020204030204" pitchFamily="49" charset="0"/>
              </a:rPr>
              <a:t>send(</a:t>
            </a:r>
            <a:r>
              <a:rPr kumimoji="1" lang="en-US" altLang="zh-CN" dirty="0" err="1">
                <a:solidFill>
                  <a:srgbClr val="0078D7"/>
                </a:solidFill>
                <a:cs typeface="Consolas" panose="020B0609020204030204" pitchFamily="49" charset="0"/>
              </a:rPr>
              <a:t>buf</a:t>
            </a:r>
            <a:r>
              <a:rPr kumimoji="1" lang="en-US" altLang="zh-CN" dirty="0">
                <a:solidFill>
                  <a:srgbClr val="0078D7"/>
                </a:solidFill>
                <a:cs typeface="Consolas" panose="020B0609020204030204" pitchFamily="49" charset="0"/>
              </a:rPr>
              <a:t>, size);</a:t>
            </a:r>
          </a:p>
        </p:txBody>
      </p:sp>
      <p:sp>
        <p:nvSpPr>
          <p:cNvPr id="10" name="文本框 1">
            <a:extLst>
              <a:ext uri="{FF2B5EF4-FFF2-40B4-BE49-F238E27FC236}">
                <a16:creationId xmlns:a16="http://schemas.microsoft.com/office/drawing/2014/main" id="{9EBAE7DD-87DB-B34F-8293-20531B5A39AD}"/>
              </a:ext>
            </a:extLst>
          </p:cNvPr>
          <p:cNvSpPr txBox="1"/>
          <p:nvPr/>
        </p:nvSpPr>
        <p:spPr>
          <a:xfrm>
            <a:off x="847499" y="3648224"/>
            <a:ext cx="3886200" cy="369332"/>
          </a:xfrm>
          <a:prstGeom prst="rect">
            <a:avLst/>
          </a:prstGeom>
          <a:noFill/>
        </p:spPr>
        <p:txBody>
          <a:bodyPr wrap="square" rtlCol="0">
            <a:spAutoFit/>
          </a:bodyPr>
          <a:lstStyle/>
          <a:p>
            <a:r>
              <a:rPr kumimoji="1" lang="en-US" altLang="zh-CN" dirty="0" err="1">
                <a:solidFill>
                  <a:srgbClr val="0078D7"/>
                </a:solidFill>
                <a:cs typeface="Consolas" panose="020B0609020204030204" pitchFamily="49" charset="0"/>
              </a:rPr>
              <a:t>memcpy</a:t>
            </a:r>
            <a:r>
              <a:rPr kumimoji="1" lang="en-US" altLang="zh-CN" dirty="0">
                <a:solidFill>
                  <a:srgbClr val="0078D7"/>
                </a:solidFill>
                <a:cs typeface="Consolas" panose="020B0609020204030204" pitchFamily="49" charset="0"/>
              </a:rPr>
              <a:t>(</a:t>
            </a:r>
            <a:r>
              <a:rPr kumimoji="1" lang="en-US" altLang="zh-CN" dirty="0" err="1">
                <a:solidFill>
                  <a:srgbClr val="0078D7"/>
                </a:solidFill>
                <a:cs typeface="Consolas" panose="020B0609020204030204" pitchFamily="49" charset="0"/>
              </a:rPr>
              <a:t>buf</a:t>
            </a:r>
            <a:r>
              <a:rPr kumimoji="1" lang="en-US" altLang="zh-CN" dirty="0">
                <a:solidFill>
                  <a:srgbClr val="0078D7"/>
                </a:solidFill>
                <a:cs typeface="Consolas" panose="020B0609020204030204" pitchFamily="49" charset="0"/>
              </a:rPr>
              <a:t>, data, size);</a:t>
            </a:r>
          </a:p>
        </p:txBody>
      </p:sp>
      <p:cxnSp>
        <p:nvCxnSpPr>
          <p:cNvPr id="12" name="直线连接符 11">
            <a:extLst>
              <a:ext uri="{FF2B5EF4-FFF2-40B4-BE49-F238E27FC236}">
                <a16:creationId xmlns:a16="http://schemas.microsoft.com/office/drawing/2014/main" id="{049FB395-7880-0647-B6A0-752C08C46EB7}"/>
              </a:ext>
            </a:extLst>
          </p:cNvPr>
          <p:cNvCxnSpPr/>
          <p:nvPr/>
        </p:nvCxnSpPr>
        <p:spPr>
          <a:xfrm>
            <a:off x="861137" y="2430462"/>
            <a:ext cx="0" cy="3810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直线连接符 12">
            <a:extLst>
              <a:ext uri="{FF2B5EF4-FFF2-40B4-BE49-F238E27FC236}">
                <a16:creationId xmlns:a16="http://schemas.microsoft.com/office/drawing/2014/main" id="{286E5DA0-A044-7246-BCC5-F545BA95F367}"/>
              </a:ext>
            </a:extLst>
          </p:cNvPr>
          <p:cNvCxnSpPr/>
          <p:nvPr/>
        </p:nvCxnSpPr>
        <p:spPr>
          <a:xfrm>
            <a:off x="4797871" y="2473809"/>
            <a:ext cx="0" cy="3810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文本框 1">
            <a:extLst>
              <a:ext uri="{FF2B5EF4-FFF2-40B4-BE49-F238E27FC236}">
                <a16:creationId xmlns:a16="http://schemas.microsoft.com/office/drawing/2014/main" id="{FA8B8314-93E3-8E4C-BF2B-5E8BA1F9D845}"/>
              </a:ext>
            </a:extLst>
          </p:cNvPr>
          <p:cNvSpPr txBox="1"/>
          <p:nvPr/>
        </p:nvSpPr>
        <p:spPr>
          <a:xfrm>
            <a:off x="4485631" y="2080632"/>
            <a:ext cx="1503213" cy="421975"/>
          </a:xfrm>
          <a:prstGeom prst="rect">
            <a:avLst/>
          </a:prstGeom>
          <a:noFill/>
        </p:spPr>
        <p:txBody>
          <a:bodyPr wrap="square" rtlCol="0">
            <a:spAutoFit/>
          </a:bodyPr>
          <a:lstStyle/>
          <a:p>
            <a:r>
              <a:rPr kumimoji="1" lang="en-US" altLang="zh-CN" sz="2142" dirty="0"/>
              <a:t>NIC</a:t>
            </a:r>
            <a:endParaRPr kumimoji="1" lang="en-US" altLang="zh-CN" dirty="0">
              <a:solidFill>
                <a:srgbClr val="0078D7"/>
              </a:solidFill>
              <a:latin typeface="Consolas" panose="020B0609020204030204" pitchFamily="49" charset="0"/>
              <a:cs typeface="Consolas" panose="020B0609020204030204" pitchFamily="49" charset="0"/>
            </a:endParaRPr>
          </a:p>
        </p:txBody>
      </p:sp>
      <p:sp>
        <p:nvSpPr>
          <p:cNvPr id="16" name="矩形 15">
            <a:extLst>
              <a:ext uri="{FF2B5EF4-FFF2-40B4-BE49-F238E27FC236}">
                <a16:creationId xmlns:a16="http://schemas.microsoft.com/office/drawing/2014/main" id="{8E005443-0871-7E4A-A311-EAB84A0DB8DB}"/>
              </a:ext>
            </a:extLst>
          </p:cNvPr>
          <p:cNvSpPr/>
          <p:nvPr/>
        </p:nvSpPr>
        <p:spPr bwMode="auto">
          <a:xfrm>
            <a:off x="4620699" y="3101393"/>
            <a:ext cx="348093" cy="183232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zh-CN" dirty="0">
                <a:gradFill>
                  <a:gsLst>
                    <a:gs pos="0">
                      <a:srgbClr val="FFFFFF"/>
                    </a:gs>
                    <a:gs pos="100000">
                      <a:srgbClr val="FFFFFF"/>
                    </a:gs>
                  </a:gsLst>
                  <a:lin ang="5400000" scaled="0"/>
                </a:gradFill>
                <a:ea typeface="Segoe UI" pitchFamily="34" charset="0"/>
                <a:cs typeface="Segoe UI" pitchFamily="34" charset="0"/>
              </a:rPr>
              <a:t>DMA</a:t>
            </a:r>
            <a:endParaRPr kumimoji="1" lang="zh-CN" altLang="en-US"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8" name="直线箭头连接符 17">
            <a:extLst>
              <a:ext uri="{FF2B5EF4-FFF2-40B4-BE49-F238E27FC236}">
                <a16:creationId xmlns:a16="http://schemas.microsoft.com/office/drawing/2014/main" id="{8943EA68-5D97-F44A-B73A-F991E194C7FC}"/>
              </a:ext>
            </a:extLst>
          </p:cNvPr>
          <p:cNvCxnSpPr>
            <a:cxnSpLocks/>
            <a:endCxn id="16" idx="0"/>
          </p:cNvCxnSpPr>
          <p:nvPr/>
        </p:nvCxnSpPr>
        <p:spPr>
          <a:xfrm>
            <a:off x="847499" y="2878906"/>
            <a:ext cx="3947247" cy="22248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线箭头连接符 19">
            <a:extLst>
              <a:ext uri="{FF2B5EF4-FFF2-40B4-BE49-F238E27FC236}">
                <a16:creationId xmlns:a16="http://schemas.microsoft.com/office/drawing/2014/main" id="{7140E97F-D370-9E41-BC36-9A343D69AE0C}"/>
              </a:ext>
            </a:extLst>
          </p:cNvPr>
          <p:cNvCxnSpPr>
            <a:cxnSpLocks/>
            <a:stCxn id="16" idx="0"/>
          </p:cNvCxnSpPr>
          <p:nvPr/>
        </p:nvCxnSpPr>
        <p:spPr>
          <a:xfrm flipH="1">
            <a:off x="874776" y="3101393"/>
            <a:ext cx="3919970" cy="41818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直线连接符 27">
            <a:extLst>
              <a:ext uri="{FF2B5EF4-FFF2-40B4-BE49-F238E27FC236}">
                <a16:creationId xmlns:a16="http://schemas.microsoft.com/office/drawing/2014/main" id="{B65BF381-956D-974A-AB57-74FE27E79B51}"/>
              </a:ext>
            </a:extLst>
          </p:cNvPr>
          <p:cNvCxnSpPr/>
          <p:nvPr/>
        </p:nvCxnSpPr>
        <p:spPr>
          <a:xfrm>
            <a:off x="3413836" y="2499875"/>
            <a:ext cx="0" cy="3810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文本框 1">
            <a:extLst>
              <a:ext uri="{FF2B5EF4-FFF2-40B4-BE49-F238E27FC236}">
                <a16:creationId xmlns:a16="http://schemas.microsoft.com/office/drawing/2014/main" id="{C5DFA9B2-1187-F34E-A358-C946AC62D783}"/>
              </a:ext>
            </a:extLst>
          </p:cNvPr>
          <p:cNvSpPr txBox="1"/>
          <p:nvPr/>
        </p:nvSpPr>
        <p:spPr>
          <a:xfrm>
            <a:off x="2999717" y="2067189"/>
            <a:ext cx="1600844" cy="421975"/>
          </a:xfrm>
          <a:prstGeom prst="rect">
            <a:avLst/>
          </a:prstGeom>
          <a:noFill/>
        </p:spPr>
        <p:txBody>
          <a:bodyPr wrap="square" rtlCol="0">
            <a:spAutoFit/>
          </a:bodyPr>
          <a:lstStyle/>
          <a:p>
            <a:r>
              <a:rPr kumimoji="1" lang="en-US" altLang="zh-CN" sz="2142" dirty="0"/>
              <a:t>Mem</a:t>
            </a:r>
            <a:endParaRPr kumimoji="1" lang="en-US" altLang="zh-CN" dirty="0">
              <a:solidFill>
                <a:srgbClr val="0078D7"/>
              </a:solidFill>
              <a:latin typeface="Consolas" panose="020B0609020204030204" pitchFamily="49" charset="0"/>
              <a:cs typeface="Consolas" panose="020B0609020204030204" pitchFamily="49" charset="0"/>
            </a:endParaRPr>
          </a:p>
        </p:txBody>
      </p:sp>
      <p:cxnSp>
        <p:nvCxnSpPr>
          <p:cNvPr id="30" name="直线箭头连接符 29">
            <a:extLst>
              <a:ext uri="{FF2B5EF4-FFF2-40B4-BE49-F238E27FC236}">
                <a16:creationId xmlns:a16="http://schemas.microsoft.com/office/drawing/2014/main" id="{5752688B-5BE6-8846-AE13-7C7ECA4EBD4F}"/>
              </a:ext>
            </a:extLst>
          </p:cNvPr>
          <p:cNvCxnSpPr>
            <a:cxnSpLocks/>
          </p:cNvCxnSpPr>
          <p:nvPr/>
        </p:nvCxnSpPr>
        <p:spPr>
          <a:xfrm>
            <a:off x="861136" y="3994391"/>
            <a:ext cx="2552700" cy="17412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文本框 1">
            <a:extLst>
              <a:ext uri="{FF2B5EF4-FFF2-40B4-BE49-F238E27FC236}">
                <a16:creationId xmlns:a16="http://schemas.microsoft.com/office/drawing/2014/main" id="{25D6BD06-5DF7-924D-8D5C-2F95036EB6E5}"/>
              </a:ext>
            </a:extLst>
          </p:cNvPr>
          <p:cNvSpPr txBox="1"/>
          <p:nvPr/>
        </p:nvSpPr>
        <p:spPr>
          <a:xfrm>
            <a:off x="3406695" y="4482677"/>
            <a:ext cx="3886200" cy="646331"/>
          </a:xfrm>
          <a:prstGeom prst="rect">
            <a:avLst/>
          </a:prstGeom>
          <a:noFill/>
        </p:spPr>
        <p:txBody>
          <a:bodyPr wrap="square" rtlCol="0">
            <a:spAutoFit/>
          </a:bodyPr>
          <a:lstStyle/>
          <a:p>
            <a:r>
              <a:rPr kumimoji="1" lang="en-US" altLang="zh-CN" dirty="0">
                <a:solidFill>
                  <a:srgbClr val="C00000"/>
                </a:solidFill>
                <a:cs typeface="Consolas" panose="020B0609020204030204" pitchFamily="49" charset="0"/>
              </a:rPr>
              <a:t>DMA read</a:t>
            </a:r>
          </a:p>
          <a:p>
            <a:r>
              <a:rPr kumimoji="1" lang="en-US" altLang="zh-CN" dirty="0">
                <a:solidFill>
                  <a:srgbClr val="C00000"/>
                </a:solidFill>
                <a:cs typeface="Consolas" panose="020B0609020204030204" pitchFamily="49" charset="0"/>
              </a:rPr>
              <a:t>Wrong data</a:t>
            </a:r>
          </a:p>
        </p:txBody>
      </p:sp>
      <p:cxnSp>
        <p:nvCxnSpPr>
          <p:cNvPr id="36" name="直线箭头连接符 35">
            <a:extLst>
              <a:ext uri="{FF2B5EF4-FFF2-40B4-BE49-F238E27FC236}">
                <a16:creationId xmlns:a16="http://schemas.microsoft.com/office/drawing/2014/main" id="{C1CA1BC6-868D-7D43-996B-11C36D430DB8}"/>
              </a:ext>
            </a:extLst>
          </p:cNvPr>
          <p:cNvCxnSpPr>
            <a:cxnSpLocks/>
          </p:cNvCxnSpPr>
          <p:nvPr/>
        </p:nvCxnSpPr>
        <p:spPr>
          <a:xfrm>
            <a:off x="3412971" y="4409736"/>
            <a:ext cx="1207728" cy="12199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文本框 1">
            <a:extLst>
              <a:ext uri="{FF2B5EF4-FFF2-40B4-BE49-F238E27FC236}">
                <a16:creationId xmlns:a16="http://schemas.microsoft.com/office/drawing/2014/main" id="{0E69F8D4-559C-EC4E-A870-085078141929}"/>
              </a:ext>
            </a:extLst>
          </p:cNvPr>
          <p:cNvSpPr txBox="1"/>
          <p:nvPr/>
        </p:nvSpPr>
        <p:spPr>
          <a:xfrm>
            <a:off x="502445" y="1650883"/>
            <a:ext cx="4800600" cy="4219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2142" dirty="0"/>
              <a:t>Sender</a:t>
            </a:r>
            <a:endParaRPr kumimoji="1" lang="en-US" altLang="zh-CN" dirty="0">
              <a:solidFill>
                <a:srgbClr val="0078D7"/>
              </a:solidFill>
              <a:latin typeface="Consolas" panose="020B0609020204030204" pitchFamily="49" charset="0"/>
              <a:cs typeface="Consolas" panose="020B0609020204030204" pitchFamily="49" charset="0"/>
            </a:endParaRPr>
          </a:p>
        </p:txBody>
      </p:sp>
      <p:sp>
        <p:nvSpPr>
          <p:cNvPr id="42" name="文本框 1">
            <a:extLst>
              <a:ext uri="{FF2B5EF4-FFF2-40B4-BE49-F238E27FC236}">
                <a16:creationId xmlns:a16="http://schemas.microsoft.com/office/drawing/2014/main" id="{60360AFB-1204-8E47-BEB1-1EB0F61CDE4C}"/>
              </a:ext>
            </a:extLst>
          </p:cNvPr>
          <p:cNvSpPr txBox="1"/>
          <p:nvPr/>
        </p:nvSpPr>
        <p:spPr>
          <a:xfrm>
            <a:off x="6468353" y="1650883"/>
            <a:ext cx="5104533" cy="4219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2142" dirty="0"/>
              <a:t>Receiver</a:t>
            </a:r>
            <a:endParaRPr kumimoji="1" lang="en-US" altLang="zh-CN" dirty="0">
              <a:solidFill>
                <a:srgbClr val="0078D7"/>
              </a:solidFill>
              <a:latin typeface="Consolas" panose="020B0609020204030204" pitchFamily="49" charset="0"/>
              <a:cs typeface="Consolas" panose="020B0609020204030204" pitchFamily="49" charset="0"/>
            </a:endParaRPr>
          </a:p>
        </p:txBody>
      </p:sp>
      <p:sp>
        <p:nvSpPr>
          <p:cNvPr id="43" name="文本框 1">
            <a:extLst>
              <a:ext uri="{FF2B5EF4-FFF2-40B4-BE49-F238E27FC236}">
                <a16:creationId xmlns:a16="http://schemas.microsoft.com/office/drawing/2014/main" id="{D353D5BA-28F9-E143-84FC-F23EFFA99812}"/>
              </a:ext>
            </a:extLst>
          </p:cNvPr>
          <p:cNvSpPr txBox="1"/>
          <p:nvPr/>
        </p:nvSpPr>
        <p:spPr>
          <a:xfrm>
            <a:off x="6468353" y="2095942"/>
            <a:ext cx="1600844" cy="421975"/>
          </a:xfrm>
          <a:prstGeom prst="rect">
            <a:avLst/>
          </a:prstGeom>
          <a:noFill/>
        </p:spPr>
        <p:txBody>
          <a:bodyPr wrap="square" rtlCol="0">
            <a:spAutoFit/>
          </a:bodyPr>
          <a:lstStyle/>
          <a:p>
            <a:r>
              <a:rPr kumimoji="1" lang="en-US" altLang="zh-CN" sz="2142" dirty="0"/>
              <a:t>NIC</a:t>
            </a:r>
            <a:endParaRPr kumimoji="1" lang="en-US" altLang="zh-CN" dirty="0">
              <a:solidFill>
                <a:srgbClr val="0078D7"/>
              </a:solidFill>
              <a:latin typeface="Consolas" panose="020B0609020204030204" pitchFamily="49" charset="0"/>
              <a:cs typeface="Consolas" panose="020B0609020204030204" pitchFamily="49" charset="0"/>
            </a:endParaRPr>
          </a:p>
        </p:txBody>
      </p:sp>
      <p:sp>
        <p:nvSpPr>
          <p:cNvPr id="44" name="文本框 1">
            <a:extLst>
              <a:ext uri="{FF2B5EF4-FFF2-40B4-BE49-F238E27FC236}">
                <a16:creationId xmlns:a16="http://schemas.microsoft.com/office/drawing/2014/main" id="{689E1676-B250-3F40-B81E-B79C5CB49143}"/>
              </a:ext>
            </a:extLst>
          </p:cNvPr>
          <p:cNvSpPr txBox="1"/>
          <p:nvPr/>
        </p:nvSpPr>
        <p:spPr>
          <a:xfrm>
            <a:off x="8561776" y="4868862"/>
            <a:ext cx="2532468" cy="369332"/>
          </a:xfrm>
          <a:prstGeom prst="rect">
            <a:avLst/>
          </a:prstGeom>
          <a:noFill/>
        </p:spPr>
        <p:txBody>
          <a:bodyPr wrap="square" rtlCol="0">
            <a:spAutoFit/>
          </a:bodyPr>
          <a:lstStyle/>
          <a:p>
            <a:r>
              <a:rPr kumimoji="1" lang="en-US" altLang="zh-CN" dirty="0" err="1">
                <a:solidFill>
                  <a:srgbClr val="0078D7"/>
                </a:solidFill>
                <a:cs typeface="Consolas" panose="020B0609020204030204" pitchFamily="49" charset="0"/>
              </a:rPr>
              <a:t>user_buf</a:t>
            </a:r>
            <a:r>
              <a:rPr kumimoji="1" lang="en-US" altLang="zh-CN" dirty="0">
                <a:solidFill>
                  <a:srgbClr val="0078D7"/>
                </a:solidFill>
                <a:cs typeface="Consolas" panose="020B0609020204030204" pitchFamily="49" charset="0"/>
              </a:rPr>
              <a:t> = malloc(size);</a:t>
            </a:r>
          </a:p>
        </p:txBody>
      </p:sp>
      <p:sp>
        <p:nvSpPr>
          <p:cNvPr id="45" name="文本框 1">
            <a:extLst>
              <a:ext uri="{FF2B5EF4-FFF2-40B4-BE49-F238E27FC236}">
                <a16:creationId xmlns:a16="http://schemas.microsoft.com/office/drawing/2014/main" id="{5C9BCE25-675B-7A44-B7DC-91FDE76CCE2B}"/>
              </a:ext>
            </a:extLst>
          </p:cNvPr>
          <p:cNvSpPr txBox="1"/>
          <p:nvPr/>
        </p:nvSpPr>
        <p:spPr>
          <a:xfrm>
            <a:off x="6905075" y="3459089"/>
            <a:ext cx="3886200" cy="646331"/>
          </a:xfrm>
          <a:prstGeom prst="rect">
            <a:avLst/>
          </a:prstGeom>
          <a:noFill/>
        </p:spPr>
        <p:txBody>
          <a:bodyPr wrap="square" rtlCol="0">
            <a:spAutoFit/>
          </a:bodyPr>
          <a:lstStyle/>
          <a:p>
            <a:r>
              <a:rPr kumimoji="1" lang="en-US" altLang="zh-CN" dirty="0">
                <a:solidFill>
                  <a:srgbClr val="0078D7"/>
                </a:solidFill>
                <a:cs typeface="Consolas" panose="020B0609020204030204" pitchFamily="49" charset="0"/>
              </a:rPr>
              <a:t>DMA to</a:t>
            </a:r>
            <a:br>
              <a:rPr kumimoji="1" lang="en-US" altLang="zh-CN" dirty="0">
                <a:solidFill>
                  <a:srgbClr val="0078D7"/>
                </a:solidFill>
                <a:cs typeface="Consolas" panose="020B0609020204030204" pitchFamily="49" charset="0"/>
              </a:rPr>
            </a:br>
            <a:r>
              <a:rPr kumimoji="1" lang="en-US" altLang="zh-CN" dirty="0">
                <a:solidFill>
                  <a:srgbClr val="0078D7"/>
                </a:solidFill>
                <a:cs typeface="Consolas" panose="020B0609020204030204" pitchFamily="49" charset="0"/>
              </a:rPr>
              <a:t>socket </a:t>
            </a:r>
            <a:r>
              <a:rPr kumimoji="1" lang="en-US" altLang="zh-CN" dirty="0" err="1">
                <a:solidFill>
                  <a:srgbClr val="0078D7"/>
                </a:solidFill>
                <a:cs typeface="Consolas" panose="020B0609020204030204" pitchFamily="49" charset="0"/>
              </a:rPr>
              <a:t>buf</a:t>
            </a:r>
            <a:endParaRPr kumimoji="1" lang="en-US" altLang="zh-CN" dirty="0">
              <a:solidFill>
                <a:srgbClr val="0078D7"/>
              </a:solidFill>
              <a:cs typeface="Consolas" panose="020B0609020204030204" pitchFamily="49" charset="0"/>
            </a:endParaRPr>
          </a:p>
        </p:txBody>
      </p:sp>
      <p:cxnSp>
        <p:nvCxnSpPr>
          <p:cNvPr id="46" name="直线连接符 45">
            <a:extLst>
              <a:ext uri="{FF2B5EF4-FFF2-40B4-BE49-F238E27FC236}">
                <a16:creationId xmlns:a16="http://schemas.microsoft.com/office/drawing/2014/main" id="{3E9A53C7-E834-A646-A697-DD1AE5F234EB}"/>
              </a:ext>
            </a:extLst>
          </p:cNvPr>
          <p:cNvCxnSpPr/>
          <p:nvPr/>
        </p:nvCxnSpPr>
        <p:spPr>
          <a:xfrm>
            <a:off x="6827046" y="2474570"/>
            <a:ext cx="0" cy="3810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直线连接符 46">
            <a:extLst>
              <a:ext uri="{FF2B5EF4-FFF2-40B4-BE49-F238E27FC236}">
                <a16:creationId xmlns:a16="http://schemas.microsoft.com/office/drawing/2014/main" id="{621A6FCD-F244-384C-AAE7-4014310C54EF}"/>
              </a:ext>
            </a:extLst>
          </p:cNvPr>
          <p:cNvCxnSpPr>
            <a:cxnSpLocks/>
          </p:cNvCxnSpPr>
          <p:nvPr/>
        </p:nvCxnSpPr>
        <p:spPr>
          <a:xfrm>
            <a:off x="10880643" y="2541915"/>
            <a:ext cx="0" cy="379848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直线连接符 50">
            <a:extLst>
              <a:ext uri="{FF2B5EF4-FFF2-40B4-BE49-F238E27FC236}">
                <a16:creationId xmlns:a16="http://schemas.microsoft.com/office/drawing/2014/main" id="{6F4A825F-0282-A348-8F65-9735AE6FF982}"/>
              </a:ext>
            </a:extLst>
          </p:cNvPr>
          <p:cNvCxnSpPr/>
          <p:nvPr/>
        </p:nvCxnSpPr>
        <p:spPr>
          <a:xfrm>
            <a:off x="8579644" y="2530399"/>
            <a:ext cx="0" cy="381000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2" name="文本框 1">
            <a:extLst>
              <a:ext uri="{FF2B5EF4-FFF2-40B4-BE49-F238E27FC236}">
                <a16:creationId xmlns:a16="http://schemas.microsoft.com/office/drawing/2014/main" id="{62E2BE29-F8AC-214C-9912-DCE28BD2EF40}"/>
              </a:ext>
            </a:extLst>
          </p:cNvPr>
          <p:cNvSpPr txBox="1"/>
          <p:nvPr/>
        </p:nvSpPr>
        <p:spPr>
          <a:xfrm>
            <a:off x="8190852" y="2112360"/>
            <a:ext cx="1600844" cy="421975"/>
          </a:xfrm>
          <a:prstGeom prst="rect">
            <a:avLst/>
          </a:prstGeom>
          <a:noFill/>
        </p:spPr>
        <p:txBody>
          <a:bodyPr wrap="square" rtlCol="0">
            <a:spAutoFit/>
          </a:bodyPr>
          <a:lstStyle/>
          <a:p>
            <a:r>
              <a:rPr kumimoji="1" lang="en-US" altLang="zh-CN" sz="2142" dirty="0"/>
              <a:t>Mem</a:t>
            </a:r>
            <a:endParaRPr kumimoji="1" lang="en-US" altLang="zh-CN" dirty="0">
              <a:solidFill>
                <a:srgbClr val="0078D7"/>
              </a:solidFill>
              <a:latin typeface="Consolas" panose="020B0609020204030204" pitchFamily="49" charset="0"/>
              <a:cs typeface="Consolas" panose="020B0609020204030204" pitchFamily="49" charset="0"/>
            </a:endParaRPr>
          </a:p>
        </p:txBody>
      </p:sp>
      <p:cxnSp>
        <p:nvCxnSpPr>
          <p:cNvPr id="53" name="直线箭头连接符 52">
            <a:extLst>
              <a:ext uri="{FF2B5EF4-FFF2-40B4-BE49-F238E27FC236}">
                <a16:creationId xmlns:a16="http://schemas.microsoft.com/office/drawing/2014/main" id="{1E758DA8-D017-CB4D-B16C-9B1D68D3198D}"/>
              </a:ext>
            </a:extLst>
          </p:cNvPr>
          <p:cNvCxnSpPr>
            <a:cxnSpLocks/>
          </p:cNvCxnSpPr>
          <p:nvPr/>
        </p:nvCxnSpPr>
        <p:spPr>
          <a:xfrm>
            <a:off x="6827045" y="4038499"/>
            <a:ext cx="1752599" cy="19681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直线箭头连接符 53">
            <a:extLst>
              <a:ext uri="{FF2B5EF4-FFF2-40B4-BE49-F238E27FC236}">
                <a16:creationId xmlns:a16="http://schemas.microsoft.com/office/drawing/2014/main" id="{C6F4B08E-6302-A448-B5BB-532B22C1A342}"/>
              </a:ext>
            </a:extLst>
          </p:cNvPr>
          <p:cNvCxnSpPr>
            <a:cxnSpLocks/>
          </p:cNvCxnSpPr>
          <p:nvPr/>
        </p:nvCxnSpPr>
        <p:spPr>
          <a:xfrm>
            <a:off x="8579525" y="5630862"/>
            <a:ext cx="2301118" cy="34959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文本框 1">
            <a:extLst>
              <a:ext uri="{FF2B5EF4-FFF2-40B4-BE49-F238E27FC236}">
                <a16:creationId xmlns:a16="http://schemas.microsoft.com/office/drawing/2014/main" id="{12C97407-2801-6848-A421-22AC95066EB6}"/>
              </a:ext>
            </a:extLst>
          </p:cNvPr>
          <p:cNvSpPr txBox="1"/>
          <p:nvPr/>
        </p:nvSpPr>
        <p:spPr>
          <a:xfrm>
            <a:off x="10565508" y="2122925"/>
            <a:ext cx="1503213" cy="421975"/>
          </a:xfrm>
          <a:prstGeom prst="rect">
            <a:avLst/>
          </a:prstGeom>
          <a:noFill/>
        </p:spPr>
        <p:txBody>
          <a:bodyPr wrap="square" rtlCol="0">
            <a:spAutoFit/>
          </a:bodyPr>
          <a:lstStyle/>
          <a:p>
            <a:r>
              <a:rPr kumimoji="1" lang="en-US" altLang="zh-CN" sz="2142" dirty="0"/>
              <a:t>App</a:t>
            </a:r>
            <a:endParaRPr kumimoji="1" lang="en-US" altLang="zh-CN" dirty="0">
              <a:solidFill>
                <a:srgbClr val="0078D7"/>
              </a:solidFill>
              <a:latin typeface="Consolas" panose="020B0609020204030204" pitchFamily="49" charset="0"/>
              <a:cs typeface="Consolas" panose="020B0609020204030204" pitchFamily="49" charset="0"/>
            </a:endParaRPr>
          </a:p>
        </p:txBody>
      </p:sp>
      <p:cxnSp>
        <p:nvCxnSpPr>
          <p:cNvPr id="59" name="直线箭头连接符 58">
            <a:extLst>
              <a:ext uri="{FF2B5EF4-FFF2-40B4-BE49-F238E27FC236}">
                <a16:creationId xmlns:a16="http://schemas.microsoft.com/office/drawing/2014/main" id="{49A4A1A2-1A96-204A-85EB-6F4C12D5207F}"/>
              </a:ext>
            </a:extLst>
          </p:cNvPr>
          <p:cNvCxnSpPr>
            <a:cxnSpLocks/>
          </p:cNvCxnSpPr>
          <p:nvPr/>
        </p:nvCxnSpPr>
        <p:spPr>
          <a:xfrm>
            <a:off x="4766482" y="3433361"/>
            <a:ext cx="2060563" cy="18627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1" name="文本框 1">
            <a:extLst>
              <a:ext uri="{FF2B5EF4-FFF2-40B4-BE49-F238E27FC236}">
                <a16:creationId xmlns:a16="http://schemas.microsoft.com/office/drawing/2014/main" id="{5B645C8B-D331-2148-99A6-6CCD6E6D4DBB}"/>
              </a:ext>
            </a:extLst>
          </p:cNvPr>
          <p:cNvSpPr txBox="1"/>
          <p:nvPr/>
        </p:nvSpPr>
        <p:spPr>
          <a:xfrm>
            <a:off x="4954832" y="3133686"/>
            <a:ext cx="3886200" cy="369332"/>
          </a:xfrm>
          <a:prstGeom prst="rect">
            <a:avLst/>
          </a:prstGeom>
          <a:noFill/>
        </p:spPr>
        <p:txBody>
          <a:bodyPr wrap="square" rtlCol="0">
            <a:spAutoFit/>
          </a:bodyPr>
          <a:lstStyle/>
          <a:p>
            <a:r>
              <a:rPr kumimoji="1" lang="en-US" altLang="zh-CN" dirty="0">
                <a:solidFill>
                  <a:srgbClr val="0078D7"/>
                </a:solidFill>
                <a:cs typeface="Consolas" panose="020B0609020204030204" pitchFamily="49" charset="0"/>
              </a:rPr>
              <a:t>Network packet</a:t>
            </a:r>
          </a:p>
        </p:txBody>
      </p:sp>
      <p:cxnSp>
        <p:nvCxnSpPr>
          <p:cNvPr id="63" name="直线箭头连接符 62">
            <a:extLst>
              <a:ext uri="{FF2B5EF4-FFF2-40B4-BE49-F238E27FC236}">
                <a16:creationId xmlns:a16="http://schemas.microsoft.com/office/drawing/2014/main" id="{A97448C2-9C32-5942-AD1E-246E0064A127}"/>
              </a:ext>
            </a:extLst>
          </p:cNvPr>
          <p:cNvCxnSpPr>
            <a:cxnSpLocks/>
          </p:cNvCxnSpPr>
          <p:nvPr/>
        </p:nvCxnSpPr>
        <p:spPr>
          <a:xfrm>
            <a:off x="3412971" y="3370160"/>
            <a:ext cx="1207728" cy="12199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4" name="文本框 1">
            <a:extLst>
              <a:ext uri="{FF2B5EF4-FFF2-40B4-BE49-F238E27FC236}">
                <a16:creationId xmlns:a16="http://schemas.microsoft.com/office/drawing/2014/main" id="{E5BD227C-D8A7-4443-A4C6-E69EB6D72D87}"/>
              </a:ext>
            </a:extLst>
          </p:cNvPr>
          <p:cNvSpPr txBox="1"/>
          <p:nvPr/>
        </p:nvSpPr>
        <p:spPr>
          <a:xfrm>
            <a:off x="3406695" y="3440841"/>
            <a:ext cx="1913177" cy="369332"/>
          </a:xfrm>
          <a:prstGeom prst="rect">
            <a:avLst/>
          </a:prstGeom>
          <a:noFill/>
        </p:spPr>
        <p:txBody>
          <a:bodyPr wrap="square" rtlCol="0">
            <a:spAutoFit/>
          </a:bodyPr>
          <a:lstStyle/>
          <a:p>
            <a:r>
              <a:rPr kumimoji="1" lang="en-US" altLang="zh-CN" dirty="0">
                <a:solidFill>
                  <a:srgbClr val="0078D7"/>
                </a:solidFill>
                <a:cs typeface="Consolas" panose="020B0609020204030204" pitchFamily="49" charset="0"/>
              </a:rPr>
              <a:t>DMA read</a:t>
            </a:r>
          </a:p>
        </p:txBody>
      </p:sp>
      <p:sp>
        <p:nvSpPr>
          <p:cNvPr id="66" name="文本框 1">
            <a:extLst>
              <a:ext uri="{FF2B5EF4-FFF2-40B4-BE49-F238E27FC236}">
                <a16:creationId xmlns:a16="http://schemas.microsoft.com/office/drawing/2014/main" id="{6272A22E-9E96-AA4F-8EFA-D8C06B469368}"/>
              </a:ext>
            </a:extLst>
          </p:cNvPr>
          <p:cNvSpPr txBox="1"/>
          <p:nvPr/>
        </p:nvSpPr>
        <p:spPr>
          <a:xfrm>
            <a:off x="8579644" y="5319909"/>
            <a:ext cx="3886200" cy="369332"/>
          </a:xfrm>
          <a:prstGeom prst="rect">
            <a:avLst/>
          </a:prstGeom>
          <a:noFill/>
        </p:spPr>
        <p:txBody>
          <a:bodyPr wrap="square" rtlCol="0">
            <a:spAutoFit/>
          </a:bodyPr>
          <a:lstStyle/>
          <a:p>
            <a:r>
              <a:rPr kumimoji="1" lang="en-US" altLang="zh-CN" dirty="0" err="1">
                <a:solidFill>
                  <a:srgbClr val="0078D7"/>
                </a:solidFill>
                <a:cs typeface="Consolas" panose="020B0609020204030204" pitchFamily="49" charset="0"/>
              </a:rPr>
              <a:t>recv</a:t>
            </a:r>
            <a:r>
              <a:rPr kumimoji="1" lang="en-US" altLang="zh-CN" dirty="0">
                <a:solidFill>
                  <a:srgbClr val="0078D7"/>
                </a:solidFill>
                <a:cs typeface="Consolas" panose="020B0609020204030204" pitchFamily="49" charset="0"/>
              </a:rPr>
              <a:t>(</a:t>
            </a:r>
            <a:r>
              <a:rPr kumimoji="1" lang="en-US" altLang="zh-CN" dirty="0" err="1">
                <a:solidFill>
                  <a:srgbClr val="0078D7"/>
                </a:solidFill>
                <a:cs typeface="Consolas" panose="020B0609020204030204" pitchFamily="49" charset="0"/>
              </a:rPr>
              <a:t>user_buf</a:t>
            </a:r>
            <a:r>
              <a:rPr kumimoji="1" lang="en-US" altLang="zh-CN" dirty="0">
                <a:solidFill>
                  <a:srgbClr val="0078D7"/>
                </a:solidFill>
                <a:cs typeface="Consolas" panose="020B0609020204030204" pitchFamily="49" charset="0"/>
              </a:rPr>
              <a:t>, size);</a:t>
            </a:r>
          </a:p>
        </p:txBody>
      </p:sp>
      <p:sp>
        <p:nvSpPr>
          <p:cNvPr id="68" name="文本框 1">
            <a:extLst>
              <a:ext uri="{FF2B5EF4-FFF2-40B4-BE49-F238E27FC236}">
                <a16:creationId xmlns:a16="http://schemas.microsoft.com/office/drawing/2014/main" id="{A6A1BF89-44A7-6841-92EE-28A996671A17}"/>
              </a:ext>
            </a:extLst>
          </p:cNvPr>
          <p:cNvSpPr txBox="1"/>
          <p:nvPr/>
        </p:nvSpPr>
        <p:spPr>
          <a:xfrm>
            <a:off x="8597513" y="5973272"/>
            <a:ext cx="3886200" cy="369332"/>
          </a:xfrm>
          <a:prstGeom prst="rect">
            <a:avLst/>
          </a:prstGeom>
          <a:noFill/>
        </p:spPr>
        <p:txBody>
          <a:bodyPr wrap="square" rtlCol="0">
            <a:spAutoFit/>
          </a:bodyPr>
          <a:lstStyle/>
          <a:p>
            <a:r>
              <a:rPr kumimoji="1" lang="en-US" altLang="zh-CN" dirty="0">
                <a:solidFill>
                  <a:srgbClr val="C00000"/>
                </a:solidFill>
                <a:cs typeface="Consolas" panose="020B0609020204030204" pitchFamily="49" charset="0"/>
              </a:rPr>
              <a:t>Copy socket </a:t>
            </a:r>
            <a:r>
              <a:rPr kumimoji="1" lang="en-US" altLang="zh-CN" dirty="0" err="1">
                <a:solidFill>
                  <a:srgbClr val="C00000"/>
                </a:solidFill>
                <a:cs typeface="Consolas" panose="020B0609020204030204" pitchFamily="49" charset="0"/>
              </a:rPr>
              <a:t>buf</a:t>
            </a:r>
            <a:r>
              <a:rPr kumimoji="1" lang="en-US" altLang="zh-CN" dirty="0">
                <a:solidFill>
                  <a:srgbClr val="C00000"/>
                </a:solidFill>
                <a:cs typeface="Consolas" panose="020B0609020204030204" pitchFamily="49" charset="0"/>
              </a:rPr>
              <a:t> to user </a:t>
            </a:r>
            <a:r>
              <a:rPr kumimoji="1" lang="en-US" altLang="zh-CN" dirty="0" err="1">
                <a:solidFill>
                  <a:srgbClr val="C00000"/>
                </a:solidFill>
                <a:cs typeface="Consolas" panose="020B0609020204030204" pitchFamily="49" charset="0"/>
              </a:rPr>
              <a:t>buf</a:t>
            </a:r>
            <a:endParaRPr kumimoji="1" lang="en-US" altLang="zh-CN" dirty="0">
              <a:solidFill>
                <a:srgbClr val="C00000"/>
              </a:solidFill>
              <a:cs typeface="Consolas" panose="020B0609020204030204" pitchFamily="49" charset="0"/>
            </a:endParaRPr>
          </a:p>
        </p:txBody>
      </p:sp>
      <p:cxnSp>
        <p:nvCxnSpPr>
          <p:cNvPr id="70" name="直线箭头连接符 69">
            <a:extLst>
              <a:ext uri="{FF2B5EF4-FFF2-40B4-BE49-F238E27FC236}">
                <a16:creationId xmlns:a16="http://schemas.microsoft.com/office/drawing/2014/main" id="{771DFB19-C7FB-6C40-980F-88208275A8FE}"/>
              </a:ext>
            </a:extLst>
          </p:cNvPr>
          <p:cNvCxnSpPr>
            <a:cxnSpLocks/>
          </p:cNvCxnSpPr>
          <p:nvPr/>
        </p:nvCxnSpPr>
        <p:spPr>
          <a:xfrm>
            <a:off x="6827044" y="4191142"/>
            <a:ext cx="4053598" cy="46220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2" name="文本框 1">
            <a:extLst>
              <a:ext uri="{FF2B5EF4-FFF2-40B4-BE49-F238E27FC236}">
                <a16:creationId xmlns:a16="http://schemas.microsoft.com/office/drawing/2014/main" id="{5EDBD2A5-3243-ED41-8E6A-F1DBA5CA3314}"/>
              </a:ext>
            </a:extLst>
          </p:cNvPr>
          <p:cNvSpPr txBox="1"/>
          <p:nvPr/>
        </p:nvSpPr>
        <p:spPr>
          <a:xfrm>
            <a:off x="8887885" y="4158583"/>
            <a:ext cx="3886200" cy="369332"/>
          </a:xfrm>
          <a:prstGeom prst="rect">
            <a:avLst/>
          </a:prstGeom>
          <a:noFill/>
        </p:spPr>
        <p:txBody>
          <a:bodyPr wrap="square" rtlCol="0">
            <a:spAutoFit/>
          </a:bodyPr>
          <a:lstStyle/>
          <a:p>
            <a:r>
              <a:rPr kumimoji="1" lang="en-US" altLang="zh-CN" dirty="0">
                <a:solidFill>
                  <a:srgbClr val="0078D7"/>
                </a:solidFill>
                <a:cs typeface="Consolas" panose="020B0609020204030204" pitchFamily="49" charset="0"/>
              </a:rPr>
              <a:t>Notify event (</a:t>
            </a:r>
            <a:r>
              <a:rPr kumimoji="1" lang="en-US" altLang="zh-CN" dirty="0" err="1">
                <a:solidFill>
                  <a:srgbClr val="0078D7"/>
                </a:solidFill>
                <a:cs typeface="Consolas" panose="020B0609020204030204" pitchFamily="49" charset="0"/>
              </a:rPr>
              <a:t>epoll</a:t>
            </a:r>
            <a:r>
              <a:rPr kumimoji="1" lang="en-US" altLang="zh-CN" dirty="0">
                <a:solidFill>
                  <a:srgbClr val="0078D7"/>
                </a:solidFill>
                <a:cs typeface="Consolas" panose="020B0609020204030204" pitchFamily="49" charset="0"/>
              </a:rPr>
              <a:t>)</a:t>
            </a:r>
          </a:p>
        </p:txBody>
      </p:sp>
    </p:spTree>
    <p:extLst>
      <p:ext uri="{BB962C8B-B14F-4D97-AF65-F5344CB8AC3E}">
        <p14:creationId xmlns:p14="http://schemas.microsoft.com/office/powerpoint/2010/main" val="875460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animBg="1"/>
      <p:bldP spid="35" grpId="0"/>
      <p:bldP spid="42" grpId="0" animBg="1"/>
      <p:bldP spid="43" grpId="0"/>
      <p:bldP spid="44" grpId="0"/>
      <p:bldP spid="45" grpId="0"/>
      <p:bldP spid="52" grpId="0"/>
      <p:bldP spid="58" grpId="0"/>
      <p:bldP spid="61" grpId="0"/>
      <p:bldP spid="64" grpId="0"/>
      <p:bldP spid="64" grpId="1"/>
      <p:bldP spid="66" grpId="0"/>
      <p:bldP spid="68" grpId="0"/>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F10DC63-3F47-8249-BBCE-3425B4DAF530}"/>
              </a:ext>
            </a:extLst>
          </p:cNvPr>
          <p:cNvSpPr>
            <a:spLocks noGrp="1"/>
          </p:cNvSpPr>
          <p:nvPr>
            <p:ph type="body" sz="quarter" idx="10"/>
          </p:nvPr>
        </p:nvSpPr>
        <p:spPr>
          <a:xfrm>
            <a:off x="362923" y="4421698"/>
            <a:ext cx="8777288" cy="2277547"/>
          </a:xfrm>
        </p:spPr>
        <p:txBody>
          <a:bodyPr/>
          <a:lstStyle/>
          <a:p>
            <a:r>
              <a:rPr kumimoji="1" lang="en-US" altLang="zh-CN" sz="2400" dirty="0"/>
              <a:t>Problem: page remapping needs </a:t>
            </a:r>
            <a:r>
              <a:rPr kumimoji="1" lang="en-US" altLang="zh-CN" sz="2400" dirty="0" err="1"/>
              <a:t>syscalls</a:t>
            </a:r>
            <a:r>
              <a:rPr kumimoji="1" lang="en-US" altLang="zh-CN" sz="2400" dirty="0"/>
              <a:t>!</a:t>
            </a:r>
          </a:p>
          <a:p>
            <a:pPr marL="571486" indent="-571486">
              <a:buFont typeface="Arial" panose="020B0604020202020204" pitchFamily="34" charset="0"/>
              <a:buChar char="•"/>
            </a:pPr>
            <a:r>
              <a:rPr kumimoji="1" lang="en-US" altLang="zh-CN" sz="2000" dirty="0">
                <a:solidFill>
                  <a:schemeClr val="tx1"/>
                </a:solidFill>
              </a:rPr>
              <a:t>Map 1 page: 0.78 us</a:t>
            </a:r>
          </a:p>
          <a:p>
            <a:pPr marL="571486" indent="-571486">
              <a:buFont typeface="Arial" panose="020B0604020202020204" pitchFamily="34" charset="0"/>
              <a:buChar char="•"/>
            </a:pPr>
            <a:r>
              <a:rPr kumimoji="1" lang="en-US" altLang="zh-CN" sz="2000" dirty="0">
                <a:solidFill>
                  <a:schemeClr val="tx1"/>
                </a:solidFill>
              </a:rPr>
              <a:t>Copy 1 page: 0.40 us</a:t>
            </a:r>
          </a:p>
          <a:p>
            <a:r>
              <a:rPr kumimoji="1" lang="en-US" altLang="zh-CN" sz="2400" dirty="0"/>
              <a:t>Solution: batch page remapping</a:t>
            </a:r>
            <a:r>
              <a:rPr kumimoji="1" lang="zh-CN" altLang="en-US" sz="2400" dirty="0"/>
              <a:t> </a:t>
            </a:r>
            <a:r>
              <a:rPr kumimoji="1" lang="en-US" altLang="zh-CN" sz="2400" dirty="0"/>
              <a:t>for</a:t>
            </a:r>
            <a:r>
              <a:rPr kumimoji="1" lang="zh-CN" altLang="en-US" sz="2400" dirty="0"/>
              <a:t> </a:t>
            </a:r>
            <a:r>
              <a:rPr kumimoji="1" lang="en-US" altLang="zh-CN" sz="2400" dirty="0"/>
              <a:t>large messages</a:t>
            </a:r>
          </a:p>
          <a:p>
            <a:pPr marL="571486" indent="-571486">
              <a:buFont typeface="Arial" panose="020B0604020202020204" pitchFamily="34" charset="0"/>
              <a:buChar char="•"/>
            </a:pPr>
            <a:r>
              <a:rPr kumimoji="1" lang="en-US" altLang="zh-CN" sz="2000" dirty="0">
                <a:solidFill>
                  <a:schemeClr val="tx1"/>
                </a:solidFill>
              </a:rPr>
              <a:t>Map 32 pages: 1.2 us</a:t>
            </a:r>
          </a:p>
          <a:p>
            <a:pPr marL="571486" indent="-571486">
              <a:buFont typeface="Arial" panose="020B0604020202020204" pitchFamily="34" charset="0"/>
              <a:buChar char="•"/>
            </a:pPr>
            <a:r>
              <a:rPr kumimoji="1" lang="en-US" altLang="zh-CN" sz="2000" dirty="0">
                <a:solidFill>
                  <a:schemeClr val="tx1"/>
                </a:solidFill>
              </a:rPr>
              <a:t>Copy 32 pages: 13.0 us</a:t>
            </a:r>
          </a:p>
        </p:txBody>
      </p:sp>
      <p:sp>
        <p:nvSpPr>
          <p:cNvPr id="3" name="标题 2">
            <a:extLst>
              <a:ext uri="{FF2B5EF4-FFF2-40B4-BE49-F238E27FC236}">
                <a16:creationId xmlns:a16="http://schemas.microsoft.com/office/drawing/2014/main" id="{6C9FFC48-461E-4744-8C7F-D05DF2A46CD3}"/>
              </a:ext>
            </a:extLst>
          </p:cNvPr>
          <p:cNvSpPr>
            <a:spLocks noGrp="1"/>
          </p:cNvSpPr>
          <p:nvPr>
            <p:ph type="title"/>
          </p:nvPr>
        </p:nvSpPr>
        <p:spPr/>
        <p:txBody>
          <a:bodyPr/>
          <a:lstStyle/>
          <a:p>
            <a:r>
              <a:rPr kumimoji="1" lang="en-US" altLang="zh-CN" dirty="0"/>
              <a:t>Page Remapping</a:t>
            </a:r>
            <a:endParaRPr kumimoji="1" lang="zh-CN" altLang="en-US" dirty="0"/>
          </a:p>
        </p:txBody>
      </p:sp>
      <p:sp>
        <p:nvSpPr>
          <p:cNvPr id="16" name="矩形 15">
            <a:extLst>
              <a:ext uri="{FF2B5EF4-FFF2-40B4-BE49-F238E27FC236}">
                <a16:creationId xmlns:a16="http://schemas.microsoft.com/office/drawing/2014/main" id="{FDFDA2D5-0ED9-6E45-B73E-254BA1DD0FB0}"/>
              </a:ext>
            </a:extLst>
          </p:cNvPr>
          <p:cNvSpPr/>
          <p:nvPr/>
        </p:nvSpPr>
        <p:spPr bwMode="auto">
          <a:xfrm>
            <a:off x="2573592" y="2307772"/>
            <a:ext cx="2313388" cy="4949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8" tIns="111919" rIns="139898" bIns="111919" numCol="1" spcCol="0" rtlCol="0" fromWordArt="0" anchor="t" anchorCtr="0" forceAA="0" compatLnSpc="1">
            <a:prstTxWarp prst="textNoShape">
              <a:avLst/>
            </a:prstTxWarp>
            <a:noAutofit/>
          </a:bodyPr>
          <a:lstStyle/>
          <a:p>
            <a:pPr algn="ctr" defTabSz="713341" fontAlgn="base">
              <a:lnSpc>
                <a:spcPct val="90000"/>
              </a:lnSpc>
              <a:spcBef>
                <a:spcPct val="0"/>
              </a:spcBef>
              <a:spcAft>
                <a:spcPct val="0"/>
              </a:spcAft>
            </a:pPr>
            <a:r>
              <a:rPr lang="en-US" altLang="zh-CN" sz="2754" dirty="0">
                <a:gradFill>
                  <a:gsLst>
                    <a:gs pos="0">
                      <a:srgbClr val="FFFFFF"/>
                    </a:gs>
                    <a:gs pos="100000">
                      <a:srgbClr val="FFFFFF"/>
                    </a:gs>
                  </a:gsLst>
                  <a:lin ang="5400000" scaled="0"/>
                </a:gradFill>
                <a:ea typeface="Segoe UI" pitchFamily="34" charset="0"/>
                <a:cs typeface="Segoe UI" pitchFamily="34" charset="0"/>
              </a:rPr>
              <a:t>Virtual </a:t>
            </a:r>
            <a:r>
              <a:rPr lang="en-US" altLang="zh-CN" sz="2754" dirty="0" err="1">
                <a:gradFill>
                  <a:gsLst>
                    <a:gs pos="0">
                      <a:srgbClr val="FFFFFF"/>
                    </a:gs>
                    <a:gs pos="100000">
                      <a:srgbClr val="FFFFFF"/>
                    </a:gs>
                  </a:gsLst>
                  <a:lin ang="5400000" scaled="0"/>
                </a:gradFill>
                <a:ea typeface="Segoe UI" pitchFamily="34" charset="0"/>
                <a:cs typeface="Segoe UI" pitchFamily="34" charset="0"/>
              </a:rPr>
              <a:t>addr</a:t>
            </a:r>
            <a:endParaRPr lang="en-US" sz="2754" dirty="0">
              <a:gradFill>
                <a:gsLst>
                  <a:gs pos="0">
                    <a:srgbClr val="FFFFFF"/>
                  </a:gs>
                  <a:gs pos="100000">
                    <a:srgbClr val="FFFFFF"/>
                  </a:gs>
                </a:gsLst>
                <a:lin ang="5400000" scaled="0"/>
              </a:gradFill>
              <a:ea typeface="Segoe UI" pitchFamily="34" charset="0"/>
              <a:cs typeface="Segoe UI" pitchFamily="34" charset="0"/>
            </a:endParaRPr>
          </a:p>
        </p:txBody>
      </p:sp>
      <p:sp>
        <p:nvSpPr>
          <p:cNvPr id="17" name="矩形 16">
            <a:extLst>
              <a:ext uri="{FF2B5EF4-FFF2-40B4-BE49-F238E27FC236}">
                <a16:creationId xmlns:a16="http://schemas.microsoft.com/office/drawing/2014/main" id="{409E9DC3-138F-E244-86BF-2F2ED03C5B04}"/>
              </a:ext>
            </a:extLst>
          </p:cNvPr>
          <p:cNvSpPr/>
          <p:nvPr/>
        </p:nvSpPr>
        <p:spPr bwMode="auto">
          <a:xfrm>
            <a:off x="2585949" y="3137818"/>
            <a:ext cx="2313388" cy="5106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8" tIns="111919" rIns="139898" bIns="111919" numCol="1" spcCol="0" rtlCol="0" fromWordArt="0" anchor="t" anchorCtr="0" forceAA="0" compatLnSpc="1">
            <a:prstTxWarp prst="textNoShape">
              <a:avLst/>
            </a:prstTxWarp>
            <a:noAutofit/>
          </a:bodyPr>
          <a:lstStyle/>
          <a:p>
            <a:pPr algn="ctr" defTabSz="713341" fontAlgn="base">
              <a:lnSpc>
                <a:spcPct val="90000"/>
              </a:lnSpc>
              <a:spcBef>
                <a:spcPct val="0"/>
              </a:spcBef>
              <a:spcAft>
                <a:spcPct val="0"/>
              </a:spcAft>
            </a:pPr>
            <a:r>
              <a:rPr lang="en-US" altLang="zh-CN" sz="2754" dirty="0">
                <a:gradFill>
                  <a:gsLst>
                    <a:gs pos="0">
                      <a:srgbClr val="FFFFFF"/>
                    </a:gs>
                    <a:gs pos="100000">
                      <a:srgbClr val="FFFFFF"/>
                    </a:gs>
                  </a:gsLst>
                  <a:lin ang="5400000" scaled="0"/>
                </a:gradFill>
                <a:ea typeface="Segoe UI" pitchFamily="34" charset="0"/>
                <a:cs typeface="Segoe UI" pitchFamily="34" charset="0"/>
              </a:rPr>
              <a:t>New page</a:t>
            </a:r>
            <a:endParaRPr lang="en-US" sz="2754" dirty="0">
              <a:gradFill>
                <a:gsLst>
                  <a:gs pos="0">
                    <a:srgbClr val="FFFFFF"/>
                  </a:gs>
                  <a:gs pos="100000">
                    <a:srgbClr val="FFFFFF"/>
                  </a:gs>
                </a:gsLst>
                <a:lin ang="5400000" scaled="0"/>
              </a:gradFill>
              <a:ea typeface="Segoe UI" pitchFamily="34" charset="0"/>
              <a:cs typeface="Segoe UI" pitchFamily="34" charset="0"/>
            </a:endParaRPr>
          </a:p>
        </p:txBody>
      </p:sp>
      <p:sp>
        <p:nvSpPr>
          <p:cNvPr id="18" name="文本框 6">
            <a:extLst>
              <a:ext uri="{FF2B5EF4-FFF2-40B4-BE49-F238E27FC236}">
                <a16:creationId xmlns:a16="http://schemas.microsoft.com/office/drawing/2014/main" id="{B9C5F7CB-AB21-C54C-9B11-F389E1FB3264}"/>
              </a:ext>
            </a:extLst>
          </p:cNvPr>
          <p:cNvSpPr txBox="1"/>
          <p:nvPr/>
        </p:nvSpPr>
        <p:spPr>
          <a:xfrm>
            <a:off x="3089376" y="1493348"/>
            <a:ext cx="1292420" cy="607475"/>
          </a:xfrm>
          <a:prstGeom prst="rect">
            <a:avLst/>
          </a:prstGeom>
          <a:noFill/>
        </p:spPr>
        <p:txBody>
          <a:bodyPr wrap="none" lIns="139898" tIns="111919" rIns="139898" bIns="111919" rtlCol="0">
            <a:spAutoFit/>
          </a:bodyPr>
          <a:lstStyle/>
          <a:p>
            <a:pPr>
              <a:lnSpc>
                <a:spcPct val="90000"/>
              </a:lnSpc>
              <a:spcAft>
                <a:spcPts val="459"/>
              </a:spcAft>
            </a:pPr>
            <a:r>
              <a:rPr lang="en-US" altLang="zh-CN" sz="2754" dirty="0">
                <a:gradFill>
                  <a:gsLst>
                    <a:gs pos="2917">
                      <a:schemeClr val="tx1"/>
                    </a:gs>
                    <a:gs pos="30000">
                      <a:schemeClr val="tx1"/>
                    </a:gs>
                  </a:gsLst>
                  <a:lin ang="5400000" scaled="0"/>
                </a:gradFill>
              </a:rPr>
              <a:t>Sender</a:t>
            </a:r>
            <a:endParaRPr lang="en-US" sz="2754" dirty="0">
              <a:gradFill>
                <a:gsLst>
                  <a:gs pos="2917">
                    <a:schemeClr val="tx1"/>
                  </a:gs>
                  <a:gs pos="30000">
                    <a:schemeClr val="tx1"/>
                  </a:gs>
                </a:gsLst>
                <a:lin ang="5400000" scaled="0"/>
              </a:gradFill>
            </a:endParaRPr>
          </a:p>
        </p:txBody>
      </p:sp>
      <p:cxnSp>
        <p:nvCxnSpPr>
          <p:cNvPr id="19" name="直接箭头连接符 14">
            <a:extLst>
              <a:ext uri="{FF2B5EF4-FFF2-40B4-BE49-F238E27FC236}">
                <a16:creationId xmlns:a16="http://schemas.microsoft.com/office/drawing/2014/main" id="{A6FA05E0-65D9-354D-A87A-37DAC5A4BD6E}"/>
              </a:ext>
            </a:extLst>
          </p:cNvPr>
          <p:cNvCxnSpPr>
            <a:cxnSpLocks/>
            <a:stCxn id="24" idx="0"/>
            <a:endCxn id="16" idx="2"/>
          </p:cNvCxnSpPr>
          <p:nvPr/>
        </p:nvCxnSpPr>
        <p:spPr>
          <a:xfrm flipH="1" flipV="1">
            <a:off x="3730287" y="2802696"/>
            <a:ext cx="2953051" cy="36301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5">
            <a:extLst>
              <a:ext uri="{FF2B5EF4-FFF2-40B4-BE49-F238E27FC236}">
                <a16:creationId xmlns:a16="http://schemas.microsoft.com/office/drawing/2014/main" id="{762FFBF7-DAC6-DA46-A183-4E08FBFDCBF4}"/>
              </a:ext>
            </a:extLst>
          </p:cNvPr>
          <p:cNvCxnSpPr>
            <a:cxnSpLocks/>
            <a:stCxn id="24" idx="0"/>
            <a:endCxn id="25" idx="2"/>
          </p:cNvCxnSpPr>
          <p:nvPr/>
        </p:nvCxnSpPr>
        <p:spPr>
          <a:xfrm flipV="1">
            <a:off x="6683338" y="2802696"/>
            <a:ext cx="2598530" cy="363015"/>
          </a:xfrm>
          <a:prstGeom prst="straightConnector1">
            <a:avLst/>
          </a:prstGeom>
          <a:ln w="5715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圆柱形 19">
            <a:extLst>
              <a:ext uri="{FF2B5EF4-FFF2-40B4-BE49-F238E27FC236}">
                <a16:creationId xmlns:a16="http://schemas.microsoft.com/office/drawing/2014/main" id="{E3465219-6204-8E44-BED0-DA286591147F}"/>
              </a:ext>
            </a:extLst>
          </p:cNvPr>
          <p:cNvSpPr/>
          <p:nvPr/>
        </p:nvSpPr>
        <p:spPr bwMode="auto">
          <a:xfrm rot="16200000">
            <a:off x="6224757" y="551284"/>
            <a:ext cx="495474" cy="2948500"/>
          </a:xfrm>
          <a:prstGeom prst="ca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139898" tIns="111919" rIns="139898" bIns="111919" numCol="1" spcCol="0" rtlCol="0" fromWordArt="0" anchor="t" anchorCtr="0" forceAA="0" compatLnSpc="1">
            <a:prstTxWarp prst="textNoShape">
              <a:avLst/>
            </a:prstTxWarp>
            <a:noAutofit/>
          </a:bodyPr>
          <a:lstStyle/>
          <a:p>
            <a:pPr algn="ctr" defTabSz="713341" fontAlgn="base">
              <a:lnSpc>
                <a:spcPct val="90000"/>
              </a:lnSpc>
              <a:spcBef>
                <a:spcPct val="0"/>
              </a:spcBef>
              <a:spcAft>
                <a:spcPct val="0"/>
              </a:spcAft>
            </a:pPr>
            <a:r>
              <a:rPr lang="en-US" altLang="zh-CN" sz="2142" dirty="0">
                <a:solidFill>
                  <a:schemeClr val="tx1"/>
                </a:solidFill>
                <a:ea typeface="Segoe UI" pitchFamily="34" charset="0"/>
                <a:cs typeface="Segoe UI" pitchFamily="34" charset="0"/>
              </a:rPr>
              <a:t>Send physical page</a:t>
            </a:r>
            <a:endParaRPr lang="en-US" sz="2142" dirty="0">
              <a:solidFill>
                <a:schemeClr val="tx1"/>
              </a:solidFill>
              <a:ea typeface="Segoe UI" pitchFamily="34" charset="0"/>
              <a:cs typeface="Segoe UI" pitchFamily="34" charset="0"/>
            </a:endParaRPr>
          </a:p>
        </p:txBody>
      </p:sp>
      <p:cxnSp>
        <p:nvCxnSpPr>
          <p:cNvPr id="22" name="直接箭头连接符 20">
            <a:extLst>
              <a:ext uri="{FF2B5EF4-FFF2-40B4-BE49-F238E27FC236}">
                <a16:creationId xmlns:a16="http://schemas.microsoft.com/office/drawing/2014/main" id="{CA6ADB9C-AFB2-F74D-90CD-0DB857D6FAF7}"/>
              </a:ext>
            </a:extLst>
          </p:cNvPr>
          <p:cNvCxnSpPr>
            <a:cxnSpLocks/>
            <a:stCxn id="17" idx="0"/>
            <a:endCxn id="16" idx="2"/>
          </p:cNvCxnSpPr>
          <p:nvPr/>
        </p:nvCxnSpPr>
        <p:spPr>
          <a:xfrm flipH="1" flipV="1">
            <a:off x="3730286" y="2802696"/>
            <a:ext cx="12357" cy="335122"/>
          </a:xfrm>
          <a:prstGeom prst="straightConnector1">
            <a:avLst/>
          </a:prstGeom>
          <a:ln w="5715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3">
            <a:extLst>
              <a:ext uri="{FF2B5EF4-FFF2-40B4-BE49-F238E27FC236}">
                <a16:creationId xmlns:a16="http://schemas.microsoft.com/office/drawing/2014/main" id="{F68E2DF9-2706-FE41-8BD0-3163D3B03F7D}"/>
              </a:ext>
            </a:extLst>
          </p:cNvPr>
          <p:cNvCxnSpPr>
            <a:cxnSpLocks/>
          </p:cNvCxnSpPr>
          <p:nvPr/>
        </p:nvCxnSpPr>
        <p:spPr>
          <a:xfrm flipH="1" flipV="1">
            <a:off x="9293048" y="2788441"/>
            <a:ext cx="28152" cy="349377"/>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矩形 4">
            <a:extLst>
              <a:ext uri="{FF2B5EF4-FFF2-40B4-BE49-F238E27FC236}">
                <a16:creationId xmlns:a16="http://schemas.microsoft.com/office/drawing/2014/main" id="{FCCC3E1B-6193-414E-AC4B-6C4E7DCCFC0A}"/>
              </a:ext>
            </a:extLst>
          </p:cNvPr>
          <p:cNvSpPr/>
          <p:nvPr/>
        </p:nvSpPr>
        <p:spPr bwMode="auto">
          <a:xfrm>
            <a:off x="5526643" y="3165711"/>
            <a:ext cx="2313388" cy="5106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8" tIns="111919" rIns="139898" bIns="111919" numCol="1" spcCol="0" rtlCol="0" fromWordArt="0" anchor="t" anchorCtr="0" forceAA="0" compatLnSpc="1">
            <a:prstTxWarp prst="textNoShape">
              <a:avLst/>
            </a:prstTxWarp>
            <a:noAutofit/>
          </a:bodyPr>
          <a:lstStyle/>
          <a:p>
            <a:pPr algn="ctr" defTabSz="713341" fontAlgn="base">
              <a:lnSpc>
                <a:spcPct val="90000"/>
              </a:lnSpc>
              <a:spcBef>
                <a:spcPct val="0"/>
              </a:spcBef>
              <a:spcAft>
                <a:spcPct val="0"/>
              </a:spcAft>
            </a:pPr>
            <a:r>
              <a:rPr lang="en-US" altLang="zh-CN" sz="2754" dirty="0">
                <a:gradFill>
                  <a:gsLst>
                    <a:gs pos="0">
                      <a:srgbClr val="FFFFFF"/>
                    </a:gs>
                    <a:gs pos="100000">
                      <a:srgbClr val="FFFFFF"/>
                    </a:gs>
                  </a:gsLst>
                  <a:lin ang="5400000" scaled="0"/>
                </a:gradFill>
                <a:ea typeface="Segoe UI" pitchFamily="34" charset="0"/>
                <a:cs typeface="Segoe UI" pitchFamily="34" charset="0"/>
              </a:rPr>
              <a:t>Data page</a:t>
            </a:r>
            <a:endParaRPr lang="en-US" sz="2754" dirty="0">
              <a:gradFill>
                <a:gsLst>
                  <a:gs pos="0">
                    <a:srgbClr val="FFFFFF"/>
                  </a:gs>
                  <a:gs pos="100000">
                    <a:srgbClr val="FFFFFF"/>
                  </a:gs>
                </a:gsLst>
                <a:lin ang="5400000" scaled="0"/>
              </a:gradFill>
              <a:ea typeface="Segoe UI" pitchFamily="34" charset="0"/>
              <a:cs typeface="Segoe UI" pitchFamily="34" charset="0"/>
            </a:endParaRPr>
          </a:p>
        </p:txBody>
      </p:sp>
      <p:sp>
        <p:nvSpPr>
          <p:cNvPr id="25" name="矩形 3">
            <a:extLst>
              <a:ext uri="{FF2B5EF4-FFF2-40B4-BE49-F238E27FC236}">
                <a16:creationId xmlns:a16="http://schemas.microsoft.com/office/drawing/2014/main" id="{3F45C63F-D4AA-FB45-857C-AEEDE5BFD57B}"/>
              </a:ext>
            </a:extLst>
          </p:cNvPr>
          <p:cNvSpPr/>
          <p:nvPr/>
        </p:nvSpPr>
        <p:spPr bwMode="auto">
          <a:xfrm>
            <a:off x="8125173" y="2307772"/>
            <a:ext cx="2313388" cy="4949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8" tIns="111919" rIns="139898" bIns="111919" numCol="1" spcCol="0" rtlCol="0" fromWordArt="0" anchor="t" anchorCtr="0" forceAA="0" compatLnSpc="1">
            <a:prstTxWarp prst="textNoShape">
              <a:avLst/>
            </a:prstTxWarp>
            <a:noAutofit/>
          </a:bodyPr>
          <a:lstStyle/>
          <a:p>
            <a:pPr algn="ctr" defTabSz="713341" fontAlgn="base">
              <a:lnSpc>
                <a:spcPct val="90000"/>
              </a:lnSpc>
              <a:spcBef>
                <a:spcPct val="0"/>
              </a:spcBef>
              <a:spcAft>
                <a:spcPct val="0"/>
              </a:spcAft>
            </a:pPr>
            <a:r>
              <a:rPr lang="en-US" altLang="zh-CN" sz="2754" dirty="0">
                <a:gradFill>
                  <a:gsLst>
                    <a:gs pos="0">
                      <a:srgbClr val="FFFFFF"/>
                    </a:gs>
                    <a:gs pos="100000">
                      <a:srgbClr val="FFFFFF"/>
                    </a:gs>
                  </a:gsLst>
                  <a:lin ang="5400000" scaled="0"/>
                </a:gradFill>
                <a:ea typeface="Segoe UI" pitchFamily="34" charset="0"/>
                <a:cs typeface="Segoe UI" pitchFamily="34" charset="0"/>
              </a:rPr>
              <a:t>Virtual </a:t>
            </a:r>
            <a:r>
              <a:rPr lang="en-US" altLang="zh-CN" sz="2754" dirty="0" err="1">
                <a:gradFill>
                  <a:gsLst>
                    <a:gs pos="0">
                      <a:srgbClr val="FFFFFF"/>
                    </a:gs>
                    <a:gs pos="100000">
                      <a:srgbClr val="FFFFFF"/>
                    </a:gs>
                  </a:gsLst>
                  <a:lin ang="5400000" scaled="0"/>
                </a:gradFill>
                <a:ea typeface="Segoe UI" pitchFamily="34" charset="0"/>
                <a:cs typeface="Segoe UI" pitchFamily="34" charset="0"/>
              </a:rPr>
              <a:t>addr</a:t>
            </a:r>
            <a:endParaRPr lang="en-US" sz="2754" dirty="0">
              <a:gradFill>
                <a:gsLst>
                  <a:gs pos="0">
                    <a:srgbClr val="FFFFFF"/>
                  </a:gs>
                  <a:gs pos="100000">
                    <a:srgbClr val="FFFFFF"/>
                  </a:gs>
                </a:gsLst>
                <a:lin ang="5400000" scaled="0"/>
              </a:gradFill>
              <a:ea typeface="Segoe UI" pitchFamily="34" charset="0"/>
              <a:cs typeface="Segoe UI" pitchFamily="34" charset="0"/>
            </a:endParaRPr>
          </a:p>
        </p:txBody>
      </p:sp>
      <p:sp>
        <p:nvSpPr>
          <p:cNvPr id="26" name="矩形 4">
            <a:extLst>
              <a:ext uri="{FF2B5EF4-FFF2-40B4-BE49-F238E27FC236}">
                <a16:creationId xmlns:a16="http://schemas.microsoft.com/office/drawing/2014/main" id="{E5E89181-5B3F-434C-A4E4-735843E9D27F}"/>
              </a:ext>
            </a:extLst>
          </p:cNvPr>
          <p:cNvSpPr/>
          <p:nvPr/>
        </p:nvSpPr>
        <p:spPr bwMode="auto">
          <a:xfrm>
            <a:off x="8125173" y="3152072"/>
            <a:ext cx="2313388" cy="5106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8" tIns="111919" rIns="139898" bIns="111919" numCol="1" spcCol="0" rtlCol="0" fromWordArt="0" anchor="t" anchorCtr="0" forceAA="0" compatLnSpc="1">
            <a:prstTxWarp prst="textNoShape">
              <a:avLst/>
            </a:prstTxWarp>
            <a:noAutofit/>
          </a:bodyPr>
          <a:lstStyle/>
          <a:p>
            <a:pPr algn="ctr" defTabSz="713341" fontAlgn="base">
              <a:lnSpc>
                <a:spcPct val="90000"/>
              </a:lnSpc>
              <a:spcBef>
                <a:spcPct val="0"/>
              </a:spcBef>
              <a:spcAft>
                <a:spcPct val="0"/>
              </a:spcAft>
            </a:pPr>
            <a:r>
              <a:rPr lang="en-US" altLang="zh-CN" sz="2754" dirty="0">
                <a:gradFill>
                  <a:gsLst>
                    <a:gs pos="0">
                      <a:srgbClr val="FFFFFF"/>
                    </a:gs>
                    <a:gs pos="100000">
                      <a:srgbClr val="FFFFFF"/>
                    </a:gs>
                  </a:gsLst>
                  <a:lin ang="5400000" scaled="0"/>
                </a:gradFill>
                <a:ea typeface="Segoe UI" pitchFamily="34" charset="0"/>
                <a:cs typeface="Segoe UI" pitchFamily="34" charset="0"/>
              </a:rPr>
              <a:t>Old page</a:t>
            </a:r>
            <a:endParaRPr lang="en-US" sz="2754" dirty="0">
              <a:gradFill>
                <a:gsLst>
                  <a:gs pos="0">
                    <a:srgbClr val="FFFFFF"/>
                  </a:gs>
                  <a:gs pos="100000">
                    <a:srgbClr val="FFFFFF"/>
                  </a:gs>
                </a:gsLst>
                <a:lin ang="5400000" scaled="0"/>
              </a:gradFill>
              <a:ea typeface="Segoe UI" pitchFamily="34" charset="0"/>
              <a:cs typeface="Segoe UI" pitchFamily="34" charset="0"/>
            </a:endParaRPr>
          </a:p>
        </p:txBody>
      </p:sp>
      <p:sp>
        <p:nvSpPr>
          <p:cNvPr id="27" name="文本框 6">
            <a:extLst>
              <a:ext uri="{FF2B5EF4-FFF2-40B4-BE49-F238E27FC236}">
                <a16:creationId xmlns:a16="http://schemas.microsoft.com/office/drawing/2014/main" id="{AAE9CAAD-1108-2D41-B130-8A77108208B2}"/>
              </a:ext>
            </a:extLst>
          </p:cNvPr>
          <p:cNvSpPr txBox="1"/>
          <p:nvPr/>
        </p:nvSpPr>
        <p:spPr>
          <a:xfrm>
            <a:off x="8515102" y="1493348"/>
            <a:ext cx="1508762" cy="607475"/>
          </a:xfrm>
          <a:prstGeom prst="rect">
            <a:avLst/>
          </a:prstGeom>
          <a:noFill/>
        </p:spPr>
        <p:txBody>
          <a:bodyPr wrap="none" lIns="139898" tIns="111919" rIns="139898" bIns="111919" rtlCol="0">
            <a:spAutoFit/>
          </a:bodyPr>
          <a:lstStyle/>
          <a:p>
            <a:pPr>
              <a:lnSpc>
                <a:spcPct val="90000"/>
              </a:lnSpc>
              <a:spcAft>
                <a:spcPts val="459"/>
              </a:spcAft>
            </a:pPr>
            <a:r>
              <a:rPr lang="en-US" altLang="zh-CN" sz="2754" dirty="0">
                <a:gradFill>
                  <a:gsLst>
                    <a:gs pos="2917">
                      <a:schemeClr val="tx1"/>
                    </a:gs>
                    <a:gs pos="30000">
                      <a:schemeClr val="tx1"/>
                    </a:gs>
                  </a:gsLst>
                  <a:lin ang="5400000" scaled="0"/>
                </a:gradFill>
              </a:rPr>
              <a:t>Receiver</a:t>
            </a:r>
            <a:endParaRPr lang="en-US" sz="2754"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810448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The Socket Communication Primitive</a:t>
            </a:r>
            <a:endParaRPr lang="en-US" dirty="0"/>
          </a:p>
        </p:txBody>
      </p:sp>
      <p:sp>
        <p:nvSpPr>
          <p:cNvPr id="4" name="文本框 3"/>
          <p:cNvSpPr txBox="1"/>
          <p:nvPr/>
        </p:nvSpPr>
        <p:spPr>
          <a:xfrm>
            <a:off x="3017045" y="2470742"/>
            <a:ext cx="1379480" cy="3083921"/>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socket()</a:t>
            </a:r>
          </a:p>
          <a:p>
            <a:pPr>
              <a:lnSpc>
                <a:spcPct val="90000"/>
              </a:lnSpc>
              <a:spcAft>
                <a:spcPts val="600"/>
              </a:spcAft>
            </a:pPr>
            <a:r>
              <a:rPr lang="en-US" sz="2400" dirty="0">
                <a:gradFill>
                  <a:gsLst>
                    <a:gs pos="2917">
                      <a:schemeClr val="tx1"/>
                    </a:gs>
                    <a:gs pos="30000">
                      <a:schemeClr val="tx1"/>
                    </a:gs>
                  </a:gsLst>
                  <a:lin ang="5400000" scaled="0"/>
                </a:gradFill>
              </a:rPr>
              <a:t>bind()</a:t>
            </a:r>
          </a:p>
          <a:p>
            <a:pPr>
              <a:lnSpc>
                <a:spcPct val="90000"/>
              </a:lnSpc>
              <a:spcAft>
                <a:spcPts val="600"/>
              </a:spcAft>
            </a:pPr>
            <a:r>
              <a:rPr lang="en-US" sz="2400" dirty="0">
                <a:gradFill>
                  <a:gsLst>
                    <a:gs pos="2917">
                      <a:schemeClr val="tx1"/>
                    </a:gs>
                    <a:gs pos="30000">
                      <a:schemeClr val="tx1"/>
                    </a:gs>
                  </a:gsLst>
                  <a:lin ang="5400000" scaled="0"/>
                </a:gradFill>
              </a:rPr>
              <a:t>listen()</a:t>
            </a:r>
          </a:p>
          <a:p>
            <a:pPr>
              <a:lnSpc>
                <a:spcPct val="90000"/>
              </a:lnSpc>
              <a:spcAft>
                <a:spcPts val="600"/>
              </a:spcAft>
            </a:pPr>
            <a:r>
              <a:rPr lang="en-US" altLang="zh-CN" sz="2400" dirty="0">
                <a:gradFill>
                  <a:gsLst>
                    <a:gs pos="2917">
                      <a:schemeClr val="tx1"/>
                    </a:gs>
                    <a:gs pos="30000">
                      <a:schemeClr val="tx1"/>
                    </a:gs>
                  </a:gsLst>
                  <a:lin ang="5400000" scaled="0"/>
                </a:gradFill>
              </a:rPr>
              <a:t>accept</a:t>
            </a:r>
            <a:r>
              <a:rPr lang="en-US" sz="2400" dirty="0">
                <a:gradFill>
                  <a:gsLst>
                    <a:gs pos="2917">
                      <a:schemeClr val="tx1"/>
                    </a:gs>
                    <a:gs pos="30000">
                      <a:schemeClr val="tx1"/>
                    </a:gs>
                  </a:gsLst>
                  <a:lin ang="5400000" scaled="0"/>
                </a:gradFill>
              </a:rPr>
              <a:t>()</a:t>
            </a:r>
          </a:p>
          <a:p>
            <a:pPr>
              <a:lnSpc>
                <a:spcPct val="90000"/>
              </a:lnSpc>
              <a:spcAft>
                <a:spcPts val="600"/>
              </a:spcAft>
            </a:pPr>
            <a:r>
              <a:rPr lang="en-US" sz="2400" dirty="0" err="1">
                <a:gradFill>
                  <a:gsLst>
                    <a:gs pos="2917">
                      <a:schemeClr val="tx1"/>
                    </a:gs>
                    <a:gs pos="30000">
                      <a:schemeClr val="tx1"/>
                    </a:gs>
                  </a:gsLst>
                  <a:lin ang="5400000" scaled="0"/>
                </a:gradFill>
              </a:rPr>
              <a:t>recv</a:t>
            </a:r>
            <a:r>
              <a:rPr lang="en-US" sz="2400" dirty="0">
                <a:gradFill>
                  <a:gsLst>
                    <a:gs pos="2917">
                      <a:schemeClr val="tx1"/>
                    </a:gs>
                    <a:gs pos="30000">
                      <a:schemeClr val="tx1"/>
                    </a:gs>
                  </a:gsLst>
                  <a:lin ang="5400000" scaled="0"/>
                </a:gradFill>
              </a:rPr>
              <a:t>()</a:t>
            </a:r>
          </a:p>
          <a:p>
            <a:pPr>
              <a:lnSpc>
                <a:spcPct val="90000"/>
              </a:lnSpc>
              <a:spcAft>
                <a:spcPts val="600"/>
              </a:spcAft>
            </a:pPr>
            <a:r>
              <a:rPr lang="en-US" sz="2400" dirty="0">
                <a:gradFill>
                  <a:gsLst>
                    <a:gs pos="2917">
                      <a:schemeClr val="tx1"/>
                    </a:gs>
                    <a:gs pos="30000">
                      <a:schemeClr val="tx1"/>
                    </a:gs>
                  </a:gsLst>
                  <a:lin ang="5400000" scaled="0"/>
                </a:gradFill>
              </a:rPr>
              <a:t>send()</a:t>
            </a:r>
          </a:p>
          <a:p>
            <a:pPr>
              <a:lnSpc>
                <a:spcPct val="90000"/>
              </a:lnSpc>
              <a:spcAft>
                <a:spcPts val="600"/>
              </a:spcAft>
            </a:pPr>
            <a:r>
              <a:rPr lang="en-US" sz="2400" dirty="0">
                <a:gradFill>
                  <a:gsLst>
                    <a:gs pos="2917">
                      <a:schemeClr val="tx1"/>
                    </a:gs>
                    <a:gs pos="30000">
                      <a:schemeClr val="tx1"/>
                    </a:gs>
                  </a:gsLst>
                  <a:lin ang="5400000" scaled="0"/>
                </a:gradFill>
              </a:rPr>
              <a:t>close()</a:t>
            </a:r>
          </a:p>
        </p:txBody>
      </p:sp>
      <p:sp>
        <p:nvSpPr>
          <p:cNvPr id="5" name="文本框 4"/>
          <p:cNvSpPr txBox="1"/>
          <p:nvPr/>
        </p:nvSpPr>
        <p:spPr>
          <a:xfrm>
            <a:off x="3017045" y="1713504"/>
            <a:ext cx="1172309"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0078D7"/>
                </a:solidFill>
              </a:rPr>
              <a:t>Server</a:t>
            </a:r>
            <a:endParaRPr lang="en-US" sz="2400" dirty="0">
              <a:solidFill>
                <a:srgbClr val="0078D7"/>
              </a:solidFill>
            </a:endParaRPr>
          </a:p>
        </p:txBody>
      </p:sp>
      <p:sp>
        <p:nvSpPr>
          <p:cNvPr id="6" name="文本框 5"/>
          <p:cNvSpPr txBox="1"/>
          <p:nvPr/>
        </p:nvSpPr>
        <p:spPr>
          <a:xfrm>
            <a:off x="6903245" y="1713504"/>
            <a:ext cx="1089401"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0078D7"/>
                </a:solidFill>
              </a:rPr>
              <a:t>Client</a:t>
            </a:r>
          </a:p>
        </p:txBody>
      </p:sp>
      <p:sp>
        <p:nvSpPr>
          <p:cNvPr id="7" name="文本框 6"/>
          <p:cNvSpPr txBox="1"/>
          <p:nvPr/>
        </p:nvSpPr>
        <p:spPr>
          <a:xfrm>
            <a:off x="6903246" y="2470742"/>
            <a:ext cx="1554593" cy="2265236"/>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socket()</a:t>
            </a:r>
          </a:p>
          <a:p>
            <a:pPr>
              <a:lnSpc>
                <a:spcPct val="90000"/>
              </a:lnSpc>
              <a:spcAft>
                <a:spcPts val="600"/>
              </a:spcAft>
            </a:pPr>
            <a:r>
              <a:rPr lang="en-US" sz="2400" dirty="0">
                <a:gradFill>
                  <a:gsLst>
                    <a:gs pos="2917">
                      <a:schemeClr val="tx1"/>
                    </a:gs>
                    <a:gs pos="30000">
                      <a:schemeClr val="tx1"/>
                    </a:gs>
                  </a:gsLst>
                  <a:lin ang="5400000" scaled="0"/>
                </a:gradFill>
              </a:rPr>
              <a:t>connect()</a:t>
            </a:r>
          </a:p>
          <a:p>
            <a:pPr>
              <a:lnSpc>
                <a:spcPct val="90000"/>
              </a:lnSpc>
              <a:spcAft>
                <a:spcPts val="600"/>
              </a:spcAft>
            </a:pPr>
            <a:r>
              <a:rPr lang="en-US" sz="2400" dirty="0">
                <a:gradFill>
                  <a:gsLst>
                    <a:gs pos="2917">
                      <a:schemeClr val="tx1"/>
                    </a:gs>
                    <a:gs pos="30000">
                      <a:schemeClr val="tx1"/>
                    </a:gs>
                  </a:gsLst>
                  <a:lin ang="5400000" scaled="0"/>
                </a:gradFill>
              </a:rPr>
              <a:t>send()</a:t>
            </a:r>
          </a:p>
          <a:p>
            <a:pPr>
              <a:lnSpc>
                <a:spcPct val="90000"/>
              </a:lnSpc>
              <a:spcAft>
                <a:spcPts val="600"/>
              </a:spcAft>
            </a:pPr>
            <a:r>
              <a:rPr lang="en-US" sz="2400" dirty="0" err="1">
                <a:gradFill>
                  <a:gsLst>
                    <a:gs pos="2917">
                      <a:schemeClr val="tx1"/>
                    </a:gs>
                    <a:gs pos="30000">
                      <a:schemeClr val="tx1"/>
                    </a:gs>
                  </a:gsLst>
                  <a:lin ang="5400000" scaled="0"/>
                </a:gradFill>
              </a:rPr>
              <a:t>recv</a:t>
            </a:r>
            <a:r>
              <a:rPr lang="en-US" sz="2400" dirty="0">
                <a:gradFill>
                  <a:gsLst>
                    <a:gs pos="2917">
                      <a:schemeClr val="tx1"/>
                    </a:gs>
                    <a:gs pos="30000">
                      <a:schemeClr val="tx1"/>
                    </a:gs>
                  </a:gsLst>
                  <a:lin ang="5400000" scaled="0"/>
                </a:gradFill>
              </a:rPr>
              <a:t>()</a:t>
            </a:r>
          </a:p>
          <a:p>
            <a:pPr>
              <a:lnSpc>
                <a:spcPct val="90000"/>
              </a:lnSpc>
              <a:spcAft>
                <a:spcPts val="600"/>
              </a:spcAft>
            </a:pPr>
            <a:r>
              <a:rPr lang="en-US" sz="2400" dirty="0">
                <a:gradFill>
                  <a:gsLst>
                    <a:gs pos="2917">
                      <a:schemeClr val="tx1"/>
                    </a:gs>
                    <a:gs pos="30000">
                      <a:schemeClr val="tx1"/>
                    </a:gs>
                  </a:gsLst>
                  <a:lin ang="5400000" scaled="0"/>
                </a:gradFill>
              </a:rPr>
              <a:t>close()</a:t>
            </a:r>
          </a:p>
        </p:txBody>
      </p:sp>
    </p:spTree>
    <p:extLst>
      <p:ext uri="{BB962C8B-B14F-4D97-AF65-F5344CB8AC3E}">
        <p14:creationId xmlns:p14="http://schemas.microsoft.com/office/powerpoint/2010/main" val="414706467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3025B27-3EBB-E94E-A33B-3CF00F859DB2}"/>
              </a:ext>
            </a:extLst>
          </p:cNvPr>
          <p:cNvSpPr>
            <a:spLocks noGrp="1"/>
          </p:cNvSpPr>
          <p:nvPr>
            <p:ph type="body" sz="quarter" idx="10"/>
          </p:nvPr>
        </p:nvSpPr>
        <p:spPr>
          <a:xfrm>
            <a:off x="1828801" y="1783881"/>
            <a:ext cx="8777288" cy="683264"/>
          </a:xfrm>
        </p:spPr>
        <p:txBody>
          <a:bodyPr/>
          <a:lstStyle/>
          <a:p>
            <a:endParaRPr kumimoji="1" lang="zh-CN" altLang="en-US" dirty="0"/>
          </a:p>
        </p:txBody>
      </p:sp>
      <p:sp>
        <p:nvSpPr>
          <p:cNvPr id="3" name="标题 2">
            <a:extLst>
              <a:ext uri="{FF2B5EF4-FFF2-40B4-BE49-F238E27FC236}">
                <a16:creationId xmlns:a16="http://schemas.microsoft.com/office/drawing/2014/main" id="{C7A9B9F4-6C91-7344-970B-20863D228092}"/>
              </a:ext>
            </a:extLst>
          </p:cNvPr>
          <p:cNvSpPr>
            <a:spLocks noGrp="1"/>
          </p:cNvSpPr>
          <p:nvPr>
            <p:ph type="title"/>
          </p:nvPr>
        </p:nvSpPr>
        <p:spPr/>
        <p:txBody>
          <a:bodyPr/>
          <a:lstStyle/>
          <a:p>
            <a:r>
              <a:rPr kumimoji="1" lang="en-US" altLang="zh-CN" dirty="0"/>
              <a:t>Remove the Overheads (5)</a:t>
            </a:r>
            <a:endParaRPr kumimoji="1" lang="zh-CN" altLang="en-US" dirty="0"/>
          </a:p>
        </p:txBody>
      </p:sp>
      <p:graphicFrame>
        <p:nvGraphicFramePr>
          <p:cNvPr id="4" name="表格 3">
            <a:extLst>
              <a:ext uri="{FF2B5EF4-FFF2-40B4-BE49-F238E27FC236}">
                <a16:creationId xmlns:a16="http://schemas.microsoft.com/office/drawing/2014/main" id="{EC472747-18B2-F846-8AD2-D8273D3B44F6}"/>
              </a:ext>
            </a:extLst>
          </p:cNvPr>
          <p:cNvGraphicFramePr>
            <a:graphicFrameLocks noGrp="1"/>
          </p:cNvGraphicFramePr>
          <p:nvPr>
            <p:extLst>
              <p:ext uri="{D42A27DB-BD31-4B8C-83A1-F6EECF244321}">
                <p14:modId xmlns:p14="http://schemas.microsoft.com/office/powerpoint/2010/main" val="2316227089"/>
              </p:ext>
            </p:extLst>
          </p:nvPr>
        </p:nvGraphicFramePr>
        <p:xfrm>
          <a:off x="1992512" y="1058864"/>
          <a:ext cx="8449867" cy="5843053"/>
        </p:xfrm>
        <a:graphic>
          <a:graphicData uri="http://schemas.openxmlformats.org/drawingml/2006/table">
            <a:tbl>
              <a:tblPr firstRow="1" bandRow="1">
                <a:tableStyleId>{5C22544A-7EE6-4342-B048-85BDC9FD1C3A}</a:tableStyleId>
              </a:tblPr>
              <a:tblGrid>
                <a:gridCol w="1557933">
                  <a:extLst>
                    <a:ext uri="{9D8B030D-6E8A-4147-A177-3AD203B41FA5}">
                      <a16:colId xmlns:a16="http://schemas.microsoft.com/office/drawing/2014/main" val="1300145114"/>
                    </a:ext>
                  </a:extLst>
                </a:gridCol>
                <a:gridCol w="2667000">
                  <a:extLst>
                    <a:ext uri="{9D8B030D-6E8A-4147-A177-3AD203B41FA5}">
                      <a16:colId xmlns:a16="http://schemas.microsoft.com/office/drawing/2014/main" val="2717142978"/>
                    </a:ext>
                  </a:extLst>
                </a:gridCol>
                <a:gridCol w="1055489">
                  <a:extLst>
                    <a:ext uri="{9D8B030D-6E8A-4147-A177-3AD203B41FA5}">
                      <a16:colId xmlns:a16="http://schemas.microsoft.com/office/drawing/2014/main" val="3738354524"/>
                    </a:ext>
                  </a:extLst>
                </a:gridCol>
                <a:gridCol w="1078111">
                  <a:extLst>
                    <a:ext uri="{9D8B030D-6E8A-4147-A177-3AD203B41FA5}">
                      <a16:colId xmlns:a16="http://schemas.microsoft.com/office/drawing/2014/main" val="1173499859"/>
                    </a:ext>
                  </a:extLst>
                </a:gridCol>
                <a:gridCol w="1045667">
                  <a:extLst>
                    <a:ext uri="{9D8B030D-6E8A-4147-A177-3AD203B41FA5}">
                      <a16:colId xmlns:a16="http://schemas.microsoft.com/office/drawing/2014/main" val="1586388787"/>
                    </a:ext>
                  </a:extLst>
                </a:gridCol>
                <a:gridCol w="1045667">
                  <a:extLst>
                    <a:ext uri="{9D8B030D-6E8A-4147-A177-3AD203B41FA5}">
                      <a16:colId xmlns:a16="http://schemas.microsoft.com/office/drawing/2014/main" val="1207650667"/>
                    </a:ext>
                  </a:extLst>
                </a:gridCol>
              </a:tblGrid>
              <a:tr h="343709">
                <a:tc rowSpan="2">
                  <a:txBody>
                    <a:bodyPr/>
                    <a:lstStyle/>
                    <a:p>
                      <a:r>
                        <a:rPr lang="en-US" altLang="zh-CN" sz="1400" dirty="0"/>
                        <a:t>Type</a:t>
                      </a:r>
                      <a:endParaRPr lang="zh-CN" altLang="en-US" sz="1400" dirty="0"/>
                    </a:p>
                  </a:txBody>
                  <a:tcPr/>
                </a:tc>
                <a:tc rowSpan="2">
                  <a:txBody>
                    <a:bodyPr/>
                    <a:lstStyle/>
                    <a:p>
                      <a:r>
                        <a:rPr lang="en-US" altLang="zh-CN" sz="1400" dirty="0"/>
                        <a:t>Overhead</a:t>
                      </a:r>
                      <a:endParaRPr lang="zh-CN" altLang="en-US" sz="1400" dirty="0"/>
                    </a:p>
                  </a:txBody>
                  <a:tcPr/>
                </a:tc>
                <a:tc gridSpan="2">
                  <a:txBody>
                    <a:bodyPr/>
                    <a:lstStyle/>
                    <a:p>
                      <a:r>
                        <a:rPr lang="en-US" altLang="zh-CN" sz="1400" dirty="0"/>
                        <a:t>Linux RTT (ns)</a:t>
                      </a:r>
                      <a:endParaRPr lang="zh-CN" altLang="en-US" sz="1400" dirty="0"/>
                    </a:p>
                  </a:txBody>
                  <a:tcPr/>
                </a:tc>
                <a:tc hMerge="1">
                  <a:txBody>
                    <a:bodyPr/>
                    <a:lstStyle/>
                    <a:p>
                      <a:endParaRPr lang="zh-CN" altLang="en-US" sz="1600" dirty="0"/>
                    </a:p>
                  </a:txBody>
                  <a:tcPr/>
                </a:tc>
                <a:tc gridSpan="2">
                  <a:txBody>
                    <a:bodyPr/>
                    <a:lstStyle/>
                    <a:p>
                      <a:r>
                        <a:rPr lang="en-US" altLang="zh-CN" sz="1400" dirty="0" err="1"/>
                        <a:t>SocksDirect</a:t>
                      </a:r>
                      <a:r>
                        <a:rPr lang="en-US" altLang="zh-CN" sz="1400" dirty="0"/>
                        <a:t> RTT (ns)</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64995775"/>
                  </a:ext>
                </a:extLst>
              </a:tr>
              <a:tr h="343709">
                <a:tc vMerge="1">
                  <a:txBody>
                    <a:bodyPr/>
                    <a:lstStyle/>
                    <a:p>
                      <a:endParaRPr lang="zh-CN" altLang="en-US" sz="1600" dirty="0"/>
                    </a:p>
                  </a:txBody>
                  <a:tcPr/>
                </a:tc>
                <a:tc vMerge="1">
                  <a:txBody>
                    <a:bodyPr/>
                    <a:lstStyle/>
                    <a:p>
                      <a:endParaRPr lang="zh-CN" altLang="en-US" sz="16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tc>
                  <a:txBody>
                    <a:bodyPr/>
                    <a:lstStyle/>
                    <a:p>
                      <a:r>
                        <a:rPr lang="en-US" altLang="zh-CN" sz="1400" dirty="0"/>
                        <a:t>Inter-host</a:t>
                      </a:r>
                      <a:endParaRPr lang="zh-CN" altLang="en-US" sz="1400" dirty="0"/>
                    </a:p>
                  </a:txBody>
                  <a:tcPr/>
                </a:tc>
                <a:tc>
                  <a:txBody>
                    <a:bodyPr/>
                    <a:lstStyle/>
                    <a:p>
                      <a:r>
                        <a:rPr lang="en-US" altLang="zh-CN" sz="1400" dirty="0"/>
                        <a:t>Intra-host</a:t>
                      </a:r>
                      <a:endParaRPr lang="zh-CN" altLang="en-US" sz="1400" dirty="0"/>
                    </a:p>
                  </a:txBody>
                  <a:tcPr/>
                </a:tc>
                <a:extLst>
                  <a:ext uri="{0D108BD9-81ED-4DB2-BD59-A6C34878D82A}">
                    <a16:rowId xmlns:a16="http://schemas.microsoft.com/office/drawing/2014/main" val="522188589"/>
                  </a:ext>
                </a:extLst>
              </a:tr>
              <a:tr h="343709">
                <a:tc rowSpan="4">
                  <a:txBody>
                    <a:bodyPr/>
                    <a:lstStyle/>
                    <a:p>
                      <a:r>
                        <a:rPr lang="en-US" altLang="zh-CN" sz="1400" b="1" dirty="0"/>
                        <a:t>Per operation</a:t>
                      </a:r>
                      <a:endParaRPr lang="zh-CN" altLang="en-US" sz="1400" b="1" dirty="0"/>
                    </a:p>
                  </a:txBody>
                  <a:tcPr anchor="ctr"/>
                </a:tc>
                <a:tc>
                  <a:txBody>
                    <a:bodyPr/>
                    <a:lstStyle/>
                    <a:p>
                      <a:r>
                        <a:rPr lang="en-US" altLang="zh-CN" sz="1400" b="1" dirty="0"/>
                        <a:t>Total</a:t>
                      </a:r>
                      <a:endParaRPr lang="zh-CN" altLang="en-US" sz="1400" b="1" dirty="0"/>
                    </a:p>
                  </a:txBody>
                  <a:tcPr/>
                </a:tc>
                <a:tc gridSpan="2">
                  <a:txBody>
                    <a:bodyPr/>
                    <a:lstStyle/>
                    <a:p>
                      <a:pPr algn="ctr"/>
                      <a:r>
                        <a:rPr lang="en-US" altLang="zh-CN" sz="1400" b="1" dirty="0"/>
                        <a:t>413</a:t>
                      </a:r>
                      <a:endParaRPr lang="zh-CN" altLang="en-US" sz="1400" b="1" dirty="0"/>
                    </a:p>
                  </a:txBody>
                  <a:tcPr/>
                </a:tc>
                <a:tc hMerge="1">
                  <a:txBody>
                    <a:bodyPr/>
                    <a:lstStyle/>
                    <a:p>
                      <a:pPr algn="ctr"/>
                      <a:endParaRPr lang="zh-CN" altLang="en-US" sz="1600" dirty="0"/>
                    </a:p>
                  </a:txBody>
                  <a:tcPr/>
                </a:tc>
                <a:tc gridSpan="2">
                  <a:txBody>
                    <a:bodyPr/>
                    <a:lstStyle/>
                    <a:p>
                      <a:pPr algn="ctr"/>
                      <a:r>
                        <a:rPr lang="en-US" altLang="zh-CN" sz="1400" b="1" dirty="0"/>
                        <a:t>53</a:t>
                      </a:r>
                      <a:endParaRPr lang="zh-CN" altLang="en-US" sz="1400" b="1" dirty="0"/>
                    </a:p>
                  </a:txBody>
                  <a:tcPr/>
                </a:tc>
                <a:tc hMerge="1">
                  <a:txBody>
                    <a:bodyPr/>
                    <a:lstStyle/>
                    <a:p>
                      <a:endParaRPr lang="zh-CN" altLang="en-US"/>
                    </a:p>
                  </a:txBody>
                  <a:tcPr/>
                </a:tc>
                <a:extLst>
                  <a:ext uri="{0D108BD9-81ED-4DB2-BD59-A6C34878D82A}">
                    <a16:rowId xmlns:a16="http://schemas.microsoft.com/office/drawing/2014/main" val="1917704075"/>
                  </a:ext>
                </a:extLst>
              </a:tr>
              <a:tr h="343709">
                <a:tc vMerge="1">
                  <a:txBody>
                    <a:bodyPr/>
                    <a:lstStyle/>
                    <a:p>
                      <a:endParaRPr lang="zh-CN" altLang="en-US" dirty="0"/>
                    </a:p>
                  </a:txBody>
                  <a:tcPr/>
                </a:tc>
                <a:tc>
                  <a:txBody>
                    <a:bodyPr/>
                    <a:lstStyle/>
                    <a:p>
                      <a:r>
                        <a:rPr lang="en-US" altLang="zh-CN" sz="1400" dirty="0"/>
                        <a:t>C library shim</a:t>
                      </a:r>
                      <a:endParaRPr lang="zh-CN" altLang="en-US" sz="1400" dirty="0"/>
                    </a:p>
                  </a:txBody>
                  <a:tcPr/>
                </a:tc>
                <a:tc gridSpan="2">
                  <a:txBody>
                    <a:bodyPr/>
                    <a:lstStyle/>
                    <a:p>
                      <a:pPr algn="ctr"/>
                      <a:r>
                        <a:rPr lang="en-US" altLang="zh-CN" sz="1400" dirty="0"/>
                        <a:t>15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15</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70889062"/>
                  </a:ext>
                </a:extLst>
              </a:tr>
              <a:tr h="343709">
                <a:tc vMerge="1">
                  <a:txBody>
                    <a:bodyPr/>
                    <a:lstStyle/>
                    <a:p>
                      <a:endParaRPr lang="zh-CN" altLang="en-US" dirty="0"/>
                    </a:p>
                  </a:txBody>
                  <a:tcPr/>
                </a:tc>
                <a:tc>
                  <a:txBody>
                    <a:bodyPr/>
                    <a:lstStyle/>
                    <a:p>
                      <a:r>
                        <a:rPr lang="en-US" altLang="zh-CN" sz="1400" dirty="0"/>
                        <a:t>Kernel crossing (</a:t>
                      </a:r>
                      <a:r>
                        <a:rPr lang="en-US" altLang="zh-CN" sz="1400" dirty="0" err="1"/>
                        <a:t>syscall</a:t>
                      </a:r>
                      <a:r>
                        <a:rPr lang="en-US" altLang="zh-CN" sz="1400" dirty="0"/>
                        <a:t>)</a:t>
                      </a:r>
                      <a:endParaRPr lang="zh-CN" altLang="en-US" sz="1400" dirty="0"/>
                    </a:p>
                  </a:txBody>
                  <a:tcPr/>
                </a:tc>
                <a:tc gridSpan="2">
                  <a:txBody>
                    <a:bodyPr/>
                    <a:lstStyle/>
                    <a:p>
                      <a:pPr algn="ctr"/>
                      <a:r>
                        <a:rPr lang="en-US" altLang="zh-CN" sz="1400" dirty="0"/>
                        <a:t>205</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740054108"/>
                  </a:ext>
                </a:extLst>
              </a:tr>
              <a:tr h="343709">
                <a:tc vMerge="1">
                  <a:txBody>
                    <a:bodyPr/>
                    <a:lstStyle/>
                    <a:p>
                      <a:endParaRPr lang="zh-CN" altLang="en-US" dirty="0"/>
                    </a:p>
                  </a:txBody>
                  <a:tcPr/>
                </a:tc>
                <a:tc>
                  <a:txBody>
                    <a:bodyPr/>
                    <a:lstStyle/>
                    <a:p>
                      <a:r>
                        <a:rPr lang="en-US" altLang="zh-CN" sz="1400" dirty="0"/>
                        <a:t>Socket FD locking</a:t>
                      </a:r>
                      <a:endParaRPr lang="zh-CN" altLang="en-US" sz="1400" dirty="0"/>
                    </a:p>
                  </a:txBody>
                  <a:tcPr/>
                </a:tc>
                <a:tc gridSpan="2">
                  <a:txBody>
                    <a:bodyPr/>
                    <a:lstStyle/>
                    <a:p>
                      <a:pPr algn="ctr"/>
                      <a:r>
                        <a:rPr lang="en-US" altLang="zh-CN" sz="1400" dirty="0"/>
                        <a:t>160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718921778"/>
                  </a:ext>
                </a:extLst>
              </a:tr>
              <a:tr h="343709">
                <a:tc rowSpan="8">
                  <a:txBody>
                    <a:bodyPr/>
                    <a:lstStyle/>
                    <a:p>
                      <a:r>
                        <a:rPr lang="en-US" altLang="zh-CN" sz="1400" b="1" dirty="0"/>
                        <a:t>Per packet</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15000</a:t>
                      </a:r>
                      <a:endParaRPr lang="zh-CN" altLang="en-US" sz="1400" b="1" dirty="0"/>
                    </a:p>
                  </a:txBody>
                  <a:tcPr/>
                </a:tc>
                <a:tc>
                  <a:txBody>
                    <a:bodyPr/>
                    <a:lstStyle/>
                    <a:p>
                      <a:pPr algn="ctr"/>
                      <a:r>
                        <a:rPr lang="en-US" altLang="zh-CN" sz="1400" b="1" dirty="0"/>
                        <a:t>5800</a:t>
                      </a:r>
                      <a:endParaRPr lang="zh-CN" altLang="en-US" sz="1400" b="1" dirty="0"/>
                    </a:p>
                  </a:txBody>
                  <a:tcPr/>
                </a:tc>
                <a:tc>
                  <a:txBody>
                    <a:bodyPr/>
                    <a:lstStyle/>
                    <a:p>
                      <a:pPr algn="ctr"/>
                      <a:r>
                        <a:rPr lang="en-US" altLang="zh-CN" sz="1400" b="1" dirty="0"/>
                        <a:t>850</a:t>
                      </a:r>
                      <a:endParaRPr lang="zh-CN" altLang="en-US" sz="1400" b="1" dirty="0"/>
                    </a:p>
                  </a:txBody>
                  <a:tcPr/>
                </a:tc>
                <a:tc>
                  <a:txBody>
                    <a:bodyPr/>
                    <a:lstStyle/>
                    <a:p>
                      <a:pPr algn="ctr"/>
                      <a:r>
                        <a:rPr lang="en-US" altLang="zh-CN" sz="1400" b="1" dirty="0"/>
                        <a:t>150</a:t>
                      </a:r>
                      <a:endParaRPr lang="zh-CN" altLang="en-US" sz="1400" b="1" dirty="0"/>
                    </a:p>
                  </a:txBody>
                  <a:tcPr/>
                </a:tc>
                <a:extLst>
                  <a:ext uri="{0D108BD9-81ED-4DB2-BD59-A6C34878D82A}">
                    <a16:rowId xmlns:a16="http://schemas.microsoft.com/office/drawing/2014/main" val="2881754868"/>
                  </a:ext>
                </a:extLst>
              </a:tr>
              <a:tr h="343709">
                <a:tc vMerge="1">
                  <a:txBody>
                    <a:bodyPr/>
                    <a:lstStyle/>
                    <a:p>
                      <a:endParaRPr lang="zh-CN" altLang="en-US" dirty="0"/>
                    </a:p>
                  </a:txBody>
                  <a:tcPr/>
                </a:tc>
                <a:tc>
                  <a:txBody>
                    <a:bodyPr/>
                    <a:lstStyle/>
                    <a:p>
                      <a:r>
                        <a:rPr lang="en-US" altLang="zh-CN" sz="1400" dirty="0"/>
                        <a:t>Buffer management</a:t>
                      </a:r>
                      <a:endParaRPr lang="zh-CN" altLang="en-US" sz="1400" dirty="0"/>
                    </a:p>
                  </a:txBody>
                  <a:tcPr/>
                </a:tc>
                <a:tc gridSpan="2">
                  <a:txBody>
                    <a:bodyPr/>
                    <a:lstStyle/>
                    <a:p>
                      <a:pPr algn="ctr"/>
                      <a:r>
                        <a:rPr lang="en-US" altLang="zh-CN" sz="1400" dirty="0"/>
                        <a:t>430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50</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84689525"/>
                  </a:ext>
                </a:extLst>
              </a:tr>
              <a:tr h="343709">
                <a:tc vMerge="1">
                  <a:txBody>
                    <a:bodyPr/>
                    <a:lstStyle/>
                    <a:p>
                      <a:endParaRPr lang="zh-CN" altLang="en-US" dirty="0"/>
                    </a:p>
                  </a:txBody>
                  <a:tcPr/>
                </a:tc>
                <a:tc>
                  <a:txBody>
                    <a:bodyPr/>
                    <a:lstStyle/>
                    <a:p>
                      <a:r>
                        <a:rPr lang="en-US" altLang="zh-CN" sz="1400" dirty="0"/>
                        <a:t>TCP/IP protocol</a:t>
                      </a:r>
                      <a:endParaRPr lang="zh-CN" altLang="en-US" sz="1400" dirty="0"/>
                    </a:p>
                  </a:txBody>
                  <a:tcPr/>
                </a:tc>
                <a:tc gridSpan="2">
                  <a:txBody>
                    <a:bodyPr/>
                    <a:lstStyle/>
                    <a:p>
                      <a:pPr algn="ctr"/>
                      <a:r>
                        <a:rPr lang="en-US" altLang="zh-CN" sz="1400" dirty="0"/>
                        <a:t>360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382628036"/>
                  </a:ext>
                </a:extLst>
              </a:tr>
              <a:tr h="343709">
                <a:tc vMerge="1">
                  <a:txBody>
                    <a:bodyPr/>
                    <a:lstStyle/>
                    <a:p>
                      <a:endParaRPr lang="zh-CN" altLang="en-US" dirty="0"/>
                    </a:p>
                  </a:txBody>
                  <a:tcPr/>
                </a:tc>
                <a:tc>
                  <a:txBody>
                    <a:bodyPr/>
                    <a:lstStyle/>
                    <a:p>
                      <a:r>
                        <a:rPr lang="en-US" altLang="zh-CN" sz="1400" dirty="0"/>
                        <a:t>Packet processing</a:t>
                      </a:r>
                      <a:endParaRPr lang="zh-CN" altLang="en-US" sz="1400" dirty="0"/>
                    </a:p>
                  </a:txBody>
                  <a:tcPr/>
                </a:tc>
                <a:tc>
                  <a:txBody>
                    <a:bodyPr/>
                    <a:lstStyle/>
                    <a:p>
                      <a:pPr algn="ctr"/>
                      <a:r>
                        <a:rPr lang="en-US" altLang="zh-CN" sz="1400" dirty="0"/>
                        <a:t>500</a:t>
                      </a:r>
                      <a:endParaRPr lang="zh-CN" altLang="en-US" sz="1400" dirty="0"/>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915215567"/>
                  </a:ext>
                </a:extLst>
              </a:tr>
              <a:tr h="343709">
                <a:tc vMerge="1">
                  <a:txBody>
                    <a:bodyPr/>
                    <a:lstStyle/>
                    <a:p>
                      <a:endParaRPr lang="zh-CN" altLang="en-US" dirty="0"/>
                    </a:p>
                  </a:txBody>
                  <a:tcPr/>
                </a:tc>
                <a:tc>
                  <a:txBody>
                    <a:bodyPr/>
                    <a:lstStyle/>
                    <a:p>
                      <a:r>
                        <a:rPr lang="en-US" altLang="zh-CN" sz="1400" dirty="0"/>
                        <a:t>NIC doorbell and DMA</a:t>
                      </a:r>
                      <a:endParaRPr lang="zh-CN" altLang="en-US" sz="1400" dirty="0"/>
                    </a:p>
                  </a:txBody>
                  <a:tcPr/>
                </a:tc>
                <a:tc>
                  <a:txBody>
                    <a:bodyPr/>
                    <a:lstStyle/>
                    <a:p>
                      <a:pPr algn="ctr"/>
                      <a:r>
                        <a:rPr lang="en-US" altLang="zh-CN" sz="1400" dirty="0">
                          <a:solidFill>
                            <a:schemeClr val="tx1"/>
                          </a:solidFill>
                        </a:rPr>
                        <a:t>2100</a:t>
                      </a:r>
                      <a:endParaRPr lang="zh-CN" altLang="en-US" sz="1400" dirty="0">
                        <a:solidFill>
                          <a:schemeClr val="tx1"/>
                        </a:solidFill>
                      </a:endParaRPr>
                    </a:p>
                  </a:txBody>
                  <a:tcPr/>
                </a:tc>
                <a:tc>
                  <a:txBody>
                    <a:bodyPr/>
                    <a:lstStyle/>
                    <a:p>
                      <a:pPr algn="ctr"/>
                      <a:r>
                        <a:rPr lang="en-US" altLang="zh-CN" sz="1400" dirty="0"/>
                        <a:t>N/A</a:t>
                      </a:r>
                      <a:endParaRPr lang="zh-CN" altLang="en-US" sz="1400" dirty="0"/>
                    </a:p>
                  </a:txBody>
                  <a:tcPr/>
                </a:tc>
                <a:tc>
                  <a:txBody>
                    <a:bodyPr/>
                    <a:lstStyle/>
                    <a:p>
                      <a:pPr algn="ctr"/>
                      <a:r>
                        <a:rPr lang="en-US" altLang="zh-CN" sz="1400" dirty="0"/>
                        <a:t>600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39517275"/>
                  </a:ext>
                </a:extLst>
              </a:tr>
              <a:tr h="343709">
                <a:tc vMerge="1">
                  <a:txBody>
                    <a:bodyPr/>
                    <a:lstStyle/>
                    <a:p>
                      <a:endParaRPr lang="zh-CN" altLang="en-US" dirty="0"/>
                    </a:p>
                  </a:txBody>
                  <a:tcPr/>
                </a:tc>
                <a:tc>
                  <a:txBody>
                    <a:bodyPr/>
                    <a:lstStyle/>
                    <a:p>
                      <a:r>
                        <a:rPr lang="en-US" altLang="zh-CN" sz="1400" dirty="0"/>
                        <a:t>NIC processing and wire</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a:t>N/A</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02665096"/>
                  </a:ext>
                </a:extLst>
              </a:tr>
              <a:tr h="343709">
                <a:tc vMerge="1">
                  <a:txBody>
                    <a:bodyPr/>
                    <a:lstStyle/>
                    <a:p>
                      <a:endParaRPr lang="zh-CN" altLang="en-US" dirty="0"/>
                    </a:p>
                  </a:txBody>
                  <a:tcPr/>
                </a:tc>
                <a:tc>
                  <a:txBody>
                    <a:bodyPr/>
                    <a:lstStyle/>
                    <a:p>
                      <a:r>
                        <a:rPr lang="en-US" altLang="zh-CN" sz="1400" dirty="0">
                          <a:solidFill>
                            <a:schemeClr val="bg1"/>
                          </a:solidFill>
                        </a:rPr>
                        <a:t>Handling NIC interrupt</a:t>
                      </a:r>
                      <a:endParaRPr lang="zh-CN" altLang="en-US" sz="1400" dirty="0">
                        <a:solidFill>
                          <a:schemeClr val="bg1"/>
                        </a:solidFill>
                      </a:endParaRPr>
                    </a:p>
                  </a:txBody>
                  <a:tcPr>
                    <a:solidFill>
                      <a:srgbClr val="C00000"/>
                    </a:solidFill>
                  </a:tcPr>
                </a:tc>
                <a:tc>
                  <a:txBody>
                    <a:bodyPr/>
                    <a:lstStyle/>
                    <a:p>
                      <a:pPr algn="ctr"/>
                      <a:r>
                        <a:rPr lang="en-US" altLang="zh-CN" sz="1400" dirty="0">
                          <a:solidFill>
                            <a:schemeClr val="bg1"/>
                          </a:solidFill>
                        </a:rPr>
                        <a:t>4000</a:t>
                      </a:r>
                      <a:endParaRPr lang="zh-CN" altLang="en-US" sz="1400" dirty="0">
                        <a:solidFill>
                          <a:schemeClr val="bg1"/>
                        </a:solidFill>
                      </a:endParaRPr>
                    </a:p>
                  </a:txBody>
                  <a:tcPr>
                    <a:solidFill>
                      <a:srgbClr val="C00000"/>
                    </a:solidFill>
                  </a:tcPr>
                </a:tc>
                <a:tc>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tc gridSpan="2">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tc hMerge="1">
                  <a:txBody>
                    <a:bodyPr/>
                    <a:lstStyle/>
                    <a:p>
                      <a:endParaRPr lang="zh-CN" altLang="en-US"/>
                    </a:p>
                  </a:txBody>
                  <a:tcPr/>
                </a:tc>
                <a:extLst>
                  <a:ext uri="{0D108BD9-81ED-4DB2-BD59-A6C34878D82A}">
                    <a16:rowId xmlns:a16="http://schemas.microsoft.com/office/drawing/2014/main" val="493935970"/>
                  </a:ext>
                </a:extLst>
              </a:tr>
              <a:tr h="343709">
                <a:tc vMerge="1">
                  <a:txBody>
                    <a:bodyPr/>
                    <a:lstStyle/>
                    <a:p>
                      <a:endParaRPr lang="zh-CN" altLang="en-US" dirty="0"/>
                    </a:p>
                  </a:txBody>
                  <a:tcPr/>
                </a:tc>
                <a:tc>
                  <a:txBody>
                    <a:bodyPr/>
                    <a:lstStyle/>
                    <a:p>
                      <a:r>
                        <a:rPr lang="en-US" altLang="zh-CN" sz="1400" dirty="0">
                          <a:solidFill>
                            <a:schemeClr val="bg1"/>
                          </a:solidFill>
                        </a:rPr>
                        <a:t>Process wakeup</a:t>
                      </a:r>
                      <a:endParaRPr lang="zh-CN" altLang="en-US" sz="1400" dirty="0">
                        <a:solidFill>
                          <a:schemeClr val="bg1"/>
                        </a:solidFill>
                      </a:endParaRPr>
                    </a:p>
                  </a:txBody>
                  <a:tcPr>
                    <a:solidFill>
                      <a:srgbClr val="C00000"/>
                    </a:solidFill>
                  </a:tcPr>
                </a:tc>
                <a:tc gridSpan="2">
                  <a:txBody>
                    <a:bodyPr/>
                    <a:lstStyle/>
                    <a:p>
                      <a:pPr algn="ctr"/>
                      <a:r>
                        <a:rPr lang="en-US" altLang="zh-CN" sz="1400" dirty="0">
                          <a:solidFill>
                            <a:schemeClr val="bg1"/>
                          </a:solidFill>
                        </a:rPr>
                        <a:t>5000</a:t>
                      </a:r>
                      <a:endParaRPr lang="zh-CN" altLang="en-US" sz="1400" dirty="0">
                        <a:solidFill>
                          <a:schemeClr val="bg1"/>
                        </a:solidFill>
                      </a:endParaRPr>
                    </a:p>
                  </a:txBody>
                  <a:tcPr>
                    <a:solidFill>
                      <a:srgbClr val="C00000"/>
                    </a:solidFill>
                  </a:tcPr>
                </a:tc>
                <a:tc hMerge="1">
                  <a:txBody>
                    <a:bodyPr/>
                    <a:lstStyle/>
                    <a:p>
                      <a:pPr algn="ctr"/>
                      <a:endParaRPr lang="zh-CN" altLang="en-US" sz="1600" dirty="0">
                        <a:solidFill>
                          <a:srgbClr val="C00000"/>
                        </a:solidFill>
                      </a:endParaRPr>
                    </a:p>
                  </a:txBody>
                  <a:tcPr/>
                </a:tc>
                <a:tc gridSpan="2">
                  <a:txBody>
                    <a:bodyPr/>
                    <a:lstStyle/>
                    <a:p>
                      <a:pPr algn="ctr"/>
                      <a:r>
                        <a:rPr lang="en-US" altLang="zh-CN" sz="1400" dirty="0">
                          <a:solidFill>
                            <a:schemeClr val="bg1"/>
                          </a:solidFill>
                        </a:rPr>
                        <a:t>N/A</a:t>
                      </a:r>
                      <a:endParaRPr lang="zh-CN" altLang="en-US" sz="1400" dirty="0">
                        <a:solidFill>
                          <a:schemeClr val="bg1"/>
                        </a:solidFill>
                      </a:endParaRPr>
                    </a:p>
                  </a:txBody>
                  <a:tcPr>
                    <a:solidFill>
                      <a:srgbClr val="C00000"/>
                    </a:solidFill>
                  </a:tcPr>
                </a:tc>
                <a:tc hMerge="1">
                  <a:txBody>
                    <a:bodyPr/>
                    <a:lstStyle/>
                    <a:p>
                      <a:endParaRPr lang="zh-CN" altLang="en-US"/>
                    </a:p>
                  </a:txBody>
                  <a:tcPr/>
                </a:tc>
                <a:extLst>
                  <a:ext uri="{0D108BD9-81ED-4DB2-BD59-A6C34878D82A}">
                    <a16:rowId xmlns:a16="http://schemas.microsoft.com/office/drawing/2014/main" val="2850315642"/>
                  </a:ext>
                </a:extLst>
              </a:tr>
              <a:tr h="343709">
                <a:tc rowSpan="3">
                  <a:txBody>
                    <a:bodyPr/>
                    <a:lstStyle/>
                    <a:p>
                      <a:r>
                        <a:rPr lang="en-US" altLang="zh-CN" sz="1400" b="1" dirty="0"/>
                        <a:t>Per </a:t>
                      </a:r>
                      <a:r>
                        <a:rPr lang="en-US" altLang="zh-CN" sz="1400" b="1" dirty="0" err="1"/>
                        <a:t>kbyte</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365</a:t>
                      </a:r>
                      <a:endParaRPr lang="zh-CN" altLang="en-US" sz="1400" b="1" dirty="0"/>
                    </a:p>
                  </a:txBody>
                  <a:tcPr/>
                </a:tc>
                <a:tc>
                  <a:txBody>
                    <a:bodyPr/>
                    <a:lstStyle/>
                    <a:p>
                      <a:pPr algn="ctr"/>
                      <a:r>
                        <a:rPr lang="en-US" altLang="zh-CN" sz="1400" b="1" dirty="0"/>
                        <a:t>160</a:t>
                      </a:r>
                      <a:endParaRPr lang="zh-CN" altLang="en-US" sz="1400" b="1" dirty="0"/>
                    </a:p>
                  </a:txBody>
                  <a:tcPr/>
                </a:tc>
                <a:tc>
                  <a:txBody>
                    <a:bodyPr/>
                    <a:lstStyle/>
                    <a:p>
                      <a:pPr algn="ctr"/>
                      <a:r>
                        <a:rPr lang="en-US" altLang="zh-CN" sz="1400" b="1" dirty="0"/>
                        <a:t>173</a:t>
                      </a:r>
                      <a:endParaRPr lang="zh-CN" altLang="en-US" sz="1400" b="1" dirty="0"/>
                    </a:p>
                  </a:txBody>
                  <a:tcPr/>
                </a:tc>
                <a:tc>
                  <a:txBody>
                    <a:bodyPr/>
                    <a:lstStyle/>
                    <a:p>
                      <a:pPr algn="ctr"/>
                      <a:r>
                        <a:rPr lang="en-US" altLang="zh-CN" sz="1400" b="1" dirty="0"/>
                        <a:t>13</a:t>
                      </a:r>
                      <a:endParaRPr lang="zh-CN" altLang="en-US" sz="1400" b="1" dirty="0"/>
                    </a:p>
                  </a:txBody>
                  <a:tcPr/>
                </a:tc>
                <a:extLst>
                  <a:ext uri="{0D108BD9-81ED-4DB2-BD59-A6C34878D82A}">
                    <a16:rowId xmlns:a16="http://schemas.microsoft.com/office/drawing/2014/main" val="823261487"/>
                  </a:ext>
                </a:extLst>
              </a:tr>
              <a:tr h="343709">
                <a:tc vMerge="1">
                  <a:txBody>
                    <a:bodyPr/>
                    <a:lstStyle/>
                    <a:p>
                      <a:endParaRPr lang="zh-CN" altLang="en-US" sz="1600" dirty="0"/>
                    </a:p>
                  </a:txBody>
                  <a:tcPr anchor="ctr"/>
                </a:tc>
                <a:tc>
                  <a:txBody>
                    <a:bodyPr/>
                    <a:lstStyle/>
                    <a:p>
                      <a:r>
                        <a:rPr lang="en-US" altLang="zh-CN" sz="1400" b="0" dirty="0"/>
                        <a:t>Copy</a:t>
                      </a:r>
                      <a:endParaRPr lang="zh-CN" altLang="en-US" sz="1400" b="0" dirty="0"/>
                    </a:p>
                  </a:txBody>
                  <a:tcPr/>
                </a:tc>
                <a:tc gridSpan="2">
                  <a:txBody>
                    <a:bodyPr/>
                    <a:lstStyle/>
                    <a:p>
                      <a:pPr algn="ctr"/>
                      <a:r>
                        <a:rPr lang="en-US" altLang="zh-CN" sz="1400" b="0" dirty="0">
                          <a:solidFill>
                            <a:schemeClr val="tx1"/>
                          </a:solidFill>
                        </a:rPr>
                        <a:t>160</a:t>
                      </a:r>
                      <a:endParaRPr lang="zh-CN" altLang="en-US" sz="1400" b="0" dirty="0">
                        <a:solidFill>
                          <a:schemeClr val="tx1"/>
                        </a:solidFill>
                      </a:endParaRPr>
                    </a:p>
                  </a:txBody>
                  <a:tcPr/>
                </a:tc>
                <a:tc hMerge="1">
                  <a:txBody>
                    <a:bodyPr/>
                    <a:lstStyle/>
                    <a:p>
                      <a:pPr algn="ctr"/>
                      <a:endParaRPr lang="zh-CN" altLang="en-US" sz="1600" b="0" dirty="0"/>
                    </a:p>
                  </a:txBody>
                  <a:tcPr/>
                </a:tc>
                <a:tc gridSpan="2">
                  <a:txBody>
                    <a:bodyPr/>
                    <a:lstStyle/>
                    <a:p>
                      <a:pPr algn="ctr"/>
                      <a:r>
                        <a:rPr lang="en-US" altLang="zh-CN" sz="1400" b="0" dirty="0"/>
                        <a:t>13</a:t>
                      </a:r>
                      <a:endParaRPr lang="zh-CN" altLang="en-US" sz="1400" b="0" dirty="0"/>
                    </a:p>
                  </a:txBody>
                  <a:tcPr/>
                </a:tc>
                <a:tc hMerge="1">
                  <a:txBody>
                    <a:bodyPr/>
                    <a:lstStyle/>
                    <a:p>
                      <a:endParaRPr lang="zh-CN" altLang="en-US"/>
                    </a:p>
                  </a:txBody>
                  <a:tcPr/>
                </a:tc>
                <a:extLst>
                  <a:ext uri="{0D108BD9-81ED-4DB2-BD59-A6C34878D82A}">
                    <a16:rowId xmlns:a16="http://schemas.microsoft.com/office/drawing/2014/main" val="266584489"/>
                  </a:ext>
                </a:extLst>
              </a:tr>
              <a:tr h="343709">
                <a:tc vMerge="1">
                  <a:txBody>
                    <a:bodyPr/>
                    <a:lstStyle/>
                    <a:p>
                      <a:endParaRPr lang="zh-CN" altLang="en-US" sz="1600" dirty="0"/>
                    </a:p>
                  </a:txBody>
                  <a:tcPr anchor="ctr"/>
                </a:tc>
                <a:tc>
                  <a:txBody>
                    <a:bodyPr/>
                    <a:lstStyle/>
                    <a:p>
                      <a:r>
                        <a:rPr lang="en-US" altLang="zh-CN" sz="1400" b="0" dirty="0"/>
                        <a:t>Wire transfer</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extLst>
                  <a:ext uri="{0D108BD9-81ED-4DB2-BD59-A6C34878D82A}">
                    <a16:rowId xmlns:a16="http://schemas.microsoft.com/office/drawing/2014/main" val="1358101003"/>
                  </a:ext>
                </a:extLst>
              </a:tr>
            </a:tbl>
          </a:graphicData>
        </a:graphic>
      </p:graphicFrame>
    </p:spTree>
    <p:extLst>
      <p:ext uri="{BB962C8B-B14F-4D97-AF65-F5344CB8AC3E}">
        <p14:creationId xmlns:p14="http://schemas.microsoft.com/office/powerpoint/2010/main" val="308338577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01B9EA5-A2B3-7442-B1C3-4A6810D63CE4}"/>
              </a:ext>
            </a:extLst>
          </p:cNvPr>
          <p:cNvSpPr>
            <a:spLocks noGrp="1"/>
          </p:cNvSpPr>
          <p:nvPr>
            <p:ph type="body" sz="quarter" idx="10"/>
          </p:nvPr>
        </p:nvSpPr>
        <p:spPr>
          <a:xfrm>
            <a:off x="366167" y="1212855"/>
            <a:ext cx="11702550" cy="2954655"/>
          </a:xfrm>
        </p:spPr>
        <p:txBody>
          <a:bodyPr/>
          <a:lstStyle/>
          <a:p>
            <a:r>
              <a:rPr kumimoji="1" lang="en-US" altLang="zh-CN" sz="2400" dirty="0"/>
              <a:t>Problem: multiple processes share a CPU core</a:t>
            </a:r>
          </a:p>
          <a:p>
            <a:r>
              <a:rPr kumimoji="1" lang="en-US" altLang="zh-CN" sz="2400" dirty="0">
                <a:solidFill>
                  <a:schemeClr val="tx1"/>
                </a:solidFill>
              </a:rPr>
              <a:t>Linux process wakeup (mutex, semaphore, read): </a:t>
            </a:r>
            <a:r>
              <a:rPr kumimoji="1" lang="en-US" altLang="zh-CN" sz="2400" dirty="0"/>
              <a:t>2.8 ~ 5.5 us</a:t>
            </a:r>
          </a:p>
          <a:p>
            <a:r>
              <a:rPr kumimoji="1" lang="en-US" altLang="zh-CN" sz="2400" dirty="0">
                <a:solidFill>
                  <a:schemeClr val="tx1"/>
                </a:solidFill>
              </a:rPr>
              <a:t>Cooperative context switch (</a:t>
            </a:r>
            <a:r>
              <a:rPr kumimoji="1" lang="en-US" altLang="zh-CN" sz="2400" dirty="0" err="1">
                <a:solidFill>
                  <a:schemeClr val="tx1"/>
                </a:solidFill>
              </a:rPr>
              <a:t>sched_yield</a:t>
            </a:r>
            <a:r>
              <a:rPr kumimoji="1" lang="en-US" altLang="zh-CN" sz="2400" dirty="0">
                <a:solidFill>
                  <a:schemeClr val="tx1"/>
                </a:solidFill>
              </a:rPr>
              <a:t>): </a:t>
            </a:r>
            <a:r>
              <a:rPr kumimoji="1" lang="en-US" altLang="zh-CN" sz="2400" dirty="0"/>
              <a:t>0.2 us</a:t>
            </a:r>
          </a:p>
          <a:p>
            <a:r>
              <a:rPr kumimoji="1" lang="en-US" altLang="zh-CN" sz="2400" dirty="0"/>
              <a:t>Solution:</a:t>
            </a:r>
          </a:p>
          <a:p>
            <a:pPr marL="457189" indent="-457189">
              <a:buFont typeface="Arial" panose="020B0604020202020204" pitchFamily="34" charset="0"/>
              <a:buChar char="•"/>
            </a:pPr>
            <a:r>
              <a:rPr kumimoji="1" lang="en-US" altLang="zh-CN" sz="2400" dirty="0">
                <a:solidFill>
                  <a:schemeClr val="tx1"/>
                </a:solidFill>
              </a:rPr>
              <a:t>Pin each thread to a core</a:t>
            </a:r>
          </a:p>
          <a:p>
            <a:pPr marL="457189" indent="-457189">
              <a:buFont typeface="Arial" panose="020B0604020202020204" pitchFamily="34" charset="0"/>
              <a:buChar char="•"/>
            </a:pPr>
            <a:r>
              <a:rPr kumimoji="1" lang="en-US" altLang="zh-CN" sz="2400" dirty="0">
                <a:solidFill>
                  <a:schemeClr val="tx1"/>
                </a:solidFill>
              </a:rPr>
              <a:t>Each thread poll for some time slice, and </a:t>
            </a:r>
            <a:r>
              <a:rPr kumimoji="1" lang="en-US" altLang="zh-CN" sz="2400" dirty="0" err="1">
                <a:solidFill>
                  <a:schemeClr val="tx1"/>
                </a:solidFill>
              </a:rPr>
              <a:t>sched_yield</a:t>
            </a:r>
            <a:r>
              <a:rPr kumimoji="1" lang="en-US" altLang="zh-CN" sz="2400" dirty="0">
                <a:solidFill>
                  <a:schemeClr val="tx1"/>
                </a:solidFill>
              </a:rPr>
              <a:t> after then.</a:t>
            </a:r>
          </a:p>
          <a:p>
            <a:pPr marL="457189" indent="-457189">
              <a:buFont typeface="Arial" panose="020B0604020202020204" pitchFamily="34" charset="0"/>
              <a:buChar char="•"/>
            </a:pPr>
            <a:r>
              <a:rPr kumimoji="1" lang="en-US" altLang="zh-CN" sz="2400" dirty="0">
                <a:solidFill>
                  <a:schemeClr val="tx1"/>
                </a:solidFill>
              </a:rPr>
              <a:t>All threads on the core run in round-robin order.</a:t>
            </a:r>
          </a:p>
        </p:txBody>
      </p:sp>
      <p:sp>
        <p:nvSpPr>
          <p:cNvPr id="3" name="标题 2">
            <a:extLst>
              <a:ext uri="{FF2B5EF4-FFF2-40B4-BE49-F238E27FC236}">
                <a16:creationId xmlns:a16="http://schemas.microsoft.com/office/drawing/2014/main" id="{3EC7FEA7-C367-6046-BF1C-7782600B6DAB}"/>
              </a:ext>
            </a:extLst>
          </p:cNvPr>
          <p:cNvSpPr>
            <a:spLocks noGrp="1"/>
          </p:cNvSpPr>
          <p:nvPr>
            <p:ph type="title"/>
          </p:nvPr>
        </p:nvSpPr>
        <p:spPr/>
        <p:txBody>
          <a:bodyPr/>
          <a:lstStyle/>
          <a:p>
            <a:r>
              <a:rPr kumimoji="1" lang="en-US" altLang="zh-CN" dirty="0"/>
              <a:t>Process Wakeup Overhead</a:t>
            </a:r>
            <a:endParaRPr kumimoji="1" lang="zh-CN" altLang="en-US" dirty="0"/>
          </a:p>
        </p:txBody>
      </p:sp>
    </p:spTree>
    <p:extLst>
      <p:ext uri="{BB962C8B-B14F-4D97-AF65-F5344CB8AC3E}">
        <p14:creationId xmlns:p14="http://schemas.microsoft.com/office/powerpoint/2010/main" val="116060312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66166" y="1212855"/>
            <a:ext cx="11702551" cy="5749266"/>
          </a:xfrm>
        </p:spPr>
        <p:txBody>
          <a:bodyPr/>
          <a:lstStyle/>
          <a:p>
            <a:pPr marL="742931" indent="-742931">
              <a:buFont typeface="Arial" pitchFamily="34" charset="0"/>
              <a:buAutoNum type="arabicPeriod"/>
            </a:pPr>
            <a:r>
              <a:rPr lang="en-US" altLang="zh-CN" sz="2400" dirty="0"/>
              <a:t>Kernel crossing (</a:t>
            </a:r>
            <a:r>
              <a:rPr lang="en-US" altLang="zh-CN" sz="2400" dirty="0" err="1"/>
              <a:t>syscall</a:t>
            </a:r>
            <a:r>
              <a:rPr lang="en-US" altLang="zh-CN" sz="2400" dirty="0"/>
              <a:t>)</a:t>
            </a:r>
            <a:br>
              <a:rPr lang="en-US" altLang="zh-CN" sz="2400" dirty="0"/>
            </a:br>
            <a:r>
              <a:rPr lang="en-US" altLang="zh-CN" sz="2400" dirty="0">
                <a:solidFill>
                  <a:schemeClr val="tx1"/>
                </a:solidFill>
              </a:rPr>
              <a:t>Monitor and library in user space.</a:t>
            </a:r>
            <a:br>
              <a:rPr lang="en-US" altLang="zh-CN" sz="2400" dirty="0">
                <a:solidFill>
                  <a:schemeClr val="tx1"/>
                </a:solidFill>
              </a:rPr>
            </a:br>
            <a:r>
              <a:rPr lang="en-US" altLang="zh-CN" sz="2400" dirty="0">
                <a:solidFill>
                  <a:schemeClr val="tx1"/>
                </a:solidFill>
              </a:rPr>
              <a:t>Shared-nothing, use message passing for communication.</a:t>
            </a:r>
            <a:endParaRPr lang="en-US" altLang="zh-CN" sz="2400" dirty="0"/>
          </a:p>
          <a:p>
            <a:pPr marL="742931" indent="-742931">
              <a:buFont typeface="Arial" pitchFamily="34" charset="0"/>
              <a:buAutoNum type="arabicPeriod"/>
            </a:pPr>
            <a:r>
              <a:rPr lang="en-US" altLang="zh-CN" sz="2400" dirty="0"/>
              <a:t>TCP/IP protocol</a:t>
            </a:r>
            <a:br>
              <a:rPr lang="en-US" altLang="zh-CN" sz="2400" dirty="0"/>
            </a:br>
            <a:r>
              <a:rPr lang="en-US" altLang="zh-CN" sz="2400" dirty="0">
                <a:solidFill>
                  <a:schemeClr val="tx1"/>
                </a:solidFill>
              </a:rPr>
              <a:t>Use hardware-based transports: RDMA / SHM.</a:t>
            </a:r>
          </a:p>
          <a:p>
            <a:pPr marL="742931" indent="-742931">
              <a:buAutoNum type="arabicPeriod"/>
            </a:pPr>
            <a:r>
              <a:rPr lang="en-US" altLang="zh-CN" sz="2400" dirty="0"/>
              <a:t>Locking of socket FDs</a:t>
            </a:r>
            <a:br>
              <a:rPr lang="en-US" altLang="zh-CN" sz="2400" dirty="0"/>
            </a:br>
            <a:r>
              <a:rPr lang="en-US" altLang="zh-CN" sz="2400" dirty="0">
                <a:solidFill>
                  <a:schemeClr val="tx1"/>
                </a:solidFill>
              </a:rPr>
              <a:t>Token-based socket sharing.</a:t>
            </a:r>
            <a:br>
              <a:rPr lang="en-US" altLang="zh-CN" sz="2400" dirty="0">
                <a:solidFill>
                  <a:schemeClr val="tx1"/>
                </a:solidFill>
              </a:rPr>
            </a:br>
            <a:r>
              <a:rPr lang="en-US" altLang="zh-CN" sz="2400" dirty="0">
                <a:solidFill>
                  <a:schemeClr val="tx1"/>
                </a:solidFill>
              </a:rPr>
              <a:t>Optimize common cases, prepare for all cases.</a:t>
            </a:r>
          </a:p>
          <a:p>
            <a:pPr marL="742931" indent="-742931">
              <a:buAutoNum type="arabicPeriod"/>
            </a:pPr>
            <a:r>
              <a:rPr lang="en-US" altLang="zh-CN" sz="2400" dirty="0"/>
              <a:t>Buffer management</a:t>
            </a:r>
            <a:br>
              <a:rPr lang="en-US" altLang="zh-CN" sz="2400" dirty="0"/>
            </a:br>
            <a:r>
              <a:rPr lang="en-US" altLang="zh-CN" sz="2400" dirty="0">
                <a:solidFill>
                  <a:schemeClr val="tx1"/>
                </a:solidFill>
              </a:rPr>
              <a:t>Per-socket ring buffer.</a:t>
            </a:r>
            <a:endParaRPr lang="en-US" altLang="zh-CN" sz="2400" dirty="0"/>
          </a:p>
          <a:p>
            <a:pPr marL="742931" indent="-742931">
              <a:buAutoNum type="arabicPeriod"/>
            </a:pPr>
            <a:r>
              <a:rPr lang="en-US" altLang="zh-CN" sz="2400" dirty="0"/>
              <a:t>Payload copy</a:t>
            </a:r>
            <a:br>
              <a:rPr lang="en-US" altLang="zh-CN" sz="2400" dirty="0"/>
            </a:br>
            <a:r>
              <a:rPr lang="en-US" altLang="zh-CN" sz="2400" dirty="0">
                <a:solidFill>
                  <a:schemeClr val="tx1"/>
                </a:solidFill>
              </a:rPr>
              <a:t>Batch page remapping.</a:t>
            </a:r>
          </a:p>
          <a:p>
            <a:pPr marL="742931" indent="-742931">
              <a:buAutoNum type="arabicPeriod"/>
            </a:pPr>
            <a:r>
              <a:rPr lang="en-US" altLang="zh-CN" sz="2400" dirty="0"/>
              <a:t>Process wakeup</a:t>
            </a:r>
            <a:br>
              <a:rPr lang="en-US" altLang="zh-CN" sz="2400" dirty="0"/>
            </a:br>
            <a:r>
              <a:rPr lang="en-US" altLang="zh-CN" sz="2400" dirty="0">
                <a:solidFill>
                  <a:schemeClr val="tx1"/>
                </a:solidFill>
              </a:rPr>
              <a:t>Cooperative context switch.</a:t>
            </a:r>
          </a:p>
          <a:p>
            <a:endParaRPr lang="en-US" sz="3200" dirty="0"/>
          </a:p>
        </p:txBody>
      </p:sp>
      <p:sp>
        <p:nvSpPr>
          <p:cNvPr id="3" name="标题 2"/>
          <p:cNvSpPr>
            <a:spLocks noGrp="1"/>
          </p:cNvSpPr>
          <p:nvPr>
            <p:ph type="title"/>
          </p:nvPr>
        </p:nvSpPr>
        <p:spPr/>
        <p:txBody>
          <a:bodyPr/>
          <a:lstStyle/>
          <a:p>
            <a:r>
              <a:rPr lang="en-US" altLang="zh-CN" dirty="0"/>
              <a:t>Summary: Overheads &amp; Techniques</a:t>
            </a:r>
            <a:endParaRPr lang="en-US" dirty="0"/>
          </a:p>
        </p:txBody>
      </p:sp>
    </p:spTree>
    <p:extLst>
      <p:ext uri="{BB962C8B-B14F-4D97-AF65-F5344CB8AC3E}">
        <p14:creationId xmlns:p14="http://schemas.microsoft.com/office/powerpoint/2010/main" val="5698093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3E78CF7-8BF7-7448-A496-11DC35F652AC}"/>
              </a:ext>
            </a:extLst>
          </p:cNvPr>
          <p:cNvSpPr>
            <a:spLocks noGrp="1"/>
          </p:cNvSpPr>
          <p:nvPr>
            <p:ph type="title"/>
          </p:nvPr>
        </p:nvSpPr>
        <p:spPr>
          <a:xfrm>
            <a:off x="366170" y="295280"/>
            <a:ext cx="11702551" cy="917575"/>
          </a:xfrm>
        </p:spPr>
        <p:txBody>
          <a:bodyPr/>
          <a:lstStyle/>
          <a:p>
            <a:r>
              <a:rPr kumimoji="1" lang="en-US" altLang="zh-CN" sz="4000" dirty="0"/>
              <a:t>Evaluation Setting</a:t>
            </a:r>
            <a:endParaRPr kumimoji="1" lang="zh-CN" altLang="en-US" sz="4000" dirty="0"/>
          </a:p>
        </p:txBody>
      </p:sp>
      <p:sp>
        <p:nvSpPr>
          <p:cNvPr id="4" name="Rectangle 23">
            <a:extLst>
              <a:ext uri="{FF2B5EF4-FFF2-40B4-BE49-F238E27FC236}">
                <a16:creationId xmlns:a16="http://schemas.microsoft.com/office/drawing/2014/main" id="{5B0DD671-00D8-D341-BE24-DF9D49A293F9}"/>
              </a:ext>
            </a:extLst>
          </p:cNvPr>
          <p:cNvSpPr/>
          <p:nvPr/>
        </p:nvSpPr>
        <p:spPr>
          <a:xfrm>
            <a:off x="2418424" y="4063415"/>
            <a:ext cx="1743169" cy="2453047"/>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a:p>
        </p:txBody>
      </p:sp>
      <p:sp>
        <p:nvSpPr>
          <p:cNvPr id="6" name="Rectangle 21">
            <a:extLst>
              <a:ext uri="{FF2B5EF4-FFF2-40B4-BE49-F238E27FC236}">
                <a16:creationId xmlns:a16="http://schemas.microsoft.com/office/drawing/2014/main" id="{E52258F5-0BD8-2E43-BA08-DAEEA10B4253}"/>
              </a:ext>
            </a:extLst>
          </p:cNvPr>
          <p:cNvSpPr/>
          <p:nvPr/>
        </p:nvSpPr>
        <p:spPr>
          <a:xfrm>
            <a:off x="2411574" y="1439862"/>
            <a:ext cx="7305274" cy="2012041"/>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dirty="0"/>
          </a:p>
        </p:txBody>
      </p:sp>
      <p:sp>
        <p:nvSpPr>
          <p:cNvPr id="7" name="Rectangle 88">
            <a:extLst>
              <a:ext uri="{FF2B5EF4-FFF2-40B4-BE49-F238E27FC236}">
                <a16:creationId xmlns:a16="http://schemas.microsoft.com/office/drawing/2014/main" id="{0B1C5FAF-E070-0449-BCC6-D67B13DA81D1}"/>
              </a:ext>
            </a:extLst>
          </p:cNvPr>
          <p:cNvSpPr/>
          <p:nvPr/>
        </p:nvSpPr>
        <p:spPr>
          <a:xfrm>
            <a:off x="2642865" y="1567900"/>
            <a:ext cx="1247850"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94" dirty="0">
                <a:solidFill>
                  <a:schemeClr val="tx1"/>
                </a:solidFill>
              </a:rPr>
              <a:t>User App</a:t>
            </a:r>
            <a:endParaRPr lang="en-US" sz="1694" dirty="0">
              <a:solidFill>
                <a:schemeClr val="tx1"/>
              </a:solidFill>
            </a:endParaRPr>
          </a:p>
        </p:txBody>
      </p:sp>
      <p:sp>
        <p:nvSpPr>
          <p:cNvPr id="8" name="Rectangle 89">
            <a:extLst>
              <a:ext uri="{FF2B5EF4-FFF2-40B4-BE49-F238E27FC236}">
                <a16:creationId xmlns:a16="http://schemas.microsoft.com/office/drawing/2014/main" id="{26594730-0B79-8543-9F78-B749FF3F058F}"/>
              </a:ext>
            </a:extLst>
          </p:cNvPr>
          <p:cNvSpPr/>
          <p:nvPr/>
        </p:nvSpPr>
        <p:spPr>
          <a:xfrm>
            <a:off x="2642865" y="1977570"/>
            <a:ext cx="1247850" cy="872421"/>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err="1">
                <a:solidFill>
                  <a:schemeClr val="tx1"/>
                </a:solidFill>
              </a:rPr>
              <a:t>libsd</a:t>
            </a:r>
            <a:endParaRPr lang="en-US" sz="1694" dirty="0">
              <a:solidFill>
                <a:schemeClr val="tx1"/>
              </a:solidFill>
            </a:endParaRPr>
          </a:p>
        </p:txBody>
      </p:sp>
      <p:sp>
        <p:nvSpPr>
          <p:cNvPr id="9" name="Rectangle 88">
            <a:extLst>
              <a:ext uri="{FF2B5EF4-FFF2-40B4-BE49-F238E27FC236}">
                <a16:creationId xmlns:a16="http://schemas.microsoft.com/office/drawing/2014/main" id="{13BE6E0F-7686-414C-8698-3BADFB5CFF44}"/>
              </a:ext>
            </a:extLst>
          </p:cNvPr>
          <p:cNvSpPr/>
          <p:nvPr/>
        </p:nvSpPr>
        <p:spPr>
          <a:xfrm>
            <a:off x="8193200" y="1571001"/>
            <a:ext cx="1226016"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0" name="Rectangle 89">
            <a:extLst>
              <a:ext uri="{FF2B5EF4-FFF2-40B4-BE49-F238E27FC236}">
                <a16:creationId xmlns:a16="http://schemas.microsoft.com/office/drawing/2014/main" id="{2E3D3CCF-9B3F-5842-B1D2-390C4977CD44}"/>
              </a:ext>
            </a:extLst>
          </p:cNvPr>
          <p:cNvSpPr/>
          <p:nvPr/>
        </p:nvSpPr>
        <p:spPr>
          <a:xfrm>
            <a:off x="8186616" y="1980671"/>
            <a:ext cx="1232600" cy="872421"/>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err="1">
                <a:solidFill>
                  <a:schemeClr val="tx1"/>
                </a:solidFill>
              </a:rPr>
              <a:t>libsd</a:t>
            </a:r>
            <a:endParaRPr lang="en-US" sz="1694" dirty="0">
              <a:solidFill>
                <a:schemeClr val="tx1"/>
              </a:solidFill>
            </a:endParaRPr>
          </a:p>
        </p:txBody>
      </p:sp>
      <p:sp>
        <p:nvSpPr>
          <p:cNvPr id="11" name="Rectangle 88">
            <a:extLst>
              <a:ext uri="{FF2B5EF4-FFF2-40B4-BE49-F238E27FC236}">
                <a16:creationId xmlns:a16="http://schemas.microsoft.com/office/drawing/2014/main" id="{583D687C-7C6D-D94F-9B54-ADBF6641D5D7}"/>
              </a:ext>
            </a:extLst>
          </p:cNvPr>
          <p:cNvSpPr/>
          <p:nvPr/>
        </p:nvSpPr>
        <p:spPr>
          <a:xfrm>
            <a:off x="2641566" y="5234295"/>
            <a:ext cx="1238933" cy="451905"/>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2" name="Rectangle 89">
            <a:extLst>
              <a:ext uri="{FF2B5EF4-FFF2-40B4-BE49-F238E27FC236}">
                <a16:creationId xmlns:a16="http://schemas.microsoft.com/office/drawing/2014/main" id="{0CC2D7D3-7AB7-D947-9A5E-C136DA3F315B}"/>
              </a:ext>
            </a:extLst>
          </p:cNvPr>
          <p:cNvSpPr/>
          <p:nvPr/>
        </p:nvSpPr>
        <p:spPr>
          <a:xfrm>
            <a:off x="2641565" y="4772433"/>
            <a:ext cx="1242223" cy="471947"/>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err="1">
                <a:solidFill>
                  <a:schemeClr val="tx1"/>
                </a:solidFill>
              </a:rPr>
              <a:t>libsd</a:t>
            </a:r>
            <a:endParaRPr lang="en-US" sz="1694" dirty="0">
              <a:solidFill>
                <a:schemeClr val="tx1"/>
              </a:solidFill>
            </a:endParaRPr>
          </a:p>
        </p:txBody>
      </p:sp>
      <p:sp>
        <p:nvSpPr>
          <p:cNvPr id="16" name="Rectangle 89">
            <a:extLst>
              <a:ext uri="{FF2B5EF4-FFF2-40B4-BE49-F238E27FC236}">
                <a16:creationId xmlns:a16="http://schemas.microsoft.com/office/drawing/2014/main" id="{A2026061-5A45-AF4A-A77F-DB8420A6CB53}"/>
              </a:ext>
            </a:extLst>
          </p:cNvPr>
          <p:cNvSpPr/>
          <p:nvPr/>
        </p:nvSpPr>
        <p:spPr>
          <a:xfrm>
            <a:off x="5397614" y="1914271"/>
            <a:ext cx="1232600" cy="58398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Monitor</a:t>
            </a:r>
          </a:p>
        </p:txBody>
      </p:sp>
      <p:sp>
        <p:nvSpPr>
          <p:cNvPr id="17" name="TextBox 24">
            <a:extLst>
              <a:ext uri="{FF2B5EF4-FFF2-40B4-BE49-F238E27FC236}">
                <a16:creationId xmlns:a16="http://schemas.microsoft.com/office/drawing/2014/main" id="{18640E7E-1FC3-114D-80F4-CC925D85C5D5}"/>
              </a:ext>
            </a:extLst>
          </p:cNvPr>
          <p:cNvSpPr txBox="1"/>
          <p:nvPr/>
        </p:nvSpPr>
        <p:spPr>
          <a:xfrm>
            <a:off x="1012186" y="2206265"/>
            <a:ext cx="1030603" cy="483209"/>
          </a:xfrm>
          <a:prstGeom prst="rect">
            <a:avLst/>
          </a:prstGeom>
          <a:noFill/>
        </p:spPr>
        <p:txBody>
          <a:bodyPr wrap="none" rtlCol="0">
            <a:spAutoFit/>
          </a:bodyPr>
          <a:lstStyle/>
          <a:p>
            <a:r>
              <a:rPr lang="en-US" sz="2540" dirty="0"/>
              <a:t>Host 1</a:t>
            </a:r>
          </a:p>
        </p:txBody>
      </p:sp>
      <p:sp>
        <p:nvSpPr>
          <p:cNvPr id="18" name="TextBox 25">
            <a:extLst>
              <a:ext uri="{FF2B5EF4-FFF2-40B4-BE49-F238E27FC236}">
                <a16:creationId xmlns:a16="http://schemas.microsoft.com/office/drawing/2014/main" id="{11589E9B-1F09-C747-9407-D8111CC723DE}"/>
              </a:ext>
            </a:extLst>
          </p:cNvPr>
          <p:cNvSpPr txBox="1"/>
          <p:nvPr/>
        </p:nvSpPr>
        <p:spPr>
          <a:xfrm>
            <a:off x="1026306" y="4680163"/>
            <a:ext cx="1030603" cy="483209"/>
          </a:xfrm>
          <a:prstGeom prst="rect">
            <a:avLst/>
          </a:prstGeom>
          <a:noFill/>
        </p:spPr>
        <p:txBody>
          <a:bodyPr wrap="none" rtlCol="0">
            <a:spAutoFit/>
          </a:bodyPr>
          <a:lstStyle/>
          <a:p>
            <a:r>
              <a:rPr lang="en-US" sz="2540" dirty="0"/>
              <a:t>Host 2</a:t>
            </a:r>
          </a:p>
        </p:txBody>
      </p:sp>
      <p:sp>
        <p:nvSpPr>
          <p:cNvPr id="20" name="Rectangle 89">
            <a:extLst>
              <a:ext uri="{FF2B5EF4-FFF2-40B4-BE49-F238E27FC236}">
                <a16:creationId xmlns:a16="http://schemas.microsoft.com/office/drawing/2014/main" id="{69ED9444-16CA-8249-AEC5-1694BD058649}"/>
              </a:ext>
            </a:extLst>
          </p:cNvPr>
          <p:cNvSpPr/>
          <p:nvPr/>
        </p:nvSpPr>
        <p:spPr>
          <a:xfrm>
            <a:off x="2658115" y="5827442"/>
            <a:ext cx="1232600" cy="471947"/>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Monitor</a:t>
            </a:r>
          </a:p>
        </p:txBody>
      </p:sp>
      <p:cxnSp>
        <p:nvCxnSpPr>
          <p:cNvPr id="21" name="Straight Arrow Connector 29">
            <a:extLst>
              <a:ext uri="{FF2B5EF4-FFF2-40B4-BE49-F238E27FC236}">
                <a16:creationId xmlns:a16="http://schemas.microsoft.com/office/drawing/2014/main" id="{E9848DA2-893E-EE4E-95D5-C622B8464B97}"/>
              </a:ext>
            </a:extLst>
          </p:cNvPr>
          <p:cNvCxnSpPr/>
          <p:nvPr/>
        </p:nvCxnSpPr>
        <p:spPr>
          <a:xfrm>
            <a:off x="6630214" y="2206264"/>
            <a:ext cx="1553111" cy="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30">
            <a:extLst>
              <a:ext uri="{FF2B5EF4-FFF2-40B4-BE49-F238E27FC236}">
                <a16:creationId xmlns:a16="http://schemas.microsoft.com/office/drawing/2014/main" id="{8FFE30B8-47F3-E643-8DBD-48F3A818E83E}"/>
              </a:ext>
            </a:extLst>
          </p:cNvPr>
          <p:cNvCxnSpPr/>
          <p:nvPr/>
        </p:nvCxnSpPr>
        <p:spPr>
          <a:xfrm>
            <a:off x="3875465" y="2206264"/>
            <a:ext cx="1553111" cy="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31">
            <a:extLst>
              <a:ext uri="{FF2B5EF4-FFF2-40B4-BE49-F238E27FC236}">
                <a16:creationId xmlns:a16="http://schemas.microsoft.com/office/drawing/2014/main" id="{A13568F1-283E-DB4B-A969-3E9939F7382C}"/>
              </a:ext>
            </a:extLst>
          </p:cNvPr>
          <p:cNvCxnSpPr>
            <a:cxnSpLocks/>
          </p:cNvCxnSpPr>
          <p:nvPr/>
        </p:nvCxnSpPr>
        <p:spPr>
          <a:xfrm>
            <a:off x="3927710" y="2597408"/>
            <a:ext cx="4255615" cy="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4" name="TextBox 33">
            <a:extLst>
              <a:ext uri="{FF2B5EF4-FFF2-40B4-BE49-F238E27FC236}">
                <a16:creationId xmlns:a16="http://schemas.microsoft.com/office/drawing/2014/main" id="{6D585A37-D16F-D444-8F4C-D24BAA0186FC}"/>
              </a:ext>
            </a:extLst>
          </p:cNvPr>
          <p:cNvSpPr txBox="1"/>
          <p:nvPr/>
        </p:nvSpPr>
        <p:spPr>
          <a:xfrm>
            <a:off x="6717873" y="1793439"/>
            <a:ext cx="1289135" cy="353045"/>
          </a:xfrm>
          <a:prstGeom prst="rect">
            <a:avLst/>
          </a:prstGeom>
          <a:noFill/>
        </p:spPr>
        <p:txBody>
          <a:bodyPr wrap="none" rtlCol="0">
            <a:spAutoFit/>
          </a:bodyPr>
          <a:lstStyle/>
          <a:p>
            <a:r>
              <a:rPr lang="en-US" sz="1694" dirty="0"/>
              <a:t>Mem Queue</a:t>
            </a:r>
          </a:p>
        </p:txBody>
      </p:sp>
      <p:sp>
        <p:nvSpPr>
          <p:cNvPr id="25" name="TextBox 36">
            <a:extLst>
              <a:ext uri="{FF2B5EF4-FFF2-40B4-BE49-F238E27FC236}">
                <a16:creationId xmlns:a16="http://schemas.microsoft.com/office/drawing/2014/main" id="{B6EE8432-870B-2C47-9006-4255699B2487}"/>
              </a:ext>
            </a:extLst>
          </p:cNvPr>
          <p:cNvSpPr txBox="1"/>
          <p:nvPr/>
        </p:nvSpPr>
        <p:spPr>
          <a:xfrm>
            <a:off x="3951712" y="1793439"/>
            <a:ext cx="1289135" cy="353045"/>
          </a:xfrm>
          <a:prstGeom prst="rect">
            <a:avLst/>
          </a:prstGeom>
          <a:noFill/>
        </p:spPr>
        <p:txBody>
          <a:bodyPr wrap="none" rtlCol="0">
            <a:spAutoFit/>
          </a:bodyPr>
          <a:lstStyle/>
          <a:p>
            <a:r>
              <a:rPr lang="en-US" sz="1694" dirty="0"/>
              <a:t>Mem Queue</a:t>
            </a:r>
          </a:p>
        </p:txBody>
      </p:sp>
      <p:sp>
        <p:nvSpPr>
          <p:cNvPr id="26" name="TextBox 37">
            <a:extLst>
              <a:ext uri="{FF2B5EF4-FFF2-40B4-BE49-F238E27FC236}">
                <a16:creationId xmlns:a16="http://schemas.microsoft.com/office/drawing/2014/main" id="{4A2DCD18-BD0E-1240-8F67-EEDB4D5C3C1C}"/>
              </a:ext>
            </a:extLst>
          </p:cNvPr>
          <p:cNvSpPr txBox="1"/>
          <p:nvPr/>
        </p:nvSpPr>
        <p:spPr>
          <a:xfrm>
            <a:off x="5303062" y="2611002"/>
            <a:ext cx="1289135" cy="353045"/>
          </a:xfrm>
          <a:prstGeom prst="rect">
            <a:avLst/>
          </a:prstGeom>
          <a:noFill/>
        </p:spPr>
        <p:txBody>
          <a:bodyPr wrap="none" rtlCol="0">
            <a:spAutoFit/>
          </a:bodyPr>
          <a:lstStyle/>
          <a:p>
            <a:r>
              <a:rPr lang="en-US" sz="1694" dirty="0"/>
              <a:t>Mem Queue</a:t>
            </a:r>
          </a:p>
        </p:txBody>
      </p:sp>
      <p:cxnSp>
        <p:nvCxnSpPr>
          <p:cNvPr id="28" name="Straight Arrow Connector 40">
            <a:extLst>
              <a:ext uri="{FF2B5EF4-FFF2-40B4-BE49-F238E27FC236}">
                <a16:creationId xmlns:a16="http://schemas.microsoft.com/office/drawing/2014/main" id="{406595A7-5861-0343-97BF-D50C041CDB0B}"/>
              </a:ext>
            </a:extLst>
          </p:cNvPr>
          <p:cNvCxnSpPr>
            <a:cxnSpLocks/>
            <a:stCxn id="31" idx="2"/>
            <a:endCxn id="36" idx="0"/>
          </p:cNvCxnSpPr>
          <p:nvPr/>
        </p:nvCxnSpPr>
        <p:spPr>
          <a:xfrm flipH="1">
            <a:off x="3258515" y="3379568"/>
            <a:ext cx="7625" cy="859817"/>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30" name="TextBox 51">
            <a:extLst>
              <a:ext uri="{FF2B5EF4-FFF2-40B4-BE49-F238E27FC236}">
                <a16:creationId xmlns:a16="http://schemas.microsoft.com/office/drawing/2014/main" id="{CFB51B01-9121-BA49-9FDF-C01A4D0F384F}"/>
              </a:ext>
            </a:extLst>
          </p:cNvPr>
          <p:cNvSpPr txBox="1"/>
          <p:nvPr/>
        </p:nvSpPr>
        <p:spPr>
          <a:xfrm>
            <a:off x="3245644" y="3431012"/>
            <a:ext cx="445378" cy="654988"/>
          </a:xfrm>
          <a:prstGeom prst="rect">
            <a:avLst/>
          </a:prstGeom>
          <a:noFill/>
        </p:spPr>
        <p:txBody>
          <a:bodyPr vert="eaVert" wrap="none" rtlCol="0">
            <a:spAutoFit/>
          </a:bodyPr>
          <a:lstStyle/>
          <a:p>
            <a:r>
              <a:rPr lang="en-US" sz="1694" dirty="0"/>
              <a:t>RDMA</a:t>
            </a:r>
          </a:p>
        </p:txBody>
      </p:sp>
      <p:sp>
        <p:nvSpPr>
          <p:cNvPr id="31" name="Rectangle 89">
            <a:extLst>
              <a:ext uri="{FF2B5EF4-FFF2-40B4-BE49-F238E27FC236}">
                <a16:creationId xmlns:a16="http://schemas.microsoft.com/office/drawing/2014/main" id="{FBF10E18-F712-B54B-AD64-CC878924BB93}"/>
              </a:ext>
            </a:extLst>
          </p:cNvPr>
          <p:cNvSpPr/>
          <p:nvPr/>
        </p:nvSpPr>
        <p:spPr>
          <a:xfrm>
            <a:off x="2641564" y="2846520"/>
            <a:ext cx="1249151" cy="53304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RDMA API</a:t>
            </a:r>
          </a:p>
        </p:txBody>
      </p:sp>
      <p:sp>
        <p:nvSpPr>
          <p:cNvPr id="36" name="Rectangle 89">
            <a:extLst>
              <a:ext uri="{FF2B5EF4-FFF2-40B4-BE49-F238E27FC236}">
                <a16:creationId xmlns:a16="http://schemas.microsoft.com/office/drawing/2014/main" id="{6E32CE1C-0184-DC41-903C-8261677DFB36}"/>
              </a:ext>
            </a:extLst>
          </p:cNvPr>
          <p:cNvSpPr/>
          <p:nvPr/>
        </p:nvSpPr>
        <p:spPr>
          <a:xfrm>
            <a:off x="2641564" y="4239385"/>
            <a:ext cx="1233901" cy="53304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RDMA API</a:t>
            </a:r>
          </a:p>
        </p:txBody>
      </p:sp>
    </p:spTree>
    <p:extLst>
      <p:ext uri="{BB962C8B-B14F-4D97-AF65-F5344CB8AC3E}">
        <p14:creationId xmlns:p14="http://schemas.microsoft.com/office/powerpoint/2010/main" val="269113699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F4A1C8-36B1-BC4F-890A-6991AF6CD8F1}"/>
              </a:ext>
            </a:extLst>
          </p:cNvPr>
          <p:cNvSpPr>
            <a:spLocks noGrp="1"/>
          </p:cNvSpPr>
          <p:nvPr>
            <p:ph type="title"/>
          </p:nvPr>
        </p:nvSpPr>
        <p:spPr/>
        <p:txBody>
          <a:bodyPr/>
          <a:lstStyle/>
          <a:p>
            <a:r>
              <a:rPr kumimoji="1" lang="en-US" altLang="zh-CN" dirty="0"/>
              <a:t>Latency</a:t>
            </a:r>
            <a:endParaRPr kumimoji="1" lang="zh-CN" altLang="en-US" dirty="0"/>
          </a:p>
        </p:txBody>
      </p:sp>
      <p:sp>
        <p:nvSpPr>
          <p:cNvPr id="3" name="文本占位符 2">
            <a:extLst>
              <a:ext uri="{FF2B5EF4-FFF2-40B4-BE49-F238E27FC236}">
                <a16:creationId xmlns:a16="http://schemas.microsoft.com/office/drawing/2014/main" id="{53B79EE0-0533-F84E-AC64-9DE54F4AC98C}"/>
              </a:ext>
            </a:extLst>
          </p:cNvPr>
          <p:cNvSpPr>
            <a:spLocks noGrp="1"/>
          </p:cNvSpPr>
          <p:nvPr>
            <p:ph type="body" sz="quarter" idx="10"/>
          </p:nvPr>
        </p:nvSpPr>
        <p:spPr>
          <a:xfrm>
            <a:off x="1828801" y="1783879"/>
            <a:ext cx="4206240" cy="627864"/>
          </a:xfrm>
        </p:spPr>
        <p:txBody>
          <a:bodyPr/>
          <a:lstStyle/>
          <a:p>
            <a:endParaRPr kumimoji="1" lang="zh-CN" altLang="en-US" dirty="0"/>
          </a:p>
        </p:txBody>
      </p:sp>
      <p:sp>
        <p:nvSpPr>
          <p:cNvPr id="4" name="文本占位符 3">
            <a:extLst>
              <a:ext uri="{FF2B5EF4-FFF2-40B4-BE49-F238E27FC236}">
                <a16:creationId xmlns:a16="http://schemas.microsoft.com/office/drawing/2014/main" id="{8F5E1ED2-C808-684C-9F08-448DD53C49C3}"/>
              </a:ext>
            </a:extLst>
          </p:cNvPr>
          <p:cNvSpPr>
            <a:spLocks noGrp="1"/>
          </p:cNvSpPr>
          <p:nvPr>
            <p:ph type="body" sz="quarter" idx="11"/>
          </p:nvPr>
        </p:nvSpPr>
        <p:spPr>
          <a:xfrm>
            <a:off x="6400276" y="1782708"/>
            <a:ext cx="4206240" cy="627864"/>
          </a:xfrm>
        </p:spPr>
        <p:txBody>
          <a:bodyPr/>
          <a:lstStyle/>
          <a:p>
            <a:endParaRPr kumimoji="1" lang="zh-CN" altLang="en-US"/>
          </a:p>
        </p:txBody>
      </p:sp>
      <p:pic>
        <p:nvPicPr>
          <p:cNvPr id="7" name="图片 6">
            <a:extLst>
              <a:ext uri="{FF2B5EF4-FFF2-40B4-BE49-F238E27FC236}">
                <a16:creationId xmlns:a16="http://schemas.microsoft.com/office/drawing/2014/main" id="{C7A91B67-047D-1646-B7CF-C85095517C9F}"/>
              </a:ext>
            </a:extLst>
          </p:cNvPr>
          <p:cNvPicPr>
            <a:picLocks noChangeAspect="1"/>
          </p:cNvPicPr>
          <p:nvPr/>
        </p:nvPicPr>
        <p:blipFill>
          <a:blip r:embed="rId3"/>
          <a:stretch>
            <a:fillRect/>
          </a:stretch>
        </p:blipFill>
        <p:spPr>
          <a:xfrm>
            <a:off x="357868" y="1266681"/>
            <a:ext cx="5660571" cy="3602181"/>
          </a:xfrm>
          <a:prstGeom prst="rect">
            <a:avLst/>
          </a:prstGeom>
        </p:spPr>
      </p:pic>
      <p:pic>
        <p:nvPicPr>
          <p:cNvPr id="6" name="图片 5">
            <a:extLst>
              <a:ext uri="{FF2B5EF4-FFF2-40B4-BE49-F238E27FC236}">
                <a16:creationId xmlns:a16="http://schemas.microsoft.com/office/drawing/2014/main" id="{1010B3D8-449F-D146-B6CB-2AFCC887EF6E}"/>
              </a:ext>
            </a:extLst>
          </p:cNvPr>
          <p:cNvPicPr>
            <a:picLocks noChangeAspect="1"/>
          </p:cNvPicPr>
          <p:nvPr/>
        </p:nvPicPr>
        <p:blipFill>
          <a:blip r:embed="rId4"/>
          <a:stretch>
            <a:fillRect/>
          </a:stretch>
        </p:blipFill>
        <p:spPr>
          <a:xfrm>
            <a:off x="6416451" y="1266681"/>
            <a:ext cx="5660571" cy="3497474"/>
          </a:xfrm>
          <a:prstGeom prst="rect">
            <a:avLst/>
          </a:prstGeom>
        </p:spPr>
      </p:pic>
      <p:sp>
        <p:nvSpPr>
          <p:cNvPr id="5" name="文本框 4">
            <a:extLst>
              <a:ext uri="{FF2B5EF4-FFF2-40B4-BE49-F238E27FC236}">
                <a16:creationId xmlns:a16="http://schemas.microsoft.com/office/drawing/2014/main" id="{C69F8A00-BDAF-F14D-84EF-602026502484}"/>
              </a:ext>
            </a:extLst>
          </p:cNvPr>
          <p:cNvSpPr txBox="1"/>
          <p:nvPr/>
        </p:nvSpPr>
        <p:spPr>
          <a:xfrm>
            <a:off x="2391043" y="4868862"/>
            <a:ext cx="1594219"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Intra-host</a:t>
            </a:r>
            <a:endParaRPr kumimoji="1" lang="zh-CN" altLang="en-US" sz="2400" dirty="0" err="1">
              <a:gradFill>
                <a:gsLst>
                  <a:gs pos="2917">
                    <a:schemeClr val="tx1"/>
                  </a:gs>
                  <a:gs pos="30000">
                    <a:schemeClr val="tx1"/>
                  </a:gs>
                </a:gsLst>
                <a:lin ang="5400000" scaled="0"/>
              </a:gradFill>
            </a:endParaRPr>
          </a:p>
        </p:txBody>
      </p:sp>
      <p:sp>
        <p:nvSpPr>
          <p:cNvPr id="8" name="文本框 7">
            <a:extLst>
              <a:ext uri="{FF2B5EF4-FFF2-40B4-BE49-F238E27FC236}">
                <a16:creationId xmlns:a16="http://schemas.microsoft.com/office/drawing/2014/main" id="{A800C7A9-D24D-CB49-9BE5-3644D567EDAB}"/>
              </a:ext>
            </a:extLst>
          </p:cNvPr>
          <p:cNvSpPr txBox="1"/>
          <p:nvPr/>
        </p:nvSpPr>
        <p:spPr>
          <a:xfrm>
            <a:off x="8884444" y="4868862"/>
            <a:ext cx="1594539"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Inter-host</a:t>
            </a:r>
            <a:endParaRPr kumimoji="1" lang="zh-CN" alt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7981867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20AC-863C-4C79-B25E-14C426CBF773}"/>
              </a:ext>
            </a:extLst>
          </p:cNvPr>
          <p:cNvSpPr>
            <a:spLocks noGrp="1"/>
          </p:cNvSpPr>
          <p:nvPr>
            <p:ph type="title"/>
          </p:nvPr>
        </p:nvSpPr>
        <p:spPr/>
        <p:txBody>
          <a:bodyPr/>
          <a:lstStyle/>
          <a:p>
            <a:r>
              <a:rPr lang="en-US" altLang="zh-CN" dirty="0"/>
              <a:t>Throughput</a:t>
            </a:r>
            <a:endParaRPr lang="en-US" dirty="0"/>
          </a:p>
        </p:txBody>
      </p:sp>
      <p:sp>
        <p:nvSpPr>
          <p:cNvPr id="3" name="Text Placeholder 2">
            <a:extLst>
              <a:ext uri="{FF2B5EF4-FFF2-40B4-BE49-F238E27FC236}">
                <a16:creationId xmlns:a16="http://schemas.microsoft.com/office/drawing/2014/main" id="{4423D377-6BD9-47D7-8B36-7C00B606CAAD}"/>
              </a:ext>
            </a:extLst>
          </p:cNvPr>
          <p:cNvSpPr>
            <a:spLocks noGrp="1"/>
          </p:cNvSpPr>
          <p:nvPr>
            <p:ph type="body" sz="quarter" idx="10"/>
          </p:nvPr>
        </p:nvSpPr>
        <p:spPr>
          <a:xfrm>
            <a:off x="1828801" y="1783879"/>
            <a:ext cx="4206240" cy="627864"/>
          </a:xfrm>
        </p:spPr>
        <p:txBody>
          <a:bodyPr/>
          <a:lstStyle/>
          <a:p>
            <a:endParaRPr lang="en-US"/>
          </a:p>
        </p:txBody>
      </p:sp>
      <p:sp>
        <p:nvSpPr>
          <p:cNvPr id="4" name="Text Placeholder 3">
            <a:extLst>
              <a:ext uri="{FF2B5EF4-FFF2-40B4-BE49-F238E27FC236}">
                <a16:creationId xmlns:a16="http://schemas.microsoft.com/office/drawing/2014/main" id="{294913FB-49CB-4DE3-A238-1E19E6C685D6}"/>
              </a:ext>
            </a:extLst>
          </p:cNvPr>
          <p:cNvSpPr>
            <a:spLocks noGrp="1"/>
          </p:cNvSpPr>
          <p:nvPr>
            <p:ph type="body" sz="quarter" idx="11"/>
          </p:nvPr>
        </p:nvSpPr>
        <p:spPr>
          <a:xfrm>
            <a:off x="6400276" y="1782708"/>
            <a:ext cx="4206240" cy="627864"/>
          </a:xfrm>
        </p:spPr>
        <p:txBody>
          <a:bodyPr/>
          <a:lstStyle/>
          <a:p>
            <a:endParaRPr lang="en-US"/>
          </a:p>
        </p:txBody>
      </p:sp>
      <p:pic>
        <p:nvPicPr>
          <p:cNvPr id="15" name="图片 14">
            <a:extLst>
              <a:ext uri="{FF2B5EF4-FFF2-40B4-BE49-F238E27FC236}">
                <a16:creationId xmlns:a16="http://schemas.microsoft.com/office/drawing/2014/main" id="{CE538F9F-B08D-9040-A2B0-AA7464709AA2}"/>
              </a:ext>
            </a:extLst>
          </p:cNvPr>
          <p:cNvPicPr>
            <a:picLocks noChangeAspect="1"/>
          </p:cNvPicPr>
          <p:nvPr/>
        </p:nvPicPr>
        <p:blipFill>
          <a:blip r:embed="rId3"/>
          <a:stretch>
            <a:fillRect/>
          </a:stretch>
        </p:blipFill>
        <p:spPr>
          <a:xfrm>
            <a:off x="578644" y="1325574"/>
            <a:ext cx="5455969" cy="3326809"/>
          </a:xfrm>
          <a:prstGeom prst="rect">
            <a:avLst/>
          </a:prstGeom>
        </p:spPr>
      </p:pic>
      <p:pic>
        <p:nvPicPr>
          <p:cNvPr id="6" name="图片 5">
            <a:extLst>
              <a:ext uri="{FF2B5EF4-FFF2-40B4-BE49-F238E27FC236}">
                <a16:creationId xmlns:a16="http://schemas.microsoft.com/office/drawing/2014/main" id="{54633F09-E977-EE48-86F1-F05AE5203BA6}"/>
              </a:ext>
            </a:extLst>
          </p:cNvPr>
          <p:cNvPicPr>
            <a:picLocks noChangeAspect="1"/>
          </p:cNvPicPr>
          <p:nvPr/>
        </p:nvPicPr>
        <p:blipFill>
          <a:blip r:embed="rId4"/>
          <a:stretch>
            <a:fillRect/>
          </a:stretch>
        </p:blipFill>
        <p:spPr>
          <a:xfrm>
            <a:off x="6490426" y="1325575"/>
            <a:ext cx="5547339" cy="3467087"/>
          </a:xfrm>
          <a:prstGeom prst="rect">
            <a:avLst/>
          </a:prstGeom>
        </p:spPr>
      </p:pic>
      <p:sp>
        <p:nvSpPr>
          <p:cNvPr id="7" name="文本框 6">
            <a:extLst>
              <a:ext uri="{FF2B5EF4-FFF2-40B4-BE49-F238E27FC236}">
                <a16:creationId xmlns:a16="http://schemas.microsoft.com/office/drawing/2014/main" id="{ED69B84A-DEC6-3B4D-86BD-B0E7F54D33A9}"/>
              </a:ext>
            </a:extLst>
          </p:cNvPr>
          <p:cNvSpPr txBox="1"/>
          <p:nvPr/>
        </p:nvSpPr>
        <p:spPr>
          <a:xfrm>
            <a:off x="2391043" y="4868862"/>
            <a:ext cx="1594219"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Intra-host</a:t>
            </a:r>
            <a:endParaRPr kumimoji="1" lang="zh-CN" altLang="en-US" sz="2400" dirty="0" err="1">
              <a:gradFill>
                <a:gsLst>
                  <a:gs pos="2917">
                    <a:schemeClr val="tx1"/>
                  </a:gs>
                  <a:gs pos="30000">
                    <a:schemeClr val="tx1"/>
                  </a:gs>
                </a:gsLst>
                <a:lin ang="5400000" scaled="0"/>
              </a:gradFill>
            </a:endParaRPr>
          </a:p>
        </p:txBody>
      </p:sp>
      <p:sp>
        <p:nvSpPr>
          <p:cNvPr id="8" name="文本框 7">
            <a:extLst>
              <a:ext uri="{FF2B5EF4-FFF2-40B4-BE49-F238E27FC236}">
                <a16:creationId xmlns:a16="http://schemas.microsoft.com/office/drawing/2014/main" id="{B40B62FB-B81A-0D4D-8F60-92AFAFF5C944}"/>
              </a:ext>
            </a:extLst>
          </p:cNvPr>
          <p:cNvSpPr txBox="1"/>
          <p:nvPr/>
        </p:nvSpPr>
        <p:spPr>
          <a:xfrm>
            <a:off x="8884444" y="4868862"/>
            <a:ext cx="1594539"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Inter-host</a:t>
            </a:r>
            <a:endParaRPr kumimoji="1" lang="zh-CN" alt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19369257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29FAD7-5545-B443-8FD4-EDC15BD7A236}"/>
              </a:ext>
            </a:extLst>
          </p:cNvPr>
          <p:cNvSpPr>
            <a:spLocks noGrp="1"/>
          </p:cNvSpPr>
          <p:nvPr>
            <p:ph type="title"/>
          </p:nvPr>
        </p:nvSpPr>
        <p:spPr/>
        <p:txBody>
          <a:bodyPr/>
          <a:lstStyle/>
          <a:p>
            <a:r>
              <a:rPr kumimoji="1" lang="en-US" altLang="zh-CN" dirty="0"/>
              <a:t>Multi-core Scalability</a:t>
            </a:r>
            <a:endParaRPr kumimoji="1" lang="zh-CN" altLang="en-US" dirty="0"/>
          </a:p>
        </p:txBody>
      </p:sp>
      <p:sp>
        <p:nvSpPr>
          <p:cNvPr id="3" name="文本占位符 2">
            <a:extLst>
              <a:ext uri="{FF2B5EF4-FFF2-40B4-BE49-F238E27FC236}">
                <a16:creationId xmlns:a16="http://schemas.microsoft.com/office/drawing/2014/main" id="{DFB4B869-F97B-4A45-A0EF-5F1373B1AF14}"/>
              </a:ext>
            </a:extLst>
          </p:cNvPr>
          <p:cNvSpPr>
            <a:spLocks noGrp="1"/>
          </p:cNvSpPr>
          <p:nvPr>
            <p:ph type="body" sz="quarter" idx="10"/>
          </p:nvPr>
        </p:nvSpPr>
        <p:spPr>
          <a:xfrm>
            <a:off x="1828801" y="1783879"/>
            <a:ext cx="4206240" cy="627864"/>
          </a:xfrm>
        </p:spPr>
        <p:txBody>
          <a:bodyPr/>
          <a:lstStyle/>
          <a:p>
            <a:endParaRPr kumimoji="1" lang="zh-CN" altLang="en-US"/>
          </a:p>
        </p:txBody>
      </p:sp>
      <p:sp>
        <p:nvSpPr>
          <p:cNvPr id="4" name="文本占位符 3">
            <a:extLst>
              <a:ext uri="{FF2B5EF4-FFF2-40B4-BE49-F238E27FC236}">
                <a16:creationId xmlns:a16="http://schemas.microsoft.com/office/drawing/2014/main" id="{01772563-C5F8-B247-827B-563F854FD8A9}"/>
              </a:ext>
            </a:extLst>
          </p:cNvPr>
          <p:cNvSpPr>
            <a:spLocks noGrp="1"/>
          </p:cNvSpPr>
          <p:nvPr>
            <p:ph type="body" sz="quarter" idx="11"/>
          </p:nvPr>
        </p:nvSpPr>
        <p:spPr>
          <a:xfrm>
            <a:off x="6400276" y="1782708"/>
            <a:ext cx="4206240" cy="627864"/>
          </a:xfrm>
        </p:spPr>
        <p:txBody>
          <a:bodyPr/>
          <a:lstStyle/>
          <a:p>
            <a:endParaRPr kumimoji="1" lang="zh-CN" altLang="en-US"/>
          </a:p>
        </p:txBody>
      </p:sp>
      <p:pic>
        <p:nvPicPr>
          <p:cNvPr id="10" name="图片 9">
            <a:extLst>
              <a:ext uri="{FF2B5EF4-FFF2-40B4-BE49-F238E27FC236}">
                <a16:creationId xmlns:a16="http://schemas.microsoft.com/office/drawing/2014/main" id="{DC0F84DF-2BCB-4047-9BC1-C37474EC7A78}"/>
              </a:ext>
            </a:extLst>
          </p:cNvPr>
          <p:cNvPicPr>
            <a:picLocks noChangeAspect="1"/>
          </p:cNvPicPr>
          <p:nvPr/>
        </p:nvPicPr>
        <p:blipFill>
          <a:blip r:embed="rId3"/>
          <a:stretch>
            <a:fillRect/>
          </a:stretch>
        </p:blipFill>
        <p:spPr>
          <a:xfrm>
            <a:off x="578643" y="1439862"/>
            <a:ext cx="5455969" cy="3378823"/>
          </a:xfrm>
          <a:prstGeom prst="rect">
            <a:avLst/>
          </a:prstGeom>
        </p:spPr>
      </p:pic>
      <p:pic>
        <p:nvPicPr>
          <p:cNvPr id="11" name="图片 10">
            <a:extLst>
              <a:ext uri="{FF2B5EF4-FFF2-40B4-BE49-F238E27FC236}">
                <a16:creationId xmlns:a16="http://schemas.microsoft.com/office/drawing/2014/main" id="{05465C32-61A4-3C4C-843B-B9650910C044}"/>
              </a:ext>
            </a:extLst>
          </p:cNvPr>
          <p:cNvPicPr>
            <a:picLocks noChangeAspect="1"/>
          </p:cNvPicPr>
          <p:nvPr/>
        </p:nvPicPr>
        <p:blipFill>
          <a:blip r:embed="rId4"/>
          <a:stretch>
            <a:fillRect/>
          </a:stretch>
        </p:blipFill>
        <p:spPr>
          <a:xfrm>
            <a:off x="6400276" y="1363662"/>
            <a:ext cx="5454218" cy="3420906"/>
          </a:xfrm>
          <a:prstGeom prst="rect">
            <a:avLst/>
          </a:prstGeom>
        </p:spPr>
      </p:pic>
      <p:sp>
        <p:nvSpPr>
          <p:cNvPr id="12" name="文本框 11">
            <a:extLst>
              <a:ext uri="{FF2B5EF4-FFF2-40B4-BE49-F238E27FC236}">
                <a16:creationId xmlns:a16="http://schemas.microsoft.com/office/drawing/2014/main" id="{1187EEF7-CA42-A646-AADC-5E30AF40FC32}"/>
              </a:ext>
            </a:extLst>
          </p:cNvPr>
          <p:cNvSpPr txBox="1"/>
          <p:nvPr/>
        </p:nvSpPr>
        <p:spPr>
          <a:xfrm>
            <a:off x="2391043" y="4868862"/>
            <a:ext cx="1594219"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Intra-host</a:t>
            </a:r>
            <a:endParaRPr kumimoji="1" lang="zh-CN" altLang="en-US" sz="2400" dirty="0" err="1">
              <a:gradFill>
                <a:gsLst>
                  <a:gs pos="2917">
                    <a:schemeClr val="tx1"/>
                  </a:gs>
                  <a:gs pos="30000">
                    <a:schemeClr val="tx1"/>
                  </a:gs>
                </a:gsLst>
                <a:lin ang="5400000" scaled="0"/>
              </a:gradFill>
            </a:endParaRPr>
          </a:p>
        </p:txBody>
      </p:sp>
      <p:sp>
        <p:nvSpPr>
          <p:cNvPr id="13" name="文本框 12">
            <a:extLst>
              <a:ext uri="{FF2B5EF4-FFF2-40B4-BE49-F238E27FC236}">
                <a16:creationId xmlns:a16="http://schemas.microsoft.com/office/drawing/2014/main" id="{51CC6A7D-F006-B640-8E49-44C294BDD81E}"/>
              </a:ext>
            </a:extLst>
          </p:cNvPr>
          <p:cNvSpPr txBox="1"/>
          <p:nvPr/>
        </p:nvSpPr>
        <p:spPr>
          <a:xfrm>
            <a:off x="8884444" y="4868862"/>
            <a:ext cx="1594539"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Inter-host</a:t>
            </a:r>
            <a:endParaRPr kumimoji="1" lang="zh-CN" alt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6935080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Application Performance</a:t>
            </a:r>
          </a:p>
        </p:txBody>
      </p:sp>
      <p:sp>
        <p:nvSpPr>
          <p:cNvPr id="7" name="文本框 6"/>
          <p:cNvSpPr txBox="1"/>
          <p:nvPr/>
        </p:nvSpPr>
        <p:spPr>
          <a:xfrm>
            <a:off x="3931444" y="5326062"/>
            <a:ext cx="6766425" cy="627864"/>
          </a:xfrm>
          <a:prstGeom prst="rect">
            <a:avLst/>
          </a:prstGeom>
          <a:noFill/>
        </p:spPr>
        <p:txBody>
          <a:bodyPr wrap="square" lIns="182880" tIns="146304" rIns="182880" bIns="146304" rtlCol="0">
            <a:spAutoFit/>
          </a:bodyPr>
          <a:lstStyle/>
          <a:p>
            <a:pPr>
              <a:lnSpc>
                <a:spcPct val="90000"/>
              </a:lnSpc>
              <a:spcAft>
                <a:spcPts val="600"/>
              </a:spcAft>
            </a:pPr>
            <a:r>
              <a:rPr lang="en-US" altLang="zh-CN" sz="2400" dirty="0">
                <a:gradFill>
                  <a:gsLst>
                    <a:gs pos="2917">
                      <a:schemeClr val="tx1"/>
                    </a:gs>
                    <a:gs pos="30000">
                      <a:schemeClr val="tx1"/>
                    </a:gs>
                  </a:gsLst>
                  <a:lin ang="5400000" scaled="0"/>
                </a:gradFill>
              </a:rPr>
              <a:t>Nginx HTTP server request latency</a:t>
            </a:r>
            <a:endParaRPr lang="en-US" sz="2400" dirty="0">
              <a:gradFill>
                <a:gsLst>
                  <a:gs pos="2917">
                    <a:schemeClr val="tx1"/>
                  </a:gs>
                  <a:gs pos="30000">
                    <a:schemeClr val="tx1"/>
                  </a:gs>
                </a:gsLst>
                <a:lin ang="5400000" scaled="0"/>
              </a:gradFill>
            </a:endParaRPr>
          </a:p>
        </p:txBody>
      </p:sp>
      <p:pic>
        <p:nvPicPr>
          <p:cNvPr id="9" name="图片 8">
            <a:extLst>
              <a:ext uri="{FF2B5EF4-FFF2-40B4-BE49-F238E27FC236}">
                <a16:creationId xmlns:a16="http://schemas.microsoft.com/office/drawing/2014/main" id="{DD0A0FD4-8EA2-C447-BDA0-EF8EB12A5156}"/>
              </a:ext>
            </a:extLst>
          </p:cNvPr>
          <p:cNvPicPr>
            <a:picLocks noChangeAspect="1"/>
          </p:cNvPicPr>
          <p:nvPr/>
        </p:nvPicPr>
        <p:blipFill>
          <a:blip r:embed="rId3"/>
          <a:stretch>
            <a:fillRect/>
          </a:stretch>
        </p:blipFill>
        <p:spPr>
          <a:xfrm>
            <a:off x="3207544" y="1463475"/>
            <a:ext cx="6019800" cy="3623800"/>
          </a:xfrm>
          <a:prstGeom prst="rect">
            <a:avLst/>
          </a:prstGeom>
        </p:spPr>
      </p:pic>
    </p:spTree>
    <p:extLst>
      <p:ext uri="{BB962C8B-B14F-4D97-AF65-F5344CB8AC3E}">
        <p14:creationId xmlns:p14="http://schemas.microsoft.com/office/powerpoint/2010/main" val="251113109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A007734-2450-AC46-8EDA-93464D38E7DA}"/>
              </a:ext>
            </a:extLst>
          </p:cNvPr>
          <p:cNvSpPr>
            <a:spLocks noGrp="1"/>
          </p:cNvSpPr>
          <p:nvPr>
            <p:ph type="body" sz="quarter" idx="10"/>
          </p:nvPr>
        </p:nvSpPr>
        <p:spPr>
          <a:xfrm>
            <a:off x="366166" y="1212855"/>
            <a:ext cx="11702551" cy="4284250"/>
          </a:xfrm>
        </p:spPr>
        <p:txBody>
          <a:bodyPr/>
          <a:lstStyle/>
          <a:p>
            <a:r>
              <a:rPr kumimoji="1" lang="en-US" altLang="zh-CN" sz="2800" dirty="0"/>
              <a:t>Scale to many connections</a:t>
            </a:r>
          </a:p>
          <a:p>
            <a:pPr marL="342892" indent="-342892">
              <a:buFont typeface="Arial" panose="020B0604020202020204" pitchFamily="34" charset="0"/>
              <a:buChar char="•"/>
            </a:pPr>
            <a:r>
              <a:rPr kumimoji="1" lang="en-US" altLang="zh-CN" sz="2400" dirty="0">
                <a:solidFill>
                  <a:schemeClr val="tx1"/>
                </a:solidFill>
              </a:rPr>
              <a:t>RDMA scalability: under high concurrency, NIC cache miss will degrade throughput. Recent NICs have larger cache.</a:t>
            </a:r>
          </a:p>
          <a:p>
            <a:pPr marL="342892" indent="-342892">
              <a:buFont typeface="Arial" panose="020B0604020202020204" pitchFamily="34" charset="0"/>
              <a:buChar char="•"/>
            </a:pPr>
            <a:r>
              <a:rPr kumimoji="1" lang="en-US" altLang="zh-CN" sz="2400" dirty="0">
                <a:solidFill>
                  <a:schemeClr val="tx1"/>
                </a:solidFill>
              </a:rPr>
              <a:t>Connection setup latency: future work.</a:t>
            </a:r>
          </a:p>
          <a:p>
            <a:r>
              <a:rPr kumimoji="1" lang="en-US" altLang="zh-CN" sz="2800" dirty="0"/>
              <a:t>Congestion control and QoS</a:t>
            </a:r>
          </a:p>
          <a:p>
            <a:pPr marL="457189" indent="-457189">
              <a:buFont typeface="Arial" panose="020B0604020202020204" pitchFamily="34" charset="0"/>
              <a:buChar char="•"/>
            </a:pPr>
            <a:r>
              <a:rPr kumimoji="1" lang="en-US" altLang="zh-CN" sz="2400" dirty="0">
                <a:solidFill>
                  <a:schemeClr val="tx1"/>
                </a:solidFill>
              </a:rPr>
              <a:t>Emerging RDMA congestion control (e.g. DCQCN, MP-RDMA, HPCC) and loss recovery (e.g. MELO) mechanisms in hardware.</a:t>
            </a:r>
          </a:p>
          <a:p>
            <a:pPr marL="457189" indent="-457189">
              <a:buFont typeface="Arial" panose="020B0604020202020204" pitchFamily="34" charset="0"/>
              <a:buChar char="•"/>
            </a:pPr>
            <a:r>
              <a:rPr kumimoji="1" lang="en-US" altLang="zh-CN" sz="2400" dirty="0">
                <a:solidFill>
                  <a:schemeClr val="tx1"/>
                </a:solidFill>
              </a:rPr>
              <a:t>QoS: OVS offload in RDMA NICs, or use programmable NICs.</a:t>
            </a:r>
            <a:endParaRPr kumimoji="1" lang="en-US" altLang="zh-CN" sz="2800" dirty="0"/>
          </a:p>
          <a:p>
            <a:r>
              <a:rPr kumimoji="1" lang="en-US" altLang="zh-CN" sz="2800" dirty="0"/>
              <a:t>Scale to many threads</a:t>
            </a:r>
          </a:p>
          <a:p>
            <a:r>
              <a:rPr kumimoji="1" lang="en-US" altLang="zh-CN" sz="2800" dirty="0"/>
              <a:t>Monitor polling overhead</a:t>
            </a:r>
          </a:p>
        </p:txBody>
      </p:sp>
      <p:sp>
        <p:nvSpPr>
          <p:cNvPr id="3" name="标题 2">
            <a:extLst>
              <a:ext uri="{FF2B5EF4-FFF2-40B4-BE49-F238E27FC236}">
                <a16:creationId xmlns:a16="http://schemas.microsoft.com/office/drawing/2014/main" id="{F22FBE2E-7545-9341-8C1A-765AC9629397}"/>
              </a:ext>
            </a:extLst>
          </p:cNvPr>
          <p:cNvSpPr>
            <a:spLocks noGrp="1"/>
          </p:cNvSpPr>
          <p:nvPr>
            <p:ph type="title"/>
          </p:nvPr>
        </p:nvSpPr>
        <p:spPr/>
        <p:txBody>
          <a:bodyPr/>
          <a:lstStyle/>
          <a:p>
            <a:r>
              <a:rPr kumimoji="1" lang="en-US" altLang="zh-CN" dirty="0"/>
              <a:t>Limitations</a:t>
            </a:r>
            <a:endParaRPr kumimoji="1" lang="zh-CN" altLang="en-US" dirty="0"/>
          </a:p>
        </p:txBody>
      </p:sp>
    </p:spTree>
    <p:extLst>
      <p:ext uri="{BB962C8B-B14F-4D97-AF65-F5344CB8AC3E}">
        <p14:creationId xmlns:p14="http://schemas.microsoft.com/office/powerpoint/2010/main" val="222853064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642812E-7996-8E46-859A-C0A69C44C93F}"/>
              </a:ext>
            </a:extLst>
          </p:cNvPr>
          <p:cNvSpPr>
            <a:spLocks noGrp="1"/>
          </p:cNvSpPr>
          <p:nvPr>
            <p:ph type="body" sz="quarter" idx="10"/>
          </p:nvPr>
        </p:nvSpPr>
        <p:spPr>
          <a:xfrm>
            <a:off x="366166" y="1212855"/>
            <a:ext cx="11702551" cy="5182957"/>
          </a:xfrm>
        </p:spPr>
        <p:txBody>
          <a:bodyPr/>
          <a:lstStyle/>
          <a:p>
            <a:r>
              <a:rPr lang="en" altLang="zh-CN" sz="2800" dirty="0">
                <a:solidFill>
                  <a:schemeClr val="tx1"/>
                </a:solidFill>
              </a:rPr>
              <a:t>Contributions of this work:</a:t>
            </a:r>
          </a:p>
          <a:p>
            <a:pPr marL="457189" indent="-457189">
              <a:buFont typeface="Arial" panose="020B0604020202020204" pitchFamily="34" charset="0"/>
              <a:buChar char="•"/>
            </a:pPr>
            <a:r>
              <a:rPr lang="en" altLang="zh-CN" sz="2800" dirty="0">
                <a:solidFill>
                  <a:schemeClr val="tx1"/>
                </a:solidFill>
              </a:rPr>
              <a:t>An analysis of performance overheads in Linux socket. </a:t>
            </a:r>
          </a:p>
          <a:p>
            <a:pPr marL="457189" indent="-457189">
              <a:buFont typeface="Arial" panose="020B0604020202020204" pitchFamily="34" charset="0"/>
              <a:buChar char="•"/>
            </a:pPr>
            <a:r>
              <a:rPr lang="en" altLang="zh-CN" sz="2800" dirty="0">
                <a:solidFill>
                  <a:schemeClr val="tx1"/>
                </a:solidFill>
              </a:rPr>
              <a:t>Design and implementation of </a:t>
            </a:r>
            <a:r>
              <a:rPr lang="en" altLang="zh-CN" sz="2800" dirty="0" err="1">
                <a:solidFill>
                  <a:schemeClr val="tx1"/>
                </a:solidFill>
              </a:rPr>
              <a:t>SocksDirect</a:t>
            </a:r>
            <a:r>
              <a:rPr lang="en" altLang="zh-CN" sz="2800" dirty="0">
                <a:solidFill>
                  <a:schemeClr val="tx1"/>
                </a:solidFill>
              </a:rPr>
              <a:t>, a high performance user space socket system that is compatible with Linux and preserves isolation among applications.</a:t>
            </a:r>
          </a:p>
          <a:p>
            <a:pPr marL="457189" indent="-457189">
              <a:buFont typeface="Arial" panose="020B0604020202020204" pitchFamily="34" charset="0"/>
              <a:buChar char="•"/>
            </a:pPr>
            <a:r>
              <a:rPr lang="en" altLang="zh-CN" sz="2800" dirty="0">
                <a:solidFill>
                  <a:schemeClr val="tx1"/>
                </a:solidFill>
              </a:rPr>
              <a:t>Techniques to support fork, token-based connection sharing, allocation-free ring buffer and zero copy that may be useful in many scenarios other than sockets. </a:t>
            </a:r>
          </a:p>
          <a:p>
            <a:pPr marL="457189" indent="-457189">
              <a:buFont typeface="Arial" panose="020B0604020202020204" pitchFamily="34" charset="0"/>
              <a:buChar char="•"/>
            </a:pPr>
            <a:r>
              <a:rPr lang="en" altLang="zh-CN" sz="2800" dirty="0">
                <a:solidFill>
                  <a:schemeClr val="tx1"/>
                </a:solidFill>
              </a:rPr>
              <a:t>Evaluations show that </a:t>
            </a:r>
            <a:r>
              <a:rPr lang="en" altLang="zh-CN" sz="2800" dirty="0" err="1">
                <a:solidFill>
                  <a:schemeClr val="tx1"/>
                </a:solidFill>
              </a:rPr>
              <a:t>SocksDirect</a:t>
            </a:r>
            <a:r>
              <a:rPr lang="en" altLang="zh-CN" sz="2800" dirty="0">
                <a:solidFill>
                  <a:schemeClr val="tx1"/>
                </a:solidFill>
              </a:rPr>
              <a:t> can achieve performance that is comparable with RDMA and SHM queue, and significantly speedup existing applications.</a:t>
            </a:r>
          </a:p>
        </p:txBody>
      </p:sp>
      <p:sp>
        <p:nvSpPr>
          <p:cNvPr id="3" name="标题 2">
            <a:extLst>
              <a:ext uri="{FF2B5EF4-FFF2-40B4-BE49-F238E27FC236}">
                <a16:creationId xmlns:a16="http://schemas.microsoft.com/office/drawing/2014/main" id="{777D3196-71E6-7041-8E4F-83824AFB332B}"/>
              </a:ext>
            </a:extLst>
          </p:cNvPr>
          <p:cNvSpPr>
            <a:spLocks noGrp="1"/>
          </p:cNvSpPr>
          <p:nvPr>
            <p:ph type="title"/>
          </p:nvPr>
        </p:nvSpPr>
        <p:spPr/>
        <p:txBody>
          <a:bodyPr/>
          <a:lstStyle/>
          <a:p>
            <a:r>
              <a:rPr kumimoji="1" lang="en-US" altLang="zh-CN" dirty="0"/>
              <a:t>Conclusion</a:t>
            </a:r>
            <a:endParaRPr kumimoji="1" lang="zh-CN" altLang="en-US" dirty="0"/>
          </a:p>
        </p:txBody>
      </p:sp>
    </p:spTree>
    <p:extLst>
      <p:ext uri="{BB962C8B-B14F-4D97-AF65-F5344CB8AC3E}">
        <p14:creationId xmlns:p14="http://schemas.microsoft.com/office/powerpoint/2010/main" val="72772107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86128E-CC16-44D1-A42D-AE9BE8B21215}"/>
              </a:ext>
            </a:extLst>
          </p:cNvPr>
          <p:cNvSpPr>
            <a:spLocks noGrp="1"/>
          </p:cNvSpPr>
          <p:nvPr>
            <p:ph type="body" sz="quarter" idx="10"/>
          </p:nvPr>
        </p:nvSpPr>
        <p:spPr>
          <a:xfrm>
            <a:off x="350044" y="1212851"/>
            <a:ext cx="9051924" cy="683264"/>
          </a:xfrm>
        </p:spPr>
        <p:txBody>
          <a:bodyPr/>
          <a:lstStyle/>
          <a:p>
            <a:r>
              <a:rPr lang="en-US" altLang="zh-CN" dirty="0"/>
              <a:t>Socket </a:t>
            </a:r>
            <a:r>
              <a:rPr lang="en-US" altLang="zh-CN" dirty="0" err="1"/>
              <a:t>syscall</a:t>
            </a:r>
            <a:r>
              <a:rPr lang="en-US" altLang="zh-CN" dirty="0"/>
              <a:t> time &gt;&gt; user application time</a:t>
            </a:r>
            <a:endParaRPr lang="en-US" dirty="0"/>
          </a:p>
        </p:txBody>
      </p:sp>
      <p:sp>
        <p:nvSpPr>
          <p:cNvPr id="3" name="Title 2">
            <a:extLst>
              <a:ext uri="{FF2B5EF4-FFF2-40B4-BE49-F238E27FC236}">
                <a16:creationId xmlns:a16="http://schemas.microsoft.com/office/drawing/2014/main" id="{0A2842B0-A5AD-417E-BAC4-FC4A3AF54794}"/>
              </a:ext>
            </a:extLst>
          </p:cNvPr>
          <p:cNvSpPr>
            <a:spLocks noGrp="1"/>
          </p:cNvSpPr>
          <p:nvPr>
            <p:ph type="title"/>
          </p:nvPr>
        </p:nvSpPr>
        <p:spPr/>
        <p:txBody>
          <a:bodyPr/>
          <a:lstStyle/>
          <a:p>
            <a:r>
              <a:rPr lang="en-US" altLang="zh-CN" dirty="0"/>
              <a:t>Socket: a Performance Bottleneck</a:t>
            </a:r>
            <a:endParaRPr lang="en-US" dirty="0"/>
          </a:p>
        </p:txBody>
      </p:sp>
      <p:graphicFrame>
        <p:nvGraphicFramePr>
          <p:cNvPr id="4" name="Chart 3">
            <a:extLst>
              <a:ext uri="{FF2B5EF4-FFF2-40B4-BE49-F238E27FC236}">
                <a16:creationId xmlns:a16="http://schemas.microsoft.com/office/drawing/2014/main" id="{70991AC1-9912-4FD8-87F4-465C5F53407D}"/>
              </a:ext>
            </a:extLst>
          </p:cNvPr>
          <p:cNvGraphicFramePr/>
          <p:nvPr>
            <p:extLst>
              <p:ext uri="{D42A27DB-BD31-4B8C-83A1-F6EECF244321}">
                <p14:modId xmlns:p14="http://schemas.microsoft.com/office/powerpoint/2010/main" val="3191115846"/>
              </p:ext>
            </p:extLst>
          </p:nvPr>
        </p:nvGraphicFramePr>
        <p:xfrm>
          <a:off x="1960479" y="1806858"/>
          <a:ext cx="6504913" cy="215555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Placeholder 1">
            <a:extLst>
              <a:ext uri="{FF2B5EF4-FFF2-40B4-BE49-F238E27FC236}">
                <a16:creationId xmlns:a16="http://schemas.microsoft.com/office/drawing/2014/main" id="{898A7F9A-7773-43CF-883C-084086B89F8B}"/>
              </a:ext>
            </a:extLst>
          </p:cNvPr>
          <p:cNvSpPr txBox="1">
            <a:spLocks/>
          </p:cNvSpPr>
          <p:nvPr/>
        </p:nvSpPr>
        <p:spPr>
          <a:xfrm>
            <a:off x="345860" y="3873154"/>
            <a:ext cx="9051925" cy="683264"/>
          </a:xfrm>
          <a:prstGeom prst="rect">
            <a:avLst/>
          </a:prstGeom>
        </p:spPr>
        <p:txBody>
          <a:bodyPr vert="horz" wrap="square" lIns="164592" tIns="91440" rIns="164592" bIns="91440" rtlCol="0">
            <a:spAutoFit/>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63"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7"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54"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81"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Socket latency &gt;&gt; hardware transport latency </a:t>
            </a:r>
          </a:p>
        </p:txBody>
      </p:sp>
      <p:graphicFrame>
        <p:nvGraphicFramePr>
          <p:cNvPr id="5" name="图表 4">
            <a:extLst>
              <a:ext uri="{FF2B5EF4-FFF2-40B4-BE49-F238E27FC236}">
                <a16:creationId xmlns:a16="http://schemas.microsoft.com/office/drawing/2014/main" id="{59A38416-A24D-F94F-BD72-8C445518846A}"/>
              </a:ext>
            </a:extLst>
          </p:cNvPr>
          <p:cNvGraphicFramePr/>
          <p:nvPr>
            <p:extLst>
              <p:ext uri="{D42A27DB-BD31-4B8C-83A1-F6EECF244321}">
                <p14:modId xmlns:p14="http://schemas.microsoft.com/office/powerpoint/2010/main" val="960943519"/>
              </p:ext>
            </p:extLst>
          </p:nvPr>
        </p:nvGraphicFramePr>
        <p:xfrm>
          <a:off x="1035844" y="4360895"/>
          <a:ext cx="8915400" cy="23969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2270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844" y="2354263"/>
            <a:ext cx="7315202" cy="2751698"/>
          </a:xfrm>
        </p:spPr>
        <p:txBody>
          <a:bodyPr/>
          <a:lstStyle/>
          <a:p>
            <a:r>
              <a:rPr lang="en-US" dirty="0"/>
              <a:t>Thank you!</a:t>
            </a:r>
            <a:br>
              <a:rPr lang="en-US" dirty="0"/>
            </a:br>
            <a:br>
              <a:rPr lang="en-US" dirty="0"/>
            </a:br>
            <a:endParaRPr lang="en-US" sz="4000" dirty="0"/>
          </a:p>
        </p:txBody>
      </p:sp>
    </p:spTree>
    <p:extLst>
      <p:ext uri="{BB962C8B-B14F-4D97-AF65-F5344CB8AC3E}">
        <p14:creationId xmlns:p14="http://schemas.microsoft.com/office/powerpoint/2010/main" val="4178945695"/>
      </p:ext>
    </p:extLst>
  </p:cSld>
  <p:clrMapOvr>
    <a:masterClrMapping/>
  </p:clrMapOvr>
  <mc:AlternateContent xmlns:mc="http://schemas.openxmlformats.org/markup-compatibility/2006" xmlns:p14="http://schemas.microsoft.com/office/powerpoint/2010/main">
    <mc:Choice Requires="p14">
      <p:transition spd="slow" advTm="5702">
        <p14:reveal/>
      </p:transition>
    </mc:Choice>
    <mc:Fallback xmlns="">
      <p:transition spd="slow" advTm="5702">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62AA36E-7607-B840-B64D-3AE95C67A37C}"/>
              </a:ext>
            </a:extLst>
          </p:cNvPr>
          <p:cNvSpPr>
            <a:spLocks noGrp="1"/>
          </p:cNvSpPr>
          <p:nvPr>
            <p:ph type="body" sz="quarter" idx="10"/>
          </p:nvPr>
        </p:nvSpPr>
        <p:spPr>
          <a:xfrm>
            <a:off x="1828801" y="1783881"/>
            <a:ext cx="8777288" cy="683264"/>
          </a:xfrm>
        </p:spPr>
        <p:txBody>
          <a:bodyPr/>
          <a:lstStyle/>
          <a:p>
            <a:endParaRPr kumimoji="1" lang="zh-CN" altLang="en-US"/>
          </a:p>
        </p:txBody>
      </p:sp>
      <p:sp>
        <p:nvSpPr>
          <p:cNvPr id="3" name="标题 2">
            <a:extLst>
              <a:ext uri="{FF2B5EF4-FFF2-40B4-BE49-F238E27FC236}">
                <a16:creationId xmlns:a16="http://schemas.microsoft.com/office/drawing/2014/main" id="{21B59C54-703D-604F-B219-8AC72E575327}"/>
              </a:ext>
            </a:extLst>
          </p:cNvPr>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229220262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7E400CD-C0BB-984B-966C-3EBFFA4ED00A}"/>
              </a:ext>
            </a:extLst>
          </p:cNvPr>
          <p:cNvSpPr>
            <a:spLocks noGrp="1"/>
          </p:cNvSpPr>
          <p:nvPr>
            <p:ph type="body" sz="quarter" idx="10"/>
          </p:nvPr>
        </p:nvSpPr>
        <p:spPr>
          <a:xfrm>
            <a:off x="366167" y="1212855"/>
            <a:ext cx="9051925" cy="5558445"/>
          </a:xfrm>
        </p:spPr>
        <p:txBody>
          <a:bodyPr/>
          <a:lstStyle/>
          <a:p>
            <a:r>
              <a:rPr kumimoji="1" lang="en-US" altLang="zh-CN" dirty="0"/>
              <a:t>Kernel Optimization</a:t>
            </a:r>
          </a:p>
          <a:p>
            <a:pPr marL="571486" indent="-571486">
              <a:buFont typeface="Arial" panose="020B0604020202020204" pitchFamily="34" charset="0"/>
              <a:buChar char="•"/>
            </a:pPr>
            <a:r>
              <a:rPr kumimoji="1" lang="en-US" altLang="zh-CN" sz="2400" dirty="0" err="1">
                <a:solidFill>
                  <a:schemeClr val="tx1"/>
                </a:solidFill>
              </a:rPr>
              <a:t>FastSocket</a:t>
            </a:r>
            <a:r>
              <a:rPr kumimoji="1" lang="en-US" altLang="zh-CN" sz="2400" dirty="0">
                <a:solidFill>
                  <a:schemeClr val="tx1"/>
                </a:solidFill>
              </a:rPr>
              <a:t>, </a:t>
            </a:r>
            <a:r>
              <a:rPr kumimoji="1" lang="en-US" altLang="zh-CN" sz="2400" dirty="0" err="1">
                <a:solidFill>
                  <a:schemeClr val="tx1"/>
                </a:solidFill>
              </a:rPr>
              <a:t>Megapipe</a:t>
            </a:r>
            <a:r>
              <a:rPr kumimoji="1" lang="en-US" altLang="zh-CN" sz="2400" dirty="0">
                <a:solidFill>
                  <a:schemeClr val="tx1"/>
                </a:solidFill>
              </a:rPr>
              <a:t>, </a:t>
            </a:r>
            <a:r>
              <a:rPr kumimoji="1" lang="en-US" altLang="zh-CN" sz="2400" dirty="0" err="1">
                <a:solidFill>
                  <a:schemeClr val="tx1"/>
                </a:solidFill>
              </a:rPr>
              <a:t>StackMap</a:t>
            </a:r>
            <a:r>
              <a:rPr kumimoji="1" lang="en-US" altLang="zh-CN" sz="2400" dirty="0">
                <a:solidFill>
                  <a:schemeClr val="tx1"/>
                </a:solidFill>
              </a:rPr>
              <a:t>…</a:t>
            </a:r>
          </a:p>
          <a:p>
            <a:pPr marL="571486" indent="-571486">
              <a:buFont typeface="Arial" panose="020B0604020202020204" pitchFamily="34" charset="0"/>
              <a:buChar char="•"/>
            </a:pPr>
            <a:r>
              <a:rPr kumimoji="1" lang="en-US" altLang="zh-CN" sz="2400" dirty="0">
                <a:solidFill>
                  <a:schemeClr val="tx1"/>
                </a:solidFill>
              </a:rPr>
              <a:t>Good compatibility, but leave many overheads on the table.</a:t>
            </a:r>
          </a:p>
          <a:p>
            <a:r>
              <a:rPr kumimoji="1" lang="en-US" altLang="zh-CN" dirty="0"/>
              <a:t>User-space TCP/IP Stack</a:t>
            </a:r>
          </a:p>
          <a:p>
            <a:pPr marL="571486" indent="-571486">
              <a:buFont typeface="Arial" panose="020B0604020202020204" pitchFamily="34" charset="0"/>
              <a:buChar char="•"/>
            </a:pPr>
            <a:r>
              <a:rPr kumimoji="1" lang="en-US" altLang="zh-CN" sz="2400" dirty="0">
                <a:solidFill>
                  <a:schemeClr val="tx1"/>
                </a:solidFill>
              </a:rPr>
              <a:t>IX, Arrakis, </a:t>
            </a:r>
            <a:r>
              <a:rPr kumimoji="1" lang="en-US" altLang="zh-CN" sz="2400" dirty="0" err="1">
                <a:solidFill>
                  <a:schemeClr val="tx1"/>
                </a:solidFill>
              </a:rPr>
              <a:t>SandStorm</a:t>
            </a:r>
            <a:r>
              <a:rPr kumimoji="1" lang="en-US" altLang="zh-CN" sz="2400" dirty="0">
                <a:solidFill>
                  <a:schemeClr val="tx1"/>
                </a:solidFill>
              </a:rPr>
              <a:t>, </a:t>
            </a:r>
            <a:r>
              <a:rPr kumimoji="1" lang="en-US" altLang="zh-CN" sz="2400" dirty="0" err="1">
                <a:solidFill>
                  <a:schemeClr val="tx1"/>
                </a:solidFill>
              </a:rPr>
              <a:t>mTCP</a:t>
            </a:r>
            <a:r>
              <a:rPr kumimoji="1" lang="en-US" altLang="zh-CN" sz="2400" dirty="0">
                <a:solidFill>
                  <a:schemeClr val="tx1"/>
                </a:solidFill>
              </a:rPr>
              <a:t>, </a:t>
            </a:r>
            <a:r>
              <a:rPr kumimoji="1" lang="en-US" altLang="zh-CN" sz="2400" dirty="0" err="1">
                <a:solidFill>
                  <a:schemeClr val="tx1"/>
                </a:solidFill>
              </a:rPr>
              <a:t>LibVMA</a:t>
            </a:r>
            <a:r>
              <a:rPr kumimoji="1" lang="en-US" altLang="zh-CN" sz="2400" dirty="0">
                <a:solidFill>
                  <a:schemeClr val="tx1"/>
                </a:solidFill>
              </a:rPr>
              <a:t>, </a:t>
            </a:r>
            <a:r>
              <a:rPr kumimoji="1" lang="en-US" altLang="zh-CN" sz="2400" dirty="0" err="1">
                <a:solidFill>
                  <a:schemeClr val="tx1"/>
                </a:solidFill>
              </a:rPr>
              <a:t>OpenOnload</a:t>
            </a:r>
            <a:r>
              <a:rPr kumimoji="1" lang="en-US" altLang="zh-CN" sz="2400" dirty="0">
                <a:solidFill>
                  <a:schemeClr val="tx1"/>
                </a:solidFill>
              </a:rPr>
              <a:t>…</a:t>
            </a:r>
          </a:p>
          <a:p>
            <a:pPr marL="571486" indent="-571486">
              <a:buFont typeface="Arial" panose="020B0604020202020204" pitchFamily="34" charset="0"/>
              <a:buChar char="•"/>
            </a:pPr>
            <a:r>
              <a:rPr kumimoji="1" lang="en-US" altLang="zh-CN" sz="2400" dirty="0">
                <a:solidFill>
                  <a:schemeClr val="tx1"/>
                </a:solidFill>
              </a:rPr>
              <a:t>Does not support fork, container live migration, ACLs…</a:t>
            </a:r>
          </a:p>
          <a:p>
            <a:pPr marL="571486" indent="-571486">
              <a:buFont typeface="Arial" panose="020B0604020202020204" pitchFamily="34" charset="0"/>
              <a:buChar char="•"/>
            </a:pPr>
            <a:r>
              <a:rPr kumimoji="1" lang="en-US" altLang="zh-CN" sz="2400" dirty="0">
                <a:solidFill>
                  <a:schemeClr val="tx1"/>
                </a:solidFill>
              </a:rPr>
              <a:t>Use NIC to forward intra-host packets (SHM is faster).</a:t>
            </a:r>
          </a:p>
          <a:p>
            <a:pPr marL="571486" indent="-571486">
              <a:buFont typeface="Arial" panose="020B0604020202020204" pitchFamily="34" charset="0"/>
              <a:buChar char="•"/>
            </a:pPr>
            <a:r>
              <a:rPr kumimoji="1" lang="en-US" altLang="zh-CN" sz="2400" dirty="0">
                <a:solidFill>
                  <a:schemeClr val="tx1"/>
                </a:solidFill>
              </a:rPr>
              <a:t>Fail to remove payload copy, locking and buffer </a:t>
            </a:r>
            <a:r>
              <a:rPr kumimoji="1" lang="en-US" altLang="zh-CN" sz="2400" dirty="0" err="1">
                <a:solidFill>
                  <a:schemeClr val="tx1"/>
                </a:solidFill>
              </a:rPr>
              <a:t>mgmt</a:t>
            </a:r>
            <a:r>
              <a:rPr kumimoji="1" lang="en-US" altLang="zh-CN" sz="2400" dirty="0">
                <a:solidFill>
                  <a:schemeClr val="tx1"/>
                </a:solidFill>
              </a:rPr>
              <a:t> overheads.</a:t>
            </a:r>
          </a:p>
          <a:p>
            <a:r>
              <a:rPr kumimoji="1" lang="en-US" altLang="zh-CN" dirty="0"/>
              <a:t>Offload to RDMA NIC</a:t>
            </a:r>
          </a:p>
          <a:p>
            <a:pPr marL="571486" indent="-571486">
              <a:buFont typeface="Arial" panose="020B0604020202020204" pitchFamily="34" charset="0"/>
              <a:buChar char="•"/>
            </a:pPr>
            <a:r>
              <a:rPr kumimoji="1" lang="en-US" altLang="zh-CN" sz="2400" dirty="0" err="1">
                <a:solidFill>
                  <a:schemeClr val="tx1"/>
                </a:solidFill>
              </a:rPr>
              <a:t>Rsocket</a:t>
            </a:r>
            <a:r>
              <a:rPr kumimoji="1" lang="en-US" altLang="zh-CN" sz="2400" dirty="0">
                <a:solidFill>
                  <a:schemeClr val="tx1"/>
                </a:solidFill>
              </a:rPr>
              <a:t>, SDP, </a:t>
            </a:r>
            <a:r>
              <a:rPr kumimoji="1" lang="en-US" altLang="zh-CN" sz="2400" dirty="0" err="1">
                <a:solidFill>
                  <a:schemeClr val="tx1"/>
                </a:solidFill>
              </a:rPr>
              <a:t>FreeFlow</a:t>
            </a:r>
            <a:r>
              <a:rPr kumimoji="1" lang="en-US" altLang="zh-CN" sz="2400" dirty="0">
                <a:solidFill>
                  <a:schemeClr val="tx1"/>
                </a:solidFill>
              </a:rPr>
              <a:t>…</a:t>
            </a:r>
          </a:p>
          <a:p>
            <a:pPr marL="571486" indent="-571486">
              <a:buFont typeface="Arial" panose="020B0604020202020204" pitchFamily="34" charset="0"/>
              <a:buChar char="•"/>
            </a:pPr>
            <a:r>
              <a:rPr kumimoji="1" lang="en-US" altLang="zh-CN" sz="2400" dirty="0">
                <a:solidFill>
                  <a:schemeClr val="tx1"/>
                </a:solidFill>
              </a:rPr>
              <a:t>Lack support for important APIs (e.g. </a:t>
            </a:r>
            <a:r>
              <a:rPr kumimoji="1" lang="en-US" altLang="zh-CN" sz="2400" dirty="0" err="1">
                <a:solidFill>
                  <a:schemeClr val="tx1"/>
                </a:solidFill>
              </a:rPr>
              <a:t>epoll</a:t>
            </a:r>
            <a:r>
              <a:rPr kumimoji="1" lang="en-US" altLang="zh-CN" sz="2400" dirty="0">
                <a:solidFill>
                  <a:schemeClr val="tx1"/>
                </a:solidFill>
              </a:rPr>
              <a:t>).</a:t>
            </a:r>
          </a:p>
          <a:p>
            <a:pPr marL="571486" indent="-571486">
              <a:buFont typeface="Arial" panose="020B0604020202020204" pitchFamily="34" charset="0"/>
              <a:buChar char="•"/>
            </a:pPr>
            <a:r>
              <a:rPr kumimoji="1" lang="en-US" altLang="zh-CN" sz="2400" dirty="0">
                <a:solidFill>
                  <a:schemeClr val="tx1"/>
                </a:solidFill>
              </a:rPr>
              <a:t>Same drawbacks as user-space TCP/IP stacks.</a:t>
            </a:r>
          </a:p>
        </p:txBody>
      </p:sp>
      <p:sp>
        <p:nvSpPr>
          <p:cNvPr id="3" name="标题 2">
            <a:extLst>
              <a:ext uri="{FF2B5EF4-FFF2-40B4-BE49-F238E27FC236}">
                <a16:creationId xmlns:a16="http://schemas.microsoft.com/office/drawing/2014/main" id="{FDFE23A9-0D40-D842-A758-CF1FB7E11452}"/>
              </a:ext>
            </a:extLst>
          </p:cNvPr>
          <p:cNvSpPr>
            <a:spLocks noGrp="1"/>
          </p:cNvSpPr>
          <p:nvPr>
            <p:ph type="title"/>
          </p:nvPr>
        </p:nvSpPr>
        <p:spPr/>
        <p:txBody>
          <a:bodyPr/>
          <a:lstStyle/>
          <a:p>
            <a:r>
              <a:rPr kumimoji="1" lang="en-US" altLang="zh-CN" dirty="0"/>
              <a:t>High Performance Socket Systems</a:t>
            </a:r>
            <a:endParaRPr kumimoji="1" lang="zh-CN" altLang="en-US" dirty="0"/>
          </a:p>
        </p:txBody>
      </p:sp>
    </p:spTree>
    <p:extLst>
      <p:ext uri="{BB962C8B-B14F-4D97-AF65-F5344CB8AC3E}">
        <p14:creationId xmlns:p14="http://schemas.microsoft.com/office/powerpoint/2010/main" val="20419126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DA914956-813D-0C46-AA9F-7F063A3C8BC0}"/>
              </a:ext>
            </a:extLst>
          </p:cNvPr>
          <p:cNvSpPr>
            <a:spLocks noGrp="1"/>
          </p:cNvSpPr>
          <p:nvPr>
            <p:ph type="title"/>
          </p:nvPr>
        </p:nvSpPr>
        <p:spPr/>
        <p:txBody>
          <a:bodyPr/>
          <a:lstStyle/>
          <a:p>
            <a:r>
              <a:rPr kumimoji="1" lang="en-US" altLang="zh-CN" dirty="0"/>
              <a:t>The Slowest Part in Linux Socket Stack</a:t>
            </a:r>
            <a:endParaRPr kumimoji="1" lang="zh-CN" altLang="en-US" dirty="0"/>
          </a:p>
        </p:txBody>
      </p:sp>
      <p:sp>
        <p:nvSpPr>
          <p:cNvPr id="4" name="矩形 3">
            <a:extLst>
              <a:ext uri="{FF2B5EF4-FFF2-40B4-BE49-F238E27FC236}">
                <a16:creationId xmlns:a16="http://schemas.microsoft.com/office/drawing/2014/main" id="{1F9007CB-BCCD-F84F-AE1A-5C9504CC1039}"/>
              </a:ext>
            </a:extLst>
          </p:cNvPr>
          <p:cNvSpPr/>
          <p:nvPr/>
        </p:nvSpPr>
        <p:spPr bwMode="auto">
          <a:xfrm>
            <a:off x="2483644" y="2430463"/>
            <a:ext cx="2895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2400" dirty="0">
                <a:gradFill>
                  <a:gsLst>
                    <a:gs pos="0">
                      <a:srgbClr val="FFFFFF"/>
                    </a:gs>
                    <a:gs pos="100000">
                      <a:srgbClr val="FFFFFF"/>
                    </a:gs>
                  </a:gsLst>
                  <a:lin ang="5400000" scaled="0"/>
                </a:gradFill>
                <a:ea typeface="Segoe UI" pitchFamily="34" charset="0"/>
                <a:cs typeface="Segoe UI" pitchFamily="34" charset="0"/>
              </a:rPr>
              <a:t>Virtual File System</a:t>
            </a:r>
            <a:endParaRPr kumimoji="1" lang="zh-CN"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矩形 4">
            <a:extLst>
              <a:ext uri="{FF2B5EF4-FFF2-40B4-BE49-F238E27FC236}">
                <a16:creationId xmlns:a16="http://schemas.microsoft.com/office/drawing/2014/main" id="{898C3BA3-54F5-7A4D-BFC8-1C7AA77C757C}"/>
              </a:ext>
            </a:extLst>
          </p:cNvPr>
          <p:cNvSpPr/>
          <p:nvPr/>
        </p:nvSpPr>
        <p:spPr bwMode="auto">
          <a:xfrm>
            <a:off x="2483644" y="3192463"/>
            <a:ext cx="2895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2400" dirty="0">
                <a:gradFill>
                  <a:gsLst>
                    <a:gs pos="0">
                      <a:srgbClr val="FFFFFF"/>
                    </a:gs>
                    <a:gs pos="100000">
                      <a:srgbClr val="FFFFFF"/>
                    </a:gs>
                  </a:gsLst>
                  <a:lin ang="5400000" scaled="0"/>
                </a:gradFill>
                <a:ea typeface="Segoe UI" pitchFamily="34" charset="0"/>
                <a:cs typeface="Segoe UI" pitchFamily="34" charset="0"/>
              </a:rPr>
              <a:t>TCP/IP Protocol</a:t>
            </a:r>
            <a:endParaRPr kumimoji="1" lang="zh-CN"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矩形 6">
            <a:extLst>
              <a:ext uri="{FF2B5EF4-FFF2-40B4-BE49-F238E27FC236}">
                <a16:creationId xmlns:a16="http://schemas.microsoft.com/office/drawing/2014/main" id="{3FEF6C34-248A-7A4A-ADA2-A6933C5BAA3B}"/>
              </a:ext>
            </a:extLst>
          </p:cNvPr>
          <p:cNvSpPr/>
          <p:nvPr/>
        </p:nvSpPr>
        <p:spPr bwMode="auto">
          <a:xfrm>
            <a:off x="2483644" y="1360489"/>
            <a:ext cx="2895600" cy="917575"/>
          </a:xfrm>
          <a:prstGeom prst="rect">
            <a:avLst/>
          </a:prstGeom>
          <a:ln>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2400" dirty="0">
                <a:solidFill>
                  <a:schemeClr val="tx1"/>
                </a:solidFill>
                <a:ea typeface="Segoe UI" pitchFamily="34" charset="0"/>
                <a:cs typeface="Segoe UI" pitchFamily="34" charset="0"/>
              </a:rPr>
              <a:t>Application</a:t>
            </a:r>
          </a:p>
          <a:p>
            <a:pPr algn="ctr" defTabSz="932449" fontAlgn="base">
              <a:lnSpc>
                <a:spcPct val="90000"/>
              </a:lnSpc>
              <a:spcBef>
                <a:spcPct val="0"/>
              </a:spcBef>
              <a:spcAft>
                <a:spcPct val="0"/>
              </a:spcAft>
            </a:pPr>
            <a:r>
              <a:rPr kumimoji="1" lang="en-US" altLang="zh-CN" sz="2400" dirty="0">
                <a:solidFill>
                  <a:schemeClr val="tx1"/>
                </a:solidFill>
                <a:ea typeface="Segoe UI" pitchFamily="34" charset="0"/>
                <a:cs typeface="Segoe UI" pitchFamily="34" charset="0"/>
              </a:rPr>
              <a:t>socket send / </a:t>
            </a:r>
            <a:r>
              <a:rPr kumimoji="1" lang="en-US" altLang="zh-CN" sz="2400" dirty="0" err="1">
                <a:solidFill>
                  <a:schemeClr val="tx1"/>
                </a:solidFill>
                <a:ea typeface="Segoe UI" pitchFamily="34" charset="0"/>
                <a:cs typeface="Segoe UI" pitchFamily="34" charset="0"/>
              </a:rPr>
              <a:t>recv</a:t>
            </a:r>
            <a:endParaRPr kumimoji="1" lang="zh-CN" altLang="en-US" sz="2400" dirty="0" err="1">
              <a:solidFill>
                <a:schemeClr val="tx1"/>
              </a:solidFill>
              <a:ea typeface="Segoe UI" pitchFamily="34" charset="0"/>
              <a:cs typeface="Segoe UI" pitchFamily="34" charset="0"/>
            </a:endParaRPr>
          </a:p>
        </p:txBody>
      </p:sp>
      <p:sp>
        <p:nvSpPr>
          <p:cNvPr id="8" name="矩形 7">
            <a:extLst>
              <a:ext uri="{FF2B5EF4-FFF2-40B4-BE49-F238E27FC236}">
                <a16:creationId xmlns:a16="http://schemas.microsoft.com/office/drawing/2014/main" id="{79CF5BEC-1549-DE49-B1E7-C7762D983059}"/>
              </a:ext>
            </a:extLst>
          </p:cNvPr>
          <p:cNvSpPr/>
          <p:nvPr/>
        </p:nvSpPr>
        <p:spPr bwMode="auto">
          <a:xfrm>
            <a:off x="2483644" y="3954462"/>
            <a:ext cx="2895600" cy="609600"/>
          </a:xfrm>
          <a:prstGeom prst="rect">
            <a:avLst/>
          </a:prstGeom>
          <a:ln>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2400" dirty="0">
                <a:solidFill>
                  <a:schemeClr val="tx1"/>
                </a:solidFill>
                <a:ea typeface="Segoe UI" pitchFamily="34" charset="0"/>
                <a:cs typeface="Segoe UI" pitchFamily="34" charset="0"/>
              </a:rPr>
              <a:t>Loopback interface</a:t>
            </a:r>
            <a:endParaRPr kumimoji="1" lang="zh-CN" altLang="en-US" sz="2400" dirty="0" err="1">
              <a:solidFill>
                <a:schemeClr val="tx1"/>
              </a:solidFill>
              <a:ea typeface="Segoe UI" pitchFamily="34" charset="0"/>
              <a:cs typeface="Segoe UI" pitchFamily="34" charset="0"/>
            </a:endParaRPr>
          </a:p>
        </p:txBody>
      </p:sp>
      <p:sp>
        <p:nvSpPr>
          <p:cNvPr id="9" name="矩形 8">
            <a:extLst>
              <a:ext uri="{FF2B5EF4-FFF2-40B4-BE49-F238E27FC236}">
                <a16:creationId xmlns:a16="http://schemas.microsoft.com/office/drawing/2014/main" id="{4D13CD58-231C-7B40-B527-8268018B603A}"/>
              </a:ext>
            </a:extLst>
          </p:cNvPr>
          <p:cNvSpPr/>
          <p:nvPr/>
        </p:nvSpPr>
        <p:spPr bwMode="auto">
          <a:xfrm>
            <a:off x="6674644" y="2430463"/>
            <a:ext cx="2895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2400" dirty="0">
                <a:gradFill>
                  <a:gsLst>
                    <a:gs pos="0">
                      <a:srgbClr val="FFFFFF"/>
                    </a:gs>
                    <a:gs pos="100000">
                      <a:srgbClr val="FFFFFF"/>
                    </a:gs>
                  </a:gsLst>
                  <a:lin ang="5400000" scaled="0"/>
                </a:gradFill>
                <a:ea typeface="Segoe UI" pitchFamily="34" charset="0"/>
                <a:cs typeface="Segoe UI" pitchFamily="34" charset="0"/>
              </a:rPr>
              <a:t>Virtual File System</a:t>
            </a:r>
            <a:endParaRPr kumimoji="1" lang="zh-CN"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矩形 10">
            <a:extLst>
              <a:ext uri="{FF2B5EF4-FFF2-40B4-BE49-F238E27FC236}">
                <a16:creationId xmlns:a16="http://schemas.microsoft.com/office/drawing/2014/main" id="{CCEB19EF-850D-5F47-BDC4-928B0D166070}"/>
              </a:ext>
            </a:extLst>
          </p:cNvPr>
          <p:cNvSpPr/>
          <p:nvPr/>
        </p:nvSpPr>
        <p:spPr bwMode="auto">
          <a:xfrm>
            <a:off x="6674644" y="1360489"/>
            <a:ext cx="2895600" cy="917575"/>
          </a:xfrm>
          <a:prstGeom prst="rect">
            <a:avLst/>
          </a:prstGeom>
          <a:ln>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2400" dirty="0">
                <a:solidFill>
                  <a:schemeClr val="tx1"/>
                </a:solidFill>
                <a:ea typeface="Segoe UI" pitchFamily="34" charset="0"/>
                <a:cs typeface="Segoe UI" pitchFamily="34" charset="0"/>
              </a:rPr>
              <a:t>Application</a:t>
            </a:r>
          </a:p>
          <a:p>
            <a:pPr algn="ctr" defTabSz="932449" fontAlgn="base">
              <a:lnSpc>
                <a:spcPct val="90000"/>
              </a:lnSpc>
              <a:spcBef>
                <a:spcPct val="0"/>
              </a:spcBef>
              <a:spcAft>
                <a:spcPct val="0"/>
              </a:spcAft>
            </a:pPr>
            <a:r>
              <a:rPr kumimoji="1" lang="en-US" altLang="zh-CN" sz="2400" dirty="0">
                <a:solidFill>
                  <a:schemeClr val="tx1"/>
                </a:solidFill>
                <a:ea typeface="Segoe UI" pitchFamily="34" charset="0"/>
                <a:cs typeface="Segoe UI" pitchFamily="34" charset="0"/>
              </a:rPr>
              <a:t>pipe read / write</a:t>
            </a:r>
            <a:endParaRPr kumimoji="1" lang="zh-CN" altLang="en-US" sz="2400" dirty="0" err="1">
              <a:solidFill>
                <a:schemeClr val="tx1"/>
              </a:solidFill>
              <a:ea typeface="Segoe UI" pitchFamily="34" charset="0"/>
              <a:cs typeface="Segoe UI" pitchFamily="34" charset="0"/>
            </a:endParaRPr>
          </a:p>
        </p:txBody>
      </p:sp>
      <p:sp>
        <p:nvSpPr>
          <p:cNvPr id="14" name="文本框 13">
            <a:extLst>
              <a:ext uri="{FF2B5EF4-FFF2-40B4-BE49-F238E27FC236}">
                <a16:creationId xmlns:a16="http://schemas.microsoft.com/office/drawing/2014/main" id="{D95953F0-9E89-F142-881B-A8D8CAFA6B94}"/>
              </a:ext>
            </a:extLst>
          </p:cNvPr>
          <p:cNvSpPr txBox="1"/>
          <p:nvPr/>
        </p:nvSpPr>
        <p:spPr>
          <a:xfrm>
            <a:off x="2775071" y="4754433"/>
            <a:ext cx="2312749" cy="1037207"/>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solidFill>
                  <a:srgbClr val="C00000"/>
                </a:solidFill>
              </a:rPr>
              <a:t>10 us RTT</a:t>
            </a:r>
          </a:p>
          <a:p>
            <a:pPr>
              <a:lnSpc>
                <a:spcPct val="90000"/>
              </a:lnSpc>
              <a:spcAft>
                <a:spcPts val="600"/>
              </a:spcAft>
            </a:pPr>
            <a:r>
              <a:rPr kumimoji="1" lang="en-US" altLang="zh-CN" sz="2400" dirty="0">
                <a:solidFill>
                  <a:srgbClr val="C00000"/>
                </a:solidFill>
              </a:rPr>
              <a:t>0.9 M op/s </a:t>
            </a:r>
            <a:r>
              <a:rPr kumimoji="1" lang="en-US" altLang="zh-CN" sz="2400" dirty="0" err="1">
                <a:solidFill>
                  <a:srgbClr val="C00000"/>
                </a:solidFill>
              </a:rPr>
              <a:t>tput</a:t>
            </a:r>
            <a:endParaRPr kumimoji="1" lang="zh-CN" altLang="en-US" sz="2400" dirty="0" err="1">
              <a:solidFill>
                <a:srgbClr val="C00000"/>
              </a:solidFill>
            </a:endParaRPr>
          </a:p>
        </p:txBody>
      </p:sp>
      <p:sp>
        <p:nvSpPr>
          <p:cNvPr id="15" name="文本框 14">
            <a:extLst>
              <a:ext uri="{FF2B5EF4-FFF2-40B4-BE49-F238E27FC236}">
                <a16:creationId xmlns:a16="http://schemas.microsoft.com/office/drawing/2014/main" id="{218C899E-340B-E64E-9629-E82F523B9E88}"/>
              </a:ext>
            </a:extLst>
          </p:cNvPr>
          <p:cNvSpPr txBox="1"/>
          <p:nvPr/>
        </p:nvSpPr>
        <p:spPr>
          <a:xfrm>
            <a:off x="6966071" y="4754433"/>
            <a:ext cx="2312749" cy="1037207"/>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solidFill>
                  <a:srgbClr val="C00000"/>
                </a:solidFill>
              </a:rPr>
              <a:t>8 us RTT</a:t>
            </a:r>
          </a:p>
          <a:p>
            <a:pPr>
              <a:lnSpc>
                <a:spcPct val="90000"/>
              </a:lnSpc>
              <a:spcAft>
                <a:spcPts val="600"/>
              </a:spcAft>
            </a:pPr>
            <a:r>
              <a:rPr kumimoji="1" lang="en-US" altLang="zh-CN" sz="2400" dirty="0">
                <a:solidFill>
                  <a:srgbClr val="C00000"/>
                </a:solidFill>
              </a:rPr>
              <a:t>1.2 M op/s </a:t>
            </a:r>
            <a:r>
              <a:rPr kumimoji="1" lang="en-US" altLang="zh-CN" sz="2400" dirty="0" err="1">
                <a:solidFill>
                  <a:srgbClr val="C00000"/>
                </a:solidFill>
              </a:rPr>
              <a:t>tput</a:t>
            </a:r>
            <a:endParaRPr kumimoji="1" lang="zh-CN" altLang="en-US" sz="2400" dirty="0" err="1">
              <a:solidFill>
                <a:srgbClr val="C00000"/>
              </a:solidFill>
            </a:endParaRPr>
          </a:p>
        </p:txBody>
      </p:sp>
      <p:sp>
        <p:nvSpPr>
          <p:cNvPr id="16" name="文本框 15">
            <a:extLst>
              <a:ext uri="{FF2B5EF4-FFF2-40B4-BE49-F238E27FC236}">
                <a16:creationId xmlns:a16="http://schemas.microsoft.com/office/drawing/2014/main" id="{8B5F224C-2AE9-3740-B9C1-CF7BA0821C93}"/>
              </a:ext>
            </a:extLst>
          </p:cNvPr>
          <p:cNvSpPr txBox="1"/>
          <p:nvPr/>
        </p:nvSpPr>
        <p:spPr>
          <a:xfrm>
            <a:off x="3398045" y="5909204"/>
            <a:ext cx="5350888"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TCP/IP protocol is NOT the slowest part!</a:t>
            </a:r>
            <a:endParaRPr kumimoji="1" lang="zh-CN" alt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466690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7D2219-4F0F-4EFD-842F-723838BFF4D6}"/>
              </a:ext>
            </a:extLst>
          </p:cNvPr>
          <p:cNvSpPr>
            <a:spLocks noGrp="1"/>
          </p:cNvSpPr>
          <p:nvPr>
            <p:ph type="body" sz="quarter" idx="10"/>
          </p:nvPr>
        </p:nvSpPr>
        <p:spPr>
          <a:xfrm>
            <a:off x="366167" y="1199506"/>
            <a:ext cx="8777288" cy="683264"/>
          </a:xfrm>
        </p:spPr>
        <p:txBody>
          <a:bodyPr/>
          <a:lstStyle/>
          <a:p>
            <a:r>
              <a:rPr lang="en-US" dirty="0"/>
              <a:t>Solution: page remapping</a:t>
            </a:r>
          </a:p>
        </p:txBody>
      </p:sp>
      <p:sp>
        <p:nvSpPr>
          <p:cNvPr id="3" name="Title 2">
            <a:extLst>
              <a:ext uri="{FF2B5EF4-FFF2-40B4-BE49-F238E27FC236}">
                <a16:creationId xmlns:a16="http://schemas.microsoft.com/office/drawing/2014/main" id="{C505CE85-FAFC-4B87-8882-F60745D2A532}"/>
              </a:ext>
            </a:extLst>
          </p:cNvPr>
          <p:cNvSpPr>
            <a:spLocks noGrp="1"/>
          </p:cNvSpPr>
          <p:nvPr>
            <p:ph type="title"/>
          </p:nvPr>
        </p:nvSpPr>
        <p:spPr/>
        <p:txBody>
          <a:bodyPr/>
          <a:lstStyle/>
          <a:p>
            <a:r>
              <a:rPr lang="en-US" dirty="0"/>
              <a:t>Payload Copy Overhead</a:t>
            </a:r>
          </a:p>
        </p:txBody>
      </p:sp>
      <p:sp>
        <p:nvSpPr>
          <p:cNvPr id="18" name="TextBox 2">
            <a:extLst>
              <a:ext uri="{FF2B5EF4-FFF2-40B4-BE49-F238E27FC236}">
                <a16:creationId xmlns:a16="http://schemas.microsoft.com/office/drawing/2014/main" id="{73DB5035-8F0C-9742-82FB-06545A130AEA}"/>
              </a:ext>
            </a:extLst>
          </p:cNvPr>
          <p:cNvSpPr txBox="1"/>
          <p:nvPr/>
        </p:nvSpPr>
        <p:spPr>
          <a:xfrm>
            <a:off x="3582516" y="2415478"/>
            <a:ext cx="1064715" cy="461665"/>
          </a:xfrm>
          <a:prstGeom prst="rect">
            <a:avLst/>
          </a:prstGeom>
          <a:noFill/>
        </p:spPr>
        <p:txBody>
          <a:bodyPr wrap="none" rtlCol="0">
            <a:spAutoFit/>
          </a:bodyPr>
          <a:lstStyle/>
          <a:p>
            <a:r>
              <a:rPr lang="en-US" sz="2400" dirty="0"/>
              <a:t>Sender</a:t>
            </a:r>
          </a:p>
        </p:txBody>
      </p:sp>
      <p:sp>
        <p:nvSpPr>
          <p:cNvPr id="19" name="Wave 4">
            <a:extLst>
              <a:ext uri="{FF2B5EF4-FFF2-40B4-BE49-F238E27FC236}">
                <a16:creationId xmlns:a16="http://schemas.microsoft.com/office/drawing/2014/main" id="{66DDC9EF-676C-A04B-B6C3-359E49270C4A}"/>
              </a:ext>
            </a:extLst>
          </p:cNvPr>
          <p:cNvSpPr/>
          <p:nvPr/>
        </p:nvSpPr>
        <p:spPr>
          <a:xfrm>
            <a:off x="3966314" y="4348216"/>
            <a:ext cx="509159" cy="969825"/>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A</a:t>
            </a:r>
          </a:p>
        </p:txBody>
      </p:sp>
      <p:sp>
        <p:nvSpPr>
          <p:cNvPr id="20" name="Rectangle: Rounded Corners 5">
            <a:extLst>
              <a:ext uri="{FF2B5EF4-FFF2-40B4-BE49-F238E27FC236}">
                <a16:creationId xmlns:a16="http://schemas.microsoft.com/office/drawing/2014/main" id="{4CCA62CF-40A4-8847-BB78-9DD79EB8BEC6}"/>
              </a:ext>
            </a:extLst>
          </p:cNvPr>
          <p:cNvSpPr/>
          <p:nvPr/>
        </p:nvSpPr>
        <p:spPr>
          <a:xfrm>
            <a:off x="4621754" y="3074371"/>
            <a:ext cx="509159" cy="572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1</a:t>
            </a:r>
          </a:p>
        </p:txBody>
      </p:sp>
      <p:sp>
        <p:nvSpPr>
          <p:cNvPr id="21" name="Wave 6">
            <a:extLst>
              <a:ext uri="{FF2B5EF4-FFF2-40B4-BE49-F238E27FC236}">
                <a16:creationId xmlns:a16="http://schemas.microsoft.com/office/drawing/2014/main" id="{645972B0-D602-A04D-8967-10EFD1966FBF}"/>
              </a:ext>
            </a:extLst>
          </p:cNvPr>
          <p:cNvSpPr/>
          <p:nvPr/>
        </p:nvSpPr>
        <p:spPr>
          <a:xfrm>
            <a:off x="4621752" y="4348216"/>
            <a:ext cx="509160" cy="969825"/>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B</a:t>
            </a:r>
          </a:p>
        </p:txBody>
      </p:sp>
      <p:sp>
        <p:nvSpPr>
          <p:cNvPr id="22" name="Wave 9">
            <a:extLst>
              <a:ext uri="{FF2B5EF4-FFF2-40B4-BE49-F238E27FC236}">
                <a16:creationId xmlns:a16="http://schemas.microsoft.com/office/drawing/2014/main" id="{8F437D4C-CC7E-A84C-992C-F88E8E1F1184}"/>
              </a:ext>
            </a:extLst>
          </p:cNvPr>
          <p:cNvSpPr/>
          <p:nvPr/>
        </p:nvSpPr>
        <p:spPr>
          <a:xfrm>
            <a:off x="7354622" y="4348216"/>
            <a:ext cx="509160" cy="969825"/>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C</a:t>
            </a:r>
          </a:p>
        </p:txBody>
      </p:sp>
      <p:sp>
        <p:nvSpPr>
          <p:cNvPr id="23" name="Rectangle: Rounded Corners 10">
            <a:extLst>
              <a:ext uri="{FF2B5EF4-FFF2-40B4-BE49-F238E27FC236}">
                <a16:creationId xmlns:a16="http://schemas.microsoft.com/office/drawing/2014/main" id="{DDE9BB3C-50C7-DE45-9088-9685D50A0B56}"/>
              </a:ext>
            </a:extLst>
          </p:cNvPr>
          <p:cNvSpPr/>
          <p:nvPr/>
        </p:nvSpPr>
        <p:spPr>
          <a:xfrm>
            <a:off x="7354623" y="3066144"/>
            <a:ext cx="509159" cy="572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2</a:t>
            </a:r>
          </a:p>
        </p:txBody>
      </p:sp>
      <p:sp>
        <p:nvSpPr>
          <p:cNvPr id="24" name="TextBox 11">
            <a:extLst>
              <a:ext uri="{FF2B5EF4-FFF2-40B4-BE49-F238E27FC236}">
                <a16:creationId xmlns:a16="http://schemas.microsoft.com/office/drawing/2014/main" id="{ACF737F5-E45D-324A-968E-8AB9279B3C2F}"/>
              </a:ext>
            </a:extLst>
          </p:cNvPr>
          <p:cNvSpPr txBox="1"/>
          <p:nvPr/>
        </p:nvSpPr>
        <p:spPr>
          <a:xfrm>
            <a:off x="7237840" y="2393978"/>
            <a:ext cx="1251881" cy="461665"/>
          </a:xfrm>
          <a:prstGeom prst="rect">
            <a:avLst/>
          </a:prstGeom>
          <a:noFill/>
        </p:spPr>
        <p:txBody>
          <a:bodyPr wrap="none" rtlCol="0">
            <a:spAutoFit/>
          </a:bodyPr>
          <a:lstStyle/>
          <a:p>
            <a:r>
              <a:rPr lang="en-US" sz="2400" dirty="0"/>
              <a:t>Receiver</a:t>
            </a:r>
          </a:p>
        </p:txBody>
      </p:sp>
      <p:cxnSp>
        <p:nvCxnSpPr>
          <p:cNvPr id="25" name="Straight Arrow Connector 14">
            <a:extLst>
              <a:ext uri="{FF2B5EF4-FFF2-40B4-BE49-F238E27FC236}">
                <a16:creationId xmlns:a16="http://schemas.microsoft.com/office/drawing/2014/main" id="{BBCD26CB-33D3-E145-8E8E-AA05C4645407}"/>
              </a:ext>
            </a:extLst>
          </p:cNvPr>
          <p:cNvCxnSpPr>
            <a:stCxn id="20" idx="2"/>
            <a:endCxn id="21" idx="0"/>
          </p:cNvCxnSpPr>
          <p:nvPr/>
        </p:nvCxnSpPr>
        <p:spPr>
          <a:xfrm>
            <a:off x="4876332" y="3647258"/>
            <a:ext cx="0" cy="82218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15">
            <a:extLst>
              <a:ext uri="{FF2B5EF4-FFF2-40B4-BE49-F238E27FC236}">
                <a16:creationId xmlns:a16="http://schemas.microsoft.com/office/drawing/2014/main" id="{8EEAB8D6-7436-EE49-84D2-E6B2BA3440A4}"/>
              </a:ext>
            </a:extLst>
          </p:cNvPr>
          <p:cNvCxnSpPr>
            <a:cxnSpLocks/>
            <a:stCxn id="23" idx="2"/>
            <a:endCxn id="22" idx="0"/>
          </p:cNvCxnSpPr>
          <p:nvPr/>
        </p:nvCxnSpPr>
        <p:spPr>
          <a:xfrm>
            <a:off x="7609202" y="3639033"/>
            <a:ext cx="0" cy="83041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18">
            <a:extLst>
              <a:ext uri="{FF2B5EF4-FFF2-40B4-BE49-F238E27FC236}">
                <a16:creationId xmlns:a16="http://schemas.microsoft.com/office/drawing/2014/main" id="{D3D71116-AF04-8B49-9ACF-ACE438F36BD7}"/>
              </a:ext>
            </a:extLst>
          </p:cNvPr>
          <p:cNvCxnSpPr>
            <a:cxnSpLocks/>
            <a:stCxn id="23" idx="2"/>
            <a:endCxn id="39" idx="0"/>
          </p:cNvCxnSpPr>
          <p:nvPr/>
        </p:nvCxnSpPr>
        <p:spPr>
          <a:xfrm flipH="1">
            <a:off x="6943063" y="3639031"/>
            <a:ext cx="666141" cy="838286"/>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1">
            <a:extLst>
              <a:ext uri="{FF2B5EF4-FFF2-40B4-BE49-F238E27FC236}">
                <a16:creationId xmlns:a16="http://schemas.microsoft.com/office/drawing/2014/main" id="{613996A1-D790-8242-806C-4A7D31E813B7}"/>
              </a:ext>
            </a:extLst>
          </p:cNvPr>
          <p:cNvCxnSpPr>
            <a:cxnSpLocks/>
            <a:stCxn id="20" idx="2"/>
            <a:endCxn id="19" idx="0"/>
          </p:cNvCxnSpPr>
          <p:nvPr/>
        </p:nvCxnSpPr>
        <p:spPr>
          <a:xfrm flipH="1">
            <a:off x="4220892" y="3647258"/>
            <a:ext cx="655441" cy="822184"/>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29" name="Straight Connector 26">
            <a:extLst>
              <a:ext uri="{FF2B5EF4-FFF2-40B4-BE49-F238E27FC236}">
                <a16:creationId xmlns:a16="http://schemas.microsoft.com/office/drawing/2014/main" id="{6E6787B7-5289-1C42-B916-9E44C91E7FE0}"/>
              </a:ext>
            </a:extLst>
          </p:cNvPr>
          <p:cNvCxnSpPr/>
          <p:nvPr/>
        </p:nvCxnSpPr>
        <p:spPr>
          <a:xfrm>
            <a:off x="5243448" y="2743329"/>
            <a:ext cx="119935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Straight Connector 27">
            <a:extLst>
              <a:ext uri="{FF2B5EF4-FFF2-40B4-BE49-F238E27FC236}">
                <a16:creationId xmlns:a16="http://schemas.microsoft.com/office/drawing/2014/main" id="{C6C97B80-06E4-EF4B-80D0-0CFDA6E378CA}"/>
              </a:ext>
            </a:extLst>
          </p:cNvPr>
          <p:cNvCxnSpPr/>
          <p:nvPr/>
        </p:nvCxnSpPr>
        <p:spPr>
          <a:xfrm>
            <a:off x="5243448" y="3128143"/>
            <a:ext cx="119935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1" name="Straight Connector 29">
            <a:extLst>
              <a:ext uri="{FF2B5EF4-FFF2-40B4-BE49-F238E27FC236}">
                <a16:creationId xmlns:a16="http://schemas.microsoft.com/office/drawing/2014/main" id="{D8E70736-19DE-CE4F-BAFA-D5E14F897B52}"/>
              </a:ext>
            </a:extLst>
          </p:cNvPr>
          <p:cNvCxnSpPr/>
          <p:nvPr/>
        </p:nvCxnSpPr>
        <p:spPr>
          <a:xfrm>
            <a:off x="5385491" y="2743329"/>
            <a:ext cx="0" cy="384814"/>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0">
            <a:extLst>
              <a:ext uri="{FF2B5EF4-FFF2-40B4-BE49-F238E27FC236}">
                <a16:creationId xmlns:a16="http://schemas.microsoft.com/office/drawing/2014/main" id="{4258C852-FDDD-D241-9F7A-28236DDDA80A}"/>
              </a:ext>
            </a:extLst>
          </p:cNvPr>
          <p:cNvCxnSpPr/>
          <p:nvPr/>
        </p:nvCxnSpPr>
        <p:spPr>
          <a:xfrm>
            <a:off x="5717204" y="2743327"/>
            <a:ext cx="0" cy="384814"/>
          </a:xfrm>
          <a:prstGeom prst="line">
            <a:avLst/>
          </a:prstGeom>
          <a:ln w="19050"/>
        </p:spPr>
        <p:style>
          <a:lnRef idx="1">
            <a:schemeClr val="dk1"/>
          </a:lnRef>
          <a:fillRef idx="0">
            <a:schemeClr val="dk1"/>
          </a:fillRef>
          <a:effectRef idx="0">
            <a:schemeClr val="dk1"/>
          </a:effectRef>
          <a:fontRef idx="minor">
            <a:schemeClr val="tx1"/>
          </a:fontRef>
        </p:style>
      </p:cxnSp>
      <p:cxnSp>
        <p:nvCxnSpPr>
          <p:cNvPr id="33" name="Straight Connector 31">
            <a:extLst>
              <a:ext uri="{FF2B5EF4-FFF2-40B4-BE49-F238E27FC236}">
                <a16:creationId xmlns:a16="http://schemas.microsoft.com/office/drawing/2014/main" id="{707C7703-4F20-804A-AF93-86DBBAA6CD2F}"/>
              </a:ext>
            </a:extLst>
          </p:cNvPr>
          <p:cNvCxnSpPr/>
          <p:nvPr/>
        </p:nvCxnSpPr>
        <p:spPr>
          <a:xfrm>
            <a:off x="6038460" y="2743327"/>
            <a:ext cx="0" cy="384814"/>
          </a:xfrm>
          <a:prstGeom prst="line">
            <a:avLst/>
          </a:prstGeom>
          <a:ln w="19050"/>
        </p:spPr>
        <p:style>
          <a:lnRef idx="1">
            <a:schemeClr val="dk1"/>
          </a:lnRef>
          <a:fillRef idx="0">
            <a:schemeClr val="dk1"/>
          </a:fillRef>
          <a:effectRef idx="0">
            <a:schemeClr val="dk1"/>
          </a:effectRef>
          <a:fontRef idx="minor">
            <a:schemeClr val="tx1"/>
          </a:fontRef>
        </p:style>
      </p:cxnSp>
      <p:cxnSp>
        <p:nvCxnSpPr>
          <p:cNvPr id="34" name="Straight Connector 32">
            <a:extLst>
              <a:ext uri="{FF2B5EF4-FFF2-40B4-BE49-F238E27FC236}">
                <a16:creationId xmlns:a16="http://schemas.microsoft.com/office/drawing/2014/main" id="{7E35255F-B811-B24A-88AC-5E3FFEECD96B}"/>
              </a:ext>
            </a:extLst>
          </p:cNvPr>
          <p:cNvCxnSpPr/>
          <p:nvPr/>
        </p:nvCxnSpPr>
        <p:spPr>
          <a:xfrm>
            <a:off x="6329407" y="2743326"/>
            <a:ext cx="0" cy="384814"/>
          </a:xfrm>
          <a:prstGeom prst="line">
            <a:avLst/>
          </a:prstGeom>
          <a:ln w="19050"/>
        </p:spPr>
        <p:style>
          <a:lnRef idx="1">
            <a:schemeClr val="dk1"/>
          </a:lnRef>
          <a:fillRef idx="0">
            <a:schemeClr val="dk1"/>
          </a:fillRef>
          <a:effectRef idx="0">
            <a:schemeClr val="dk1"/>
          </a:effectRef>
          <a:fontRef idx="minor">
            <a:schemeClr val="tx1"/>
          </a:fontRef>
        </p:style>
      </p:cxnSp>
      <p:sp>
        <p:nvSpPr>
          <p:cNvPr id="35" name="TextBox 33">
            <a:extLst>
              <a:ext uri="{FF2B5EF4-FFF2-40B4-BE49-F238E27FC236}">
                <a16:creationId xmlns:a16="http://schemas.microsoft.com/office/drawing/2014/main" id="{3A3D6CDA-BA97-8745-AFF7-7C108B0D4914}"/>
              </a:ext>
            </a:extLst>
          </p:cNvPr>
          <p:cNvSpPr txBox="1"/>
          <p:nvPr/>
        </p:nvSpPr>
        <p:spPr>
          <a:xfrm>
            <a:off x="5658830" y="2716186"/>
            <a:ext cx="428322" cy="461665"/>
          </a:xfrm>
          <a:prstGeom prst="rect">
            <a:avLst/>
          </a:prstGeom>
          <a:noFill/>
        </p:spPr>
        <p:txBody>
          <a:bodyPr wrap="none" rtlCol="0">
            <a:spAutoFit/>
          </a:bodyPr>
          <a:lstStyle/>
          <a:p>
            <a:r>
              <a:rPr lang="en-US" sz="2400" dirty="0"/>
              <a:t>B’</a:t>
            </a:r>
          </a:p>
        </p:txBody>
      </p:sp>
      <p:sp>
        <p:nvSpPr>
          <p:cNvPr id="36" name="TextBox 34">
            <a:extLst>
              <a:ext uri="{FF2B5EF4-FFF2-40B4-BE49-F238E27FC236}">
                <a16:creationId xmlns:a16="http://schemas.microsoft.com/office/drawing/2014/main" id="{A5715BF8-150F-7F4A-95ED-F7695C0B82AE}"/>
              </a:ext>
            </a:extLst>
          </p:cNvPr>
          <p:cNvSpPr txBox="1"/>
          <p:nvPr/>
        </p:nvSpPr>
        <p:spPr>
          <a:xfrm>
            <a:off x="4843597" y="3666299"/>
            <a:ext cx="593432" cy="461665"/>
          </a:xfrm>
          <a:prstGeom prst="rect">
            <a:avLst/>
          </a:prstGeom>
          <a:noFill/>
        </p:spPr>
        <p:txBody>
          <a:bodyPr wrap="none" rtlCol="0">
            <a:spAutoFit/>
          </a:bodyPr>
          <a:lstStyle/>
          <a:p>
            <a:r>
              <a:rPr lang="zh-CN" altLang="en-US" sz="2400" dirty="0"/>
              <a:t>①</a:t>
            </a:r>
            <a:endParaRPr lang="en-US" sz="2400" dirty="0"/>
          </a:p>
        </p:txBody>
      </p:sp>
      <p:sp>
        <p:nvSpPr>
          <p:cNvPr id="37" name="TextBox 35">
            <a:extLst>
              <a:ext uri="{FF2B5EF4-FFF2-40B4-BE49-F238E27FC236}">
                <a16:creationId xmlns:a16="http://schemas.microsoft.com/office/drawing/2014/main" id="{38FB87D9-0E81-ED43-BC41-8D37CAADDB98}"/>
              </a:ext>
            </a:extLst>
          </p:cNvPr>
          <p:cNvSpPr txBox="1"/>
          <p:nvPr/>
        </p:nvSpPr>
        <p:spPr>
          <a:xfrm>
            <a:off x="5539036" y="3186606"/>
            <a:ext cx="593432" cy="461665"/>
          </a:xfrm>
          <a:prstGeom prst="rect">
            <a:avLst/>
          </a:prstGeom>
          <a:noFill/>
        </p:spPr>
        <p:txBody>
          <a:bodyPr wrap="none" rtlCol="0">
            <a:spAutoFit/>
          </a:bodyPr>
          <a:lstStyle/>
          <a:p>
            <a:r>
              <a:rPr lang="zh-CN" altLang="en-US" sz="2400" dirty="0"/>
              <a:t>④</a:t>
            </a:r>
            <a:endParaRPr lang="en-US" sz="2400" dirty="0"/>
          </a:p>
        </p:txBody>
      </p:sp>
      <p:sp>
        <p:nvSpPr>
          <p:cNvPr id="38" name="TextBox 36">
            <a:extLst>
              <a:ext uri="{FF2B5EF4-FFF2-40B4-BE49-F238E27FC236}">
                <a16:creationId xmlns:a16="http://schemas.microsoft.com/office/drawing/2014/main" id="{51FC841E-C0C4-1041-B02E-5072CABCEB1C}"/>
              </a:ext>
            </a:extLst>
          </p:cNvPr>
          <p:cNvSpPr txBox="1"/>
          <p:nvPr/>
        </p:nvSpPr>
        <p:spPr>
          <a:xfrm>
            <a:off x="6819846" y="3575648"/>
            <a:ext cx="593432" cy="461665"/>
          </a:xfrm>
          <a:prstGeom prst="rect">
            <a:avLst/>
          </a:prstGeom>
          <a:noFill/>
        </p:spPr>
        <p:txBody>
          <a:bodyPr wrap="none" rtlCol="0">
            <a:spAutoFit/>
          </a:bodyPr>
          <a:lstStyle/>
          <a:p>
            <a:r>
              <a:rPr lang="zh-CN" altLang="en-US" sz="2400" dirty="0"/>
              <a:t>⑤</a:t>
            </a:r>
            <a:endParaRPr lang="en-US" sz="2400" dirty="0"/>
          </a:p>
        </p:txBody>
      </p:sp>
      <p:sp>
        <p:nvSpPr>
          <p:cNvPr id="39" name="Wave 43">
            <a:extLst>
              <a:ext uri="{FF2B5EF4-FFF2-40B4-BE49-F238E27FC236}">
                <a16:creationId xmlns:a16="http://schemas.microsoft.com/office/drawing/2014/main" id="{D9B4DDB3-EB9E-694E-8FAC-BCF4A83A3BEE}"/>
              </a:ext>
            </a:extLst>
          </p:cNvPr>
          <p:cNvSpPr/>
          <p:nvPr/>
        </p:nvSpPr>
        <p:spPr>
          <a:xfrm>
            <a:off x="6688480" y="4356091"/>
            <a:ext cx="509160" cy="969825"/>
          </a:xfrm>
          <a:prstGeom prst="wav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40" name="TextBox 46">
            <a:extLst>
              <a:ext uri="{FF2B5EF4-FFF2-40B4-BE49-F238E27FC236}">
                <a16:creationId xmlns:a16="http://schemas.microsoft.com/office/drawing/2014/main" id="{053A62B6-4335-2142-95D7-3675B8CBD8FE}"/>
              </a:ext>
            </a:extLst>
          </p:cNvPr>
          <p:cNvSpPr txBox="1"/>
          <p:nvPr/>
        </p:nvSpPr>
        <p:spPr>
          <a:xfrm>
            <a:off x="6689113" y="4546684"/>
            <a:ext cx="725595" cy="461665"/>
          </a:xfrm>
          <a:prstGeom prst="rect">
            <a:avLst/>
          </a:prstGeom>
          <a:noFill/>
        </p:spPr>
        <p:txBody>
          <a:bodyPr wrap="square" rtlCol="0">
            <a:spAutoFit/>
          </a:bodyPr>
          <a:lstStyle/>
          <a:p>
            <a:r>
              <a:rPr lang="en-US" sz="2400" dirty="0"/>
              <a:t>B’</a:t>
            </a:r>
          </a:p>
        </p:txBody>
      </p:sp>
      <p:sp>
        <p:nvSpPr>
          <p:cNvPr id="41" name="Arrow: Right 50">
            <a:extLst>
              <a:ext uri="{FF2B5EF4-FFF2-40B4-BE49-F238E27FC236}">
                <a16:creationId xmlns:a16="http://schemas.microsoft.com/office/drawing/2014/main" id="{65F62213-2D3E-A84B-BE8C-5BBF683F9E00}"/>
              </a:ext>
            </a:extLst>
          </p:cNvPr>
          <p:cNvSpPr/>
          <p:nvPr/>
        </p:nvSpPr>
        <p:spPr>
          <a:xfrm>
            <a:off x="5385492" y="4724026"/>
            <a:ext cx="1134874" cy="25626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42" name="TextBox 51">
            <a:extLst>
              <a:ext uri="{FF2B5EF4-FFF2-40B4-BE49-F238E27FC236}">
                <a16:creationId xmlns:a16="http://schemas.microsoft.com/office/drawing/2014/main" id="{5EECFC5E-F40E-C843-BA77-BA036D1BEB6F}"/>
              </a:ext>
            </a:extLst>
          </p:cNvPr>
          <p:cNvSpPr txBox="1"/>
          <p:nvPr/>
        </p:nvSpPr>
        <p:spPr>
          <a:xfrm>
            <a:off x="5413761" y="3884909"/>
            <a:ext cx="849913" cy="707886"/>
          </a:xfrm>
          <a:prstGeom prst="rect">
            <a:avLst/>
          </a:prstGeom>
          <a:noFill/>
        </p:spPr>
        <p:txBody>
          <a:bodyPr wrap="none" rtlCol="0">
            <a:spAutoFit/>
          </a:bodyPr>
          <a:lstStyle/>
          <a:p>
            <a:r>
              <a:rPr lang="en-US" sz="2000" dirty="0"/>
              <a:t>RDMA</a:t>
            </a:r>
            <a:br>
              <a:rPr lang="en-US" sz="2000" dirty="0"/>
            </a:br>
            <a:r>
              <a:rPr lang="en-US" sz="2000" dirty="0"/>
              <a:t>write</a:t>
            </a:r>
          </a:p>
        </p:txBody>
      </p:sp>
      <p:sp>
        <p:nvSpPr>
          <p:cNvPr id="43" name="TextBox 52">
            <a:extLst>
              <a:ext uri="{FF2B5EF4-FFF2-40B4-BE49-F238E27FC236}">
                <a16:creationId xmlns:a16="http://schemas.microsoft.com/office/drawing/2014/main" id="{3C7216FA-F228-5945-A029-1435452A41E7}"/>
              </a:ext>
            </a:extLst>
          </p:cNvPr>
          <p:cNvSpPr txBox="1"/>
          <p:nvPr/>
        </p:nvSpPr>
        <p:spPr>
          <a:xfrm>
            <a:off x="5585967" y="4940598"/>
            <a:ext cx="972367" cy="461665"/>
          </a:xfrm>
          <a:prstGeom prst="rect">
            <a:avLst/>
          </a:prstGeom>
          <a:noFill/>
        </p:spPr>
        <p:txBody>
          <a:bodyPr wrap="square" rtlCol="0">
            <a:spAutoFit/>
          </a:bodyPr>
          <a:lstStyle/>
          <a:p>
            <a:r>
              <a:rPr lang="zh-CN" altLang="en-US" sz="2400" dirty="0"/>
              <a:t>③</a:t>
            </a:r>
            <a:endParaRPr lang="en-US" sz="2400" dirty="0"/>
          </a:p>
        </p:txBody>
      </p:sp>
      <p:sp>
        <p:nvSpPr>
          <p:cNvPr id="44" name="TextBox 53">
            <a:extLst>
              <a:ext uri="{FF2B5EF4-FFF2-40B4-BE49-F238E27FC236}">
                <a16:creationId xmlns:a16="http://schemas.microsoft.com/office/drawing/2014/main" id="{F367233F-F45B-4445-99FD-B85B350CC926}"/>
              </a:ext>
            </a:extLst>
          </p:cNvPr>
          <p:cNvSpPr txBox="1"/>
          <p:nvPr/>
        </p:nvSpPr>
        <p:spPr>
          <a:xfrm>
            <a:off x="4535486" y="2051963"/>
            <a:ext cx="593432" cy="461665"/>
          </a:xfrm>
          <a:prstGeom prst="rect">
            <a:avLst/>
          </a:prstGeom>
          <a:noFill/>
        </p:spPr>
        <p:txBody>
          <a:bodyPr wrap="none" rtlCol="0">
            <a:spAutoFit/>
          </a:bodyPr>
          <a:lstStyle/>
          <a:p>
            <a:r>
              <a:rPr lang="zh-CN" altLang="en-US" sz="2400" dirty="0"/>
              <a:t>②</a:t>
            </a:r>
            <a:endParaRPr lang="en-US" sz="2400" dirty="0"/>
          </a:p>
        </p:txBody>
      </p:sp>
      <p:sp>
        <p:nvSpPr>
          <p:cNvPr id="45" name="TextBox 54">
            <a:extLst>
              <a:ext uri="{FF2B5EF4-FFF2-40B4-BE49-F238E27FC236}">
                <a16:creationId xmlns:a16="http://schemas.microsoft.com/office/drawing/2014/main" id="{C87C4C09-856E-264D-8D86-B9937CD49395}"/>
              </a:ext>
            </a:extLst>
          </p:cNvPr>
          <p:cNvSpPr txBox="1"/>
          <p:nvPr/>
        </p:nvSpPr>
        <p:spPr>
          <a:xfrm>
            <a:off x="6415533" y="2027550"/>
            <a:ext cx="593432" cy="461665"/>
          </a:xfrm>
          <a:prstGeom prst="rect">
            <a:avLst/>
          </a:prstGeom>
          <a:noFill/>
        </p:spPr>
        <p:txBody>
          <a:bodyPr wrap="none" rtlCol="0">
            <a:spAutoFit/>
          </a:bodyPr>
          <a:lstStyle/>
          <a:p>
            <a:r>
              <a:rPr lang="zh-CN" altLang="en-US" sz="2400" dirty="0"/>
              <a:t>⑥</a:t>
            </a:r>
            <a:endParaRPr lang="en-US" sz="2400" dirty="0"/>
          </a:p>
        </p:txBody>
      </p:sp>
      <p:cxnSp>
        <p:nvCxnSpPr>
          <p:cNvPr id="46" name="Straight Connector 55">
            <a:extLst>
              <a:ext uri="{FF2B5EF4-FFF2-40B4-BE49-F238E27FC236}">
                <a16:creationId xmlns:a16="http://schemas.microsoft.com/office/drawing/2014/main" id="{ADEF064E-3B32-9B4A-8F59-8866CB0147AB}"/>
              </a:ext>
            </a:extLst>
          </p:cNvPr>
          <p:cNvCxnSpPr/>
          <p:nvPr/>
        </p:nvCxnSpPr>
        <p:spPr>
          <a:xfrm>
            <a:off x="5242777" y="2081959"/>
            <a:ext cx="119935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Straight Connector 56">
            <a:extLst>
              <a:ext uri="{FF2B5EF4-FFF2-40B4-BE49-F238E27FC236}">
                <a16:creationId xmlns:a16="http://schemas.microsoft.com/office/drawing/2014/main" id="{F1C76001-4E16-C544-B477-C6BD512C3433}"/>
              </a:ext>
            </a:extLst>
          </p:cNvPr>
          <p:cNvCxnSpPr/>
          <p:nvPr/>
        </p:nvCxnSpPr>
        <p:spPr>
          <a:xfrm>
            <a:off x="5242777" y="2466773"/>
            <a:ext cx="119935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Connector 57">
            <a:extLst>
              <a:ext uri="{FF2B5EF4-FFF2-40B4-BE49-F238E27FC236}">
                <a16:creationId xmlns:a16="http://schemas.microsoft.com/office/drawing/2014/main" id="{ADEA6E48-47F6-674F-A6F0-0A91AD0BE5CA}"/>
              </a:ext>
            </a:extLst>
          </p:cNvPr>
          <p:cNvCxnSpPr/>
          <p:nvPr/>
        </p:nvCxnSpPr>
        <p:spPr>
          <a:xfrm>
            <a:off x="5384821" y="2081959"/>
            <a:ext cx="0" cy="384814"/>
          </a:xfrm>
          <a:prstGeom prst="line">
            <a:avLst/>
          </a:prstGeom>
          <a:ln w="19050"/>
        </p:spPr>
        <p:style>
          <a:lnRef idx="1">
            <a:schemeClr val="dk1"/>
          </a:lnRef>
          <a:fillRef idx="0">
            <a:schemeClr val="dk1"/>
          </a:fillRef>
          <a:effectRef idx="0">
            <a:schemeClr val="dk1"/>
          </a:effectRef>
          <a:fontRef idx="minor">
            <a:schemeClr val="tx1"/>
          </a:fontRef>
        </p:style>
      </p:cxnSp>
      <p:cxnSp>
        <p:nvCxnSpPr>
          <p:cNvPr id="49" name="Straight Connector 58">
            <a:extLst>
              <a:ext uri="{FF2B5EF4-FFF2-40B4-BE49-F238E27FC236}">
                <a16:creationId xmlns:a16="http://schemas.microsoft.com/office/drawing/2014/main" id="{320D15B3-4E79-EB44-BD70-F3031811AF3D}"/>
              </a:ext>
            </a:extLst>
          </p:cNvPr>
          <p:cNvCxnSpPr/>
          <p:nvPr/>
        </p:nvCxnSpPr>
        <p:spPr>
          <a:xfrm>
            <a:off x="5716534" y="2081957"/>
            <a:ext cx="0" cy="384814"/>
          </a:xfrm>
          <a:prstGeom prst="line">
            <a:avLst/>
          </a:prstGeom>
          <a:ln w="19050"/>
        </p:spPr>
        <p:style>
          <a:lnRef idx="1">
            <a:schemeClr val="dk1"/>
          </a:lnRef>
          <a:fillRef idx="0">
            <a:schemeClr val="dk1"/>
          </a:fillRef>
          <a:effectRef idx="0">
            <a:schemeClr val="dk1"/>
          </a:effectRef>
          <a:fontRef idx="minor">
            <a:schemeClr val="tx1"/>
          </a:fontRef>
        </p:style>
      </p:cxnSp>
      <p:cxnSp>
        <p:nvCxnSpPr>
          <p:cNvPr id="50" name="Straight Connector 59">
            <a:extLst>
              <a:ext uri="{FF2B5EF4-FFF2-40B4-BE49-F238E27FC236}">
                <a16:creationId xmlns:a16="http://schemas.microsoft.com/office/drawing/2014/main" id="{151CF2D2-3681-B84A-9D03-11DCB7581C3C}"/>
              </a:ext>
            </a:extLst>
          </p:cNvPr>
          <p:cNvCxnSpPr/>
          <p:nvPr/>
        </p:nvCxnSpPr>
        <p:spPr>
          <a:xfrm>
            <a:off x="6037790" y="2081957"/>
            <a:ext cx="0" cy="384814"/>
          </a:xfrm>
          <a:prstGeom prst="line">
            <a:avLst/>
          </a:prstGeom>
          <a:ln w="19050"/>
        </p:spPr>
        <p:style>
          <a:lnRef idx="1">
            <a:schemeClr val="dk1"/>
          </a:lnRef>
          <a:fillRef idx="0">
            <a:schemeClr val="dk1"/>
          </a:fillRef>
          <a:effectRef idx="0">
            <a:schemeClr val="dk1"/>
          </a:effectRef>
          <a:fontRef idx="minor">
            <a:schemeClr val="tx1"/>
          </a:fontRef>
        </p:style>
      </p:cxnSp>
      <p:cxnSp>
        <p:nvCxnSpPr>
          <p:cNvPr id="51" name="Straight Connector 60">
            <a:extLst>
              <a:ext uri="{FF2B5EF4-FFF2-40B4-BE49-F238E27FC236}">
                <a16:creationId xmlns:a16="http://schemas.microsoft.com/office/drawing/2014/main" id="{FDF4FCE5-4C63-0F48-9018-B513F56D9950}"/>
              </a:ext>
            </a:extLst>
          </p:cNvPr>
          <p:cNvCxnSpPr/>
          <p:nvPr/>
        </p:nvCxnSpPr>
        <p:spPr>
          <a:xfrm>
            <a:off x="6328737" y="2081956"/>
            <a:ext cx="0" cy="384814"/>
          </a:xfrm>
          <a:prstGeom prst="line">
            <a:avLst/>
          </a:prstGeom>
          <a:ln w="19050"/>
        </p:spPr>
        <p:style>
          <a:lnRef idx="1">
            <a:schemeClr val="dk1"/>
          </a:lnRef>
          <a:fillRef idx="0">
            <a:schemeClr val="dk1"/>
          </a:fillRef>
          <a:effectRef idx="0">
            <a:schemeClr val="dk1"/>
          </a:effectRef>
          <a:fontRef idx="minor">
            <a:schemeClr val="tx1"/>
          </a:fontRef>
        </p:style>
      </p:cxnSp>
      <p:sp>
        <p:nvSpPr>
          <p:cNvPr id="52" name="TextBox 61">
            <a:extLst>
              <a:ext uri="{FF2B5EF4-FFF2-40B4-BE49-F238E27FC236}">
                <a16:creationId xmlns:a16="http://schemas.microsoft.com/office/drawing/2014/main" id="{EE99960B-35BA-AF42-A577-39393FE3E7B7}"/>
              </a:ext>
            </a:extLst>
          </p:cNvPr>
          <p:cNvSpPr txBox="1"/>
          <p:nvPr/>
        </p:nvSpPr>
        <p:spPr>
          <a:xfrm>
            <a:off x="5331920" y="2044998"/>
            <a:ext cx="428322" cy="461665"/>
          </a:xfrm>
          <a:prstGeom prst="rect">
            <a:avLst/>
          </a:prstGeom>
          <a:noFill/>
        </p:spPr>
        <p:txBody>
          <a:bodyPr wrap="none" rtlCol="0">
            <a:spAutoFit/>
          </a:bodyPr>
          <a:lstStyle/>
          <a:p>
            <a:r>
              <a:rPr lang="en-US" sz="2400" dirty="0"/>
              <a:t>B’</a:t>
            </a:r>
          </a:p>
        </p:txBody>
      </p:sp>
      <p:sp>
        <p:nvSpPr>
          <p:cNvPr id="53" name="Arrow: Right 62">
            <a:extLst>
              <a:ext uri="{FF2B5EF4-FFF2-40B4-BE49-F238E27FC236}">
                <a16:creationId xmlns:a16="http://schemas.microsoft.com/office/drawing/2014/main" id="{53EC30E8-BED7-BC4B-B011-574619BB7A05}"/>
              </a:ext>
            </a:extLst>
          </p:cNvPr>
          <p:cNvSpPr/>
          <p:nvPr/>
        </p:nvSpPr>
        <p:spPr>
          <a:xfrm>
            <a:off x="6325769" y="2556637"/>
            <a:ext cx="289983" cy="75326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54" name="Arrow: Right 63">
            <a:extLst>
              <a:ext uri="{FF2B5EF4-FFF2-40B4-BE49-F238E27FC236}">
                <a16:creationId xmlns:a16="http://schemas.microsoft.com/office/drawing/2014/main" id="{AA2458B1-3130-7741-8036-999BB4BC2B3C}"/>
              </a:ext>
            </a:extLst>
          </p:cNvPr>
          <p:cNvSpPr/>
          <p:nvPr/>
        </p:nvSpPr>
        <p:spPr>
          <a:xfrm flipH="1">
            <a:off x="5105299" y="1896115"/>
            <a:ext cx="289983" cy="75326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sp>
        <p:nvSpPr>
          <p:cNvPr id="55" name="TextBox 65">
            <a:extLst>
              <a:ext uri="{FF2B5EF4-FFF2-40B4-BE49-F238E27FC236}">
                <a16:creationId xmlns:a16="http://schemas.microsoft.com/office/drawing/2014/main" id="{06F5CB49-D667-A342-A2A0-AEF847C25CF6}"/>
              </a:ext>
            </a:extLst>
          </p:cNvPr>
          <p:cNvSpPr txBox="1"/>
          <p:nvPr/>
        </p:nvSpPr>
        <p:spPr>
          <a:xfrm>
            <a:off x="5990397" y="2035746"/>
            <a:ext cx="348172" cy="461665"/>
          </a:xfrm>
          <a:prstGeom prst="rect">
            <a:avLst/>
          </a:prstGeom>
          <a:noFill/>
        </p:spPr>
        <p:txBody>
          <a:bodyPr wrap="none" rtlCol="0">
            <a:spAutoFit/>
          </a:bodyPr>
          <a:lstStyle/>
          <a:p>
            <a:r>
              <a:rPr lang="en-US" sz="2400" dirty="0"/>
              <a:t>C</a:t>
            </a:r>
          </a:p>
        </p:txBody>
      </p:sp>
      <p:sp>
        <p:nvSpPr>
          <p:cNvPr id="56" name="TextBox 54">
            <a:extLst>
              <a:ext uri="{FF2B5EF4-FFF2-40B4-BE49-F238E27FC236}">
                <a16:creationId xmlns:a16="http://schemas.microsoft.com/office/drawing/2014/main" id="{91770DF3-C392-B94E-9176-B22952EECAB9}"/>
              </a:ext>
            </a:extLst>
          </p:cNvPr>
          <p:cNvSpPr txBox="1"/>
          <p:nvPr/>
        </p:nvSpPr>
        <p:spPr>
          <a:xfrm>
            <a:off x="3973847" y="3639033"/>
            <a:ext cx="593432" cy="461665"/>
          </a:xfrm>
          <a:prstGeom prst="rect">
            <a:avLst/>
          </a:prstGeom>
          <a:noFill/>
        </p:spPr>
        <p:txBody>
          <a:bodyPr wrap="none" rtlCol="0">
            <a:spAutoFit/>
          </a:bodyPr>
          <a:lstStyle/>
          <a:p>
            <a:r>
              <a:rPr lang="en-US" sz="2400" dirty="0"/>
              <a:t>⑦</a:t>
            </a:r>
          </a:p>
        </p:txBody>
      </p:sp>
    </p:spTree>
    <p:extLst>
      <p:ext uri="{BB962C8B-B14F-4D97-AF65-F5344CB8AC3E}">
        <p14:creationId xmlns:p14="http://schemas.microsoft.com/office/powerpoint/2010/main" val="1669421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animBg="1"/>
      <p:bldP spid="40" grpId="0"/>
      <p:bldP spid="41" grpId="0" animBg="1"/>
      <p:bldP spid="42" grpId="0"/>
      <p:bldP spid="43" grpId="0"/>
      <p:bldP spid="44" grpId="0"/>
      <p:bldP spid="45" grpId="0"/>
      <p:bldP spid="52" grpId="0"/>
      <p:bldP spid="55"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A7F233C-F363-6349-832A-C52407952792}"/>
              </a:ext>
            </a:extLst>
          </p:cNvPr>
          <p:cNvSpPr>
            <a:spLocks noGrp="1"/>
          </p:cNvSpPr>
          <p:nvPr>
            <p:ph type="body" sz="quarter" idx="10"/>
          </p:nvPr>
        </p:nvSpPr>
        <p:spPr>
          <a:xfrm>
            <a:off x="1828801" y="1783881"/>
            <a:ext cx="8777288" cy="683264"/>
          </a:xfrm>
        </p:spPr>
        <p:txBody>
          <a:bodyPr/>
          <a:lstStyle/>
          <a:p>
            <a:endParaRPr kumimoji="1" lang="zh-CN" altLang="en-US"/>
          </a:p>
        </p:txBody>
      </p:sp>
      <p:sp>
        <p:nvSpPr>
          <p:cNvPr id="3" name="标题 2">
            <a:extLst>
              <a:ext uri="{FF2B5EF4-FFF2-40B4-BE49-F238E27FC236}">
                <a16:creationId xmlns:a16="http://schemas.microsoft.com/office/drawing/2014/main" id="{8431DD3D-AED9-2447-B6FA-EAAF46B31E3F}"/>
              </a:ext>
            </a:extLst>
          </p:cNvPr>
          <p:cNvSpPr>
            <a:spLocks noGrp="1"/>
          </p:cNvSpPr>
          <p:nvPr>
            <p:ph type="title"/>
          </p:nvPr>
        </p:nvSpPr>
        <p:spPr/>
        <p:txBody>
          <a:bodyPr/>
          <a:lstStyle/>
          <a:p>
            <a:r>
              <a:rPr kumimoji="1" lang="en-US" altLang="zh-CN" dirty="0"/>
              <a:t>Socket Queues</a:t>
            </a:r>
            <a:endParaRPr kumimoji="1" lang="zh-CN" altLang="en-US" dirty="0"/>
          </a:p>
        </p:txBody>
      </p:sp>
      <p:sp>
        <p:nvSpPr>
          <p:cNvPr id="4" name="Rectangle 3">
            <a:extLst>
              <a:ext uri="{FF2B5EF4-FFF2-40B4-BE49-F238E27FC236}">
                <a16:creationId xmlns:a16="http://schemas.microsoft.com/office/drawing/2014/main" id="{9518CCBC-08D4-5749-96AD-7BE5CB64B35A}"/>
              </a:ext>
            </a:extLst>
          </p:cNvPr>
          <p:cNvSpPr/>
          <p:nvPr/>
        </p:nvSpPr>
        <p:spPr>
          <a:xfrm>
            <a:off x="3277797" y="3164490"/>
            <a:ext cx="675296" cy="63637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a:t>S1</a:t>
            </a:r>
          </a:p>
          <a:p>
            <a:pPr algn="ctr"/>
            <a:r>
              <a:rPr lang="en-US" dirty="0"/>
              <a:t>3,4</a:t>
            </a:r>
          </a:p>
        </p:txBody>
      </p:sp>
      <p:sp>
        <p:nvSpPr>
          <p:cNvPr id="5" name="TextBox 12">
            <a:extLst>
              <a:ext uri="{FF2B5EF4-FFF2-40B4-BE49-F238E27FC236}">
                <a16:creationId xmlns:a16="http://schemas.microsoft.com/office/drawing/2014/main" id="{5E61E5A6-C666-D949-8FD3-9A6A1E79AE3D}"/>
              </a:ext>
            </a:extLst>
          </p:cNvPr>
          <p:cNvSpPr txBox="1"/>
          <p:nvPr/>
        </p:nvSpPr>
        <p:spPr>
          <a:xfrm>
            <a:off x="4143402" y="2794961"/>
            <a:ext cx="433132" cy="369332"/>
          </a:xfrm>
          <a:prstGeom prst="rect">
            <a:avLst/>
          </a:prstGeom>
          <a:noFill/>
        </p:spPr>
        <p:txBody>
          <a:bodyPr wrap="none" rtlCol="0">
            <a:spAutoFit/>
          </a:bodyPr>
          <a:lstStyle/>
          <a:p>
            <a:r>
              <a:rPr lang="en-US" dirty="0"/>
              <a:t>FD</a:t>
            </a:r>
          </a:p>
        </p:txBody>
      </p:sp>
      <p:grpSp>
        <p:nvGrpSpPr>
          <p:cNvPr id="6" name="Group 37">
            <a:extLst>
              <a:ext uri="{FF2B5EF4-FFF2-40B4-BE49-F238E27FC236}">
                <a16:creationId xmlns:a16="http://schemas.microsoft.com/office/drawing/2014/main" id="{5A232F95-72B5-FD4D-8282-F05533656707}"/>
              </a:ext>
            </a:extLst>
          </p:cNvPr>
          <p:cNvGrpSpPr/>
          <p:nvPr/>
        </p:nvGrpSpPr>
        <p:grpSpPr>
          <a:xfrm>
            <a:off x="4563090" y="3164947"/>
            <a:ext cx="1290591" cy="269288"/>
            <a:chOff x="3008925" y="1371956"/>
            <a:chExt cx="1290591" cy="269288"/>
          </a:xfrm>
        </p:grpSpPr>
        <p:grpSp>
          <p:nvGrpSpPr>
            <p:cNvPr id="7" name="Group 20">
              <a:extLst>
                <a:ext uri="{FF2B5EF4-FFF2-40B4-BE49-F238E27FC236}">
                  <a16:creationId xmlns:a16="http://schemas.microsoft.com/office/drawing/2014/main" id="{981578E3-64BC-1B4F-ADFF-5E0F9015486C}"/>
                </a:ext>
              </a:extLst>
            </p:cNvPr>
            <p:cNvGrpSpPr/>
            <p:nvPr/>
          </p:nvGrpSpPr>
          <p:grpSpPr>
            <a:xfrm>
              <a:off x="3008925" y="1372326"/>
              <a:ext cx="645825" cy="268918"/>
              <a:chOff x="3008925" y="1372326"/>
              <a:chExt cx="645825" cy="268918"/>
            </a:xfrm>
          </p:grpSpPr>
          <p:sp>
            <p:nvSpPr>
              <p:cNvPr id="13" name="Rectangle 8">
                <a:extLst>
                  <a:ext uri="{FF2B5EF4-FFF2-40B4-BE49-F238E27FC236}">
                    <a16:creationId xmlns:a16="http://schemas.microsoft.com/office/drawing/2014/main" id="{101403B3-5157-DC41-8244-79AA9D94533B}"/>
                  </a:ext>
                </a:extLst>
              </p:cNvPr>
              <p:cNvSpPr/>
              <p:nvPr/>
            </p:nvSpPr>
            <p:spPr>
              <a:xfrm>
                <a:off x="3008925" y="1372326"/>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ectangle 9">
                <a:extLst>
                  <a:ext uri="{FF2B5EF4-FFF2-40B4-BE49-F238E27FC236}">
                    <a16:creationId xmlns:a16="http://schemas.microsoft.com/office/drawing/2014/main" id="{9BE8B9A8-7097-3C48-9C5F-F8AF2FC58858}"/>
                  </a:ext>
                </a:extLst>
              </p:cNvPr>
              <p:cNvSpPr/>
              <p:nvPr/>
            </p:nvSpPr>
            <p:spPr>
              <a:xfrm>
                <a:off x="3169140" y="1373060"/>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0">
                <a:extLst>
                  <a:ext uri="{FF2B5EF4-FFF2-40B4-BE49-F238E27FC236}">
                    <a16:creationId xmlns:a16="http://schemas.microsoft.com/office/drawing/2014/main" id="{31FA2696-3814-2F49-AE89-6F5A451DC6A0}"/>
                  </a:ext>
                </a:extLst>
              </p:cNvPr>
              <p:cNvSpPr/>
              <p:nvPr/>
            </p:nvSpPr>
            <p:spPr>
              <a:xfrm>
                <a:off x="3333261" y="1373066"/>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ectangle 11">
                <a:extLst>
                  <a:ext uri="{FF2B5EF4-FFF2-40B4-BE49-F238E27FC236}">
                    <a16:creationId xmlns:a16="http://schemas.microsoft.com/office/drawing/2014/main" id="{0EC98576-31C9-CD49-8B49-E0715D624027}"/>
                  </a:ext>
                </a:extLst>
              </p:cNvPr>
              <p:cNvSpPr/>
              <p:nvPr/>
            </p:nvSpPr>
            <p:spPr>
              <a:xfrm>
                <a:off x="3493476" y="1372335"/>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8" name="Group 32">
              <a:extLst>
                <a:ext uri="{FF2B5EF4-FFF2-40B4-BE49-F238E27FC236}">
                  <a16:creationId xmlns:a16="http://schemas.microsoft.com/office/drawing/2014/main" id="{C9B60911-3133-3249-8A9E-0CB3069B133B}"/>
                </a:ext>
              </a:extLst>
            </p:cNvPr>
            <p:cNvGrpSpPr/>
            <p:nvPr/>
          </p:nvGrpSpPr>
          <p:grpSpPr>
            <a:xfrm>
              <a:off x="3653691" y="1371956"/>
              <a:ext cx="645825" cy="268918"/>
              <a:chOff x="3008925" y="1372326"/>
              <a:chExt cx="645825" cy="268918"/>
            </a:xfrm>
          </p:grpSpPr>
          <p:sp>
            <p:nvSpPr>
              <p:cNvPr id="9" name="Rectangle 33">
                <a:extLst>
                  <a:ext uri="{FF2B5EF4-FFF2-40B4-BE49-F238E27FC236}">
                    <a16:creationId xmlns:a16="http://schemas.microsoft.com/office/drawing/2014/main" id="{1B0B021B-8C61-2342-8ADA-7D14B9D35FD7}"/>
                  </a:ext>
                </a:extLst>
              </p:cNvPr>
              <p:cNvSpPr/>
              <p:nvPr/>
            </p:nvSpPr>
            <p:spPr>
              <a:xfrm>
                <a:off x="3008925" y="1372326"/>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34">
                <a:extLst>
                  <a:ext uri="{FF2B5EF4-FFF2-40B4-BE49-F238E27FC236}">
                    <a16:creationId xmlns:a16="http://schemas.microsoft.com/office/drawing/2014/main" id="{2B73957E-0D92-3045-9348-A58C51B0B657}"/>
                  </a:ext>
                </a:extLst>
              </p:cNvPr>
              <p:cNvSpPr/>
              <p:nvPr/>
            </p:nvSpPr>
            <p:spPr>
              <a:xfrm>
                <a:off x="3169140" y="1373060"/>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35">
                <a:extLst>
                  <a:ext uri="{FF2B5EF4-FFF2-40B4-BE49-F238E27FC236}">
                    <a16:creationId xmlns:a16="http://schemas.microsoft.com/office/drawing/2014/main" id="{6483FCB6-8348-1E48-956E-F2F745C297A7}"/>
                  </a:ext>
                </a:extLst>
              </p:cNvPr>
              <p:cNvSpPr/>
              <p:nvPr/>
            </p:nvSpPr>
            <p:spPr>
              <a:xfrm>
                <a:off x="3333261" y="1373066"/>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ectangle 36">
                <a:extLst>
                  <a:ext uri="{FF2B5EF4-FFF2-40B4-BE49-F238E27FC236}">
                    <a16:creationId xmlns:a16="http://schemas.microsoft.com/office/drawing/2014/main" id="{90BBAFE9-C8CC-D440-B214-A8AB32AD35EF}"/>
                  </a:ext>
                </a:extLst>
              </p:cNvPr>
              <p:cNvSpPr/>
              <p:nvPr/>
            </p:nvSpPr>
            <p:spPr>
              <a:xfrm>
                <a:off x="3493476" y="1372335"/>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nvGrpSpPr>
          <p:cNvPr id="17" name="Group 38">
            <a:extLst>
              <a:ext uri="{FF2B5EF4-FFF2-40B4-BE49-F238E27FC236}">
                <a16:creationId xmlns:a16="http://schemas.microsoft.com/office/drawing/2014/main" id="{A2F3D4B9-7B0D-6843-98ED-FE43E8479F67}"/>
              </a:ext>
            </a:extLst>
          </p:cNvPr>
          <p:cNvGrpSpPr/>
          <p:nvPr/>
        </p:nvGrpSpPr>
        <p:grpSpPr>
          <a:xfrm>
            <a:off x="4563090" y="3617747"/>
            <a:ext cx="1290591" cy="269288"/>
            <a:chOff x="3008925" y="1371956"/>
            <a:chExt cx="1290591" cy="269288"/>
          </a:xfrm>
        </p:grpSpPr>
        <p:grpSp>
          <p:nvGrpSpPr>
            <p:cNvPr id="18" name="Group 39">
              <a:extLst>
                <a:ext uri="{FF2B5EF4-FFF2-40B4-BE49-F238E27FC236}">
                  <a16:creationId xmlns:a16="http://schemas.microsoft.com/office/drawing/2014/main" id="{BE1C5695-B93C-2647-8FB2-E3A1A561ACD2}"/>
                </a:ext>
              </a:extLst>
            </p:cNvPr>
            <p:cNvGrpSpPr/>
            <p:nvPr/>
          </p:nvGrpSpPr>
          <p:grpSpPr>
            <a:xfrm>
              <a:off x="3008925" y="1372326"/>
              <a:ext cx="645825" cy="268918"/>
              <a:chOff x="3008925" y="1372326"/>
              <a:chExt cx="645825" cy="268918"/>
            </a:xfrm>
          </p:grpSpPr>
          <p:sp>
            <p:nvSpPr>
              <p:cNvPr id="24" name="Rectangle 45">
                <a:extLst>
                  <a:ext uri="{FF2B5EF4-FFF2-40B4-BE49-F238E27FC236}">
                    <a16:creationId xmlns:a16="http://schemas.microsoft.com/office/drawing/2014/main" id="{7B72C914-9C10-DA46-B7E7-67EC334E8EE9}"/>
                  </a:ext>
                </a:extLst>
              </p:cNvPr>
              <p:cNvSpPr/>
              <p:nvPr/>
            </p:nvSpPr>
            <p:spPr>
              <a:xfrm>
                <a:off x="3008925" y="1372326"/>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Rectangle 46">
                <a:extLst>
                  <a:ext uri="{FF2B5EF4-FFF2-40B4-BE49-F238E27FC236}">
                    <a16:creationId xmlns:a16="http://schemas.microsoft.com/office/drawing/2014/main" id="{6E152E84-3E51-DA48-83A2-F0D4A8D29769}"/>
                  </a:ext>
                </a:extLst>
              </p:cNvPr>
              <p:cNvSpPr/>
              <p:nvPr/>
            </p:nvSpPr>
            <p:spPr>
              <a:xfrm>
                <a:off x="3169140" y="1373060"/>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6" name="Rectangle 47">
                <a:extLst>
                  <a:ext uri="{FF2B5EF4-FFF2-40B4-BE49-F238E27FC236}">
                    <a16:creationId xmlns:a16="http://schemas.microsoft.com/office/drawing/2014/main" id="{24D20316-CD4B-5A49-9759-9D9D1B046DA2}"/>
                  </a:ext>
                </a:extLst>
              </p:cNvPr>
              <p:cNvSpPr/>
              <p:nvPr/>
            </p:nvSpPr>
            <p:spPr>
              <a:xfrm>
                <a:off x="3333261" y="1373066"/>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48">
                <a:extLst>
                  <a:ext uri="{FF2B5EF4-FFF2-40B4-BE49-F238E27FC236}">
                    <a16:creationId xmlns:a16="http://schemas.microsoft.com/office/drawing/2014/main" id="{B3FAFD9B-ACB8-974B-BB27-2785ADB0EF3C}"/>
                  </a:ext>
                </a:extLst>
              </p:cNvPr>
              <p:cNvSpPr/>
              <p:nvPr/>
            </p:nvSpPr>
            <p:spPr>
              <a:xfrm>
                <a:off x="3493476" y="1372335"/>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9" name="Group 40">
              <a:extLst>
                <a:ext uri="{FF2B5EF4-FFF2-40B4-BE49-F238E27FC236}">
                  <a16:creationId xmlns:a16="http://schemas.microsoft.com/office/drawing/2014/main" id="{D53A0A53-2CAB-3945-AFEC-6DA4DAFBFD6A}"/>
                </a:ext>
              </a:extLst>
            </p:cNvPr>
            <p:cNvGrpSpPr/>
            <p:nvPr/>
          </p:nvGrpSpPr>
          <p:grpSpPr>
            <a:xfrm>
              <a:off x="3653691" y="1371956"/>
              <a:ext cx="645825" cy="268918"/>
              <a:chOff x="3008925" y="1372326"/>
              <a:chExt cx="645825" cy="268918"/>
            </a:xfrm>
          </p:grpSpPr>
          <p:sp>
            <p:nvSpPr>
              <p:cNvPr id="20" name="Rectangle 41">
                <a:extLst>
                  <a:ext uri="{FF2B5EF4-FFF2-40B4-BE49-F238E27FC236}">
                    <a16:creationId xmlns:a16="http://schemas.microsoft.com/office/drawing/2014/main" id="{2AADAEEF-E537-D548-B428-C6EE3C040858}"/>
                  </a:ext>
                </a:extLst>
              </p:cNvPr>
              <p:cNvSpPr/>
              <p:nvPr/>
            </p:nvSpPr>
            <p:spPr>
              <a:xfrm>
                <a:off x="3008925" y="1372326"/>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Rectangle 42">
                <a:extLst>
                  <a:ext uri="{FF2B5EF4-FFF2-40B4-BE49-F238E27FC236}">
                    <a16:creationId xmlns:a16="http://schemas.microsoft.com/office/drawing/2014/main" id="{A6248F5C-BF0B-2C41-8BBE-45A8D48A8E7D}"/>
                  </a:ext>
                </a:extLst>
              </p:cNvPr>
              <p:cNvSpPr/>
              <p:nvPr/>
            </p:nvSpPr>
            <p:spPr>
              <a:xfrm>
                <a:off x="3169140" y="1373060"/>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Rectangle 43">
                <a:extLst>
                  <a:ext uri="{FF2B5EF4-FFF2-40B4-BE49-F238E27FC236}">
                    <a16:creationId xmlns:a16="http://schemas.microsoft.com/office/drawing/2014/main" id="{23E2D825-DFF7-5141-946B-470A726AF4C6}"/>
                  </a:ext>
                </a:extLst>
              </p:cNvPr>
              <p:cNvSpPr/>
              <p:nvPr/>
            </p:nvSpPr>
            <p:spPr>
              <a:xfrm>
                <a:off x="3333261" y="1373066"/>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Rectangle 44">
                <a:extLst>
                  <a:ext uri="{FF2B5EF4-FFF2-40B4-BE49-F238E27FC236}">
                    <a16:creationId xmlns:a16="http://schemas.microsoft.com/office/drawing/2014/main" id="{5FDEDDBC-2B66-4D47-B2AB-42CBFD8DB7AA}"/>
                  </a:ext>
                </a:extLst>
              </p:cNvPr>
              <p:cNvSpPr/>
              <p:nvPr/>
            </p:nvSpPr>
            <p:spPr>
              <a:xfrm>
                <a:off x="3493476" y="1372335"/>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grpSp>
        <p:nvGrpSpPr>
          <p:cNvPr id="28" name="Group 49">
            <a:extLst>
              <a:ext uri="{FF2B5EF4-FFF2-40B4-BE49-F238E27FC236}">
                <a16:creationId xmlns:a16="http://schemas.microsoft.com/office/drawing/2014/main" id="{31A33877-C742-C44E-8FF5-B5F1A2659950}"/>
              </a:ext>
            </a:extLst>
          </p:cNvPr>
          <p:cNvGrpSpPr/>
          <p:nvPr/>
        </p:nvGrpSpPr>
        <p:grpSpPr>
          <a:xfrm>
            <a:off x="4563090" y="4107436"/>
            <a:ext cx="1290591" cy="269288"/>
            <a:chOff x="3008925" y="1371956"/>
            <a:chExt cx="1290591" cy="269288"/>
          </a:xfrm>
        </p:grpSpPr>
        <p:grpSp>
          <p:nvGrpSpPr>
            <p:cNvPr id="29" name="Group 50">
              <a:extLst>
                <a:ext uri="{FF2B5EF4-FFF2-40B4-BE49-F238E27FC236}">
                  <a16:creationId xmlns:a16="http://schemas.microsoft.com/office/drawing/2014/main" id="{077C3B0C-8878-6242-8F51-34A759B974DF}"/>
                </a:ext>
              </a:extLst>
            </p:cNvPr>
            <p:cNvGrpSpPr/>
            <p:nvPr/>
          </p:nvGrpSpPr>
          <p:grpSpPr>
            <a:xfrm>
              <a:off x="3008925" y="1372326"/>
              <a:ext cx="645825" cy="268918"/>
              <a:chOff x="3008925" y="1372326"/>
              <a:chExt cx="645825" cy="268918"/>
            </a:xfrm>
          </p:grpSpPr>
          <p:sp>
            <p:nvSpPr>
              <p:cNvPr id="35" name="Rectangle 56">
                <a:extLst>
                  <a:ext uri="{FF2B5EF4-FFF2-40B4-BE49-F238E27FC236}">
                    <a16:creationId xmlns:a16="http://schemas.microsoft.com/office/drawing/2014/main" id="{04191920-BA6D-8544-9D33-ED928564D480}"/>
                  </a:ext>
                </a:extLst>
              </p:cNvPr>
              <p:cNvSpPr/>
              <p:nvPr/>
            </p:nvSpPr>
            <p:spPr>
              <a:xfrm>
                <a:off x="3008925" y="1372326"/>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Rectangle 57">
                <a:extLst>
                  <a:ext uri="{FF2B5EF4-FFF2-40B4-BE49-F238E27FC236}">
                    <a16:creationId xmlns:a16="http://schemas.microsoft.com/office/drawing/2014/main" id="{422ACDC0-642F-3448-916B-AFA47551FF89}"/>
                  </a:ext>
                </a:extLst>
              </p:cNvPr>
              <p:cNvSpPr/>
              <p:nvPr/>
            </p:nvSpPr>
            <p:spPr>
              <a:xfrm>
                <a:off x="3169140" y="1373060"/>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Rectangle 58">
                <a:extLst>
                  <a:ext uri="{FF2B5EF4-FFF2-40B4-BE49-F238E27FC236}">
                    <a16:creationId xmlns:a16="http://schemas.microsoft.com/office/drawing/2014/main" id="{36BEA401-CE62-3F44-A46D-3778CA3A5120}"/>
                  </a:ext>
                </a:extLst>
              </p:cNvPr>
              <p:cNvSpPr/>
              <p:nvPr/>
            </p:nvSpPr>
            <p:spPr>
              <a:xfrm>
                <a:off x="3333261" y="1373066"/>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8" name="Rectangle 59">
                <a:extLst>
                  <a:ext uri="{FF2B5EF4-FFF2-40B4-BE49-F238E27FC236}">
                    <a16:creationId xmlns:a16="http://schemas.microsoft.com/office/drawing/2014/main" id="{19D3A752-C42E-0841-B626-C2A5B36F7591}"/>
                  </a:ext>
                </a:extLst>
              </p:cNvPr>
              <p:cNvSpPr/>
              <p:nvPr/>
            </p:nvSpPr>
            <p:spPr>
              <a:xfrm>
                <a:off x="3493476" y="1372335"/>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30" name="Group 51">
              <a:extLst>
                <a:ext uri="{FF2B5EF4-FFF2-40B4-BE49-F238E27FC236}">
                  <a16:creationId xmlns:a16="http://schemas.microsoft.com/office/drawing/2014/main" id="{8DF08B6D-52C2-B04D-B01C-6CB5696F53CC}"/>
                </a:ext>
              </a:extLst>
            </p:cNvPr>
            <p:cNvGrpSpPr/>
            <p:nvPr/>
          </p:nvGrpSpPr>
          <p:grpSpPr>
            <a:xfrm>
              <a:off x="3653691" y="1371956"/>
              <a:ext cx="645825" cy="268918"/>
              <a:chOff x="3008925" y="1372326"/>
              <a:chExt cx="645825" cy="268918"/>
            </a:xfrm>
          </p:grpSpPr>
          <p:sp>
            <p:nvSpPr>
              <p:cNvPr id="31" name="Rectangle 52">
                <a:extLst>
                  <a:ext uri="{FF2B5EF4-FFF2-40B4-BE49-F238E27FC236}">
                    <a16:creationId xmlns:a16="http://schemas.microsoft.com/office/drawing/2014/main" id="{85DF68FD-4B0F-6A48-82B2-A02A454FC3A9}"/>
                  </a:ext>
                </a:extLst>
              </p:cNvPr>
              <p:cNvSpPr/>
              <p:nvPr/>
            </p:nvSpPr>
            <p:spPr>
              <a:xfrm>
                <a:off x="3008925" y="1372326"/>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Rectangle 53">
                <a:extLst>
                  <a:ext uri="{FF2B5EF4-FFF2-40B4-BE49-F238E27FC236}">
                    <a16:creationId xmlns:a16="http://schemas.microsoft.com/office/drawing/2014/main" id="{FC2C0B99-2878-BF47-808B-DBC93219DAF0}"/>
                  </a:ext>
                </a:extLst>
              </p:cNvPr>
              <p:cNvSpPr/>
              <p:nvPr/>
            </p:nvSpPr>
            <p:spPr>
              <a:xfrm>
                <a:off x="3169140" y="1373060"/>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Rectangle 54">
                <a:extLst>
                  <a:ext uri="{FF2B5EF4-FFF2-40B4-BE49-F238E27FC236}">
                    <a16:creationId xmlns:a16="http://schemas.microsoft.com/office/drawing/2014/main" id="{0F99EC57-A580-1343-9E20-3B2D961FC9D0}"/>
                  </a:ext>
                </a:extLst>
              </p:cNvPr>
              <p:cNvSpPr/>
              <p:nvPr/>
            </p:nvSpPr>
            <p:spPr>
              <a:xfrm>
                <a:off x="3333261" y="1373066"/>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Rectangle 55">
                <a:extLst>
                  <a:ext uri="{FF2B5EF4-FFF2-40B4-BE49-F238E27FC236}">
                    <a16:creationId xmlns:a16="http://schemas.microsoft.com/office/drawing/2014/main" id="{EF718342-F682-7149-9AE2-7781647DF764}"/>
                  </a:ext>
                </a:extLst>
              </p:cNvPr>
              <p:cNvSpPr/>
              <p:nvPr/>
            </p:nvSpPr>
            <p:spPr>
              <a:xfrm>
                <a:off x="3493476" y="1372335"/>
                <a:ext cx="161274" cy="268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sp>
        <p:nvSpPr>
          <p:cNvPr id="39" name="TextBox 60">
            <a:extLst>
              <a:ext uri="{FF2B5EF4-FFF2-40B4-BE49-F238E27FC236}">
                <a16:creationId xmlns:a16="http://schemas.microsoft.com/office/drawing/2014/main" id="{CC6CDE49-882F-2C4A-848B-8E31F0F9C609}"/>
              </a:ext>
            </a:extLst>
          </p:cNvPr>
          <p:cNvSpPr txBox="1"/>
          <p:nvPr/>
        </p:nvSpPr>
        <p:spPr>
          <a:xfrm>
            <a:off x="4189243" y="3114371"/>
            <a:ext cx="301686" cy="369332"/>
          </a:xfrm>
          <a:prstGeom prst="rect">
            <a:avLst/>
          </a:prstGeom>
          <a:noFill/>
        </p:spPr>
        <p:txBody>
          <a:bodyPr wrap="none" rtlCol="0">
            <a:spAutoFit/>
          </a:bodyPr>
          <a:lstStyle/>
          <a:p>
            <a:r>
              <a:rPr lang="en-US" dirty="0"/>
              <a:t>3</a:t>
            </a:r>
          </a:p>
        </p:txBody>
      </p:sp>
      <p:sp>
        <p:nvSpPr>
          <p:cNvPr id="40" name="TextBox 61">
            <a:extLst>
              <a:ext uri="{FF2B5EF4-FFF2-40B4-BE49-F238E27FC236}">
                <a16:creationId xmlns:a16="http://schemas.microsoft.com/office/drawing/2014/main" id="{0734CE1E-CE63-F74A-85F9-BEBBE600272C}"/>
              </a:ext>
            </a:extLst>
          </p:cNvPr>
          <p:cNvSpPr txBox="1"/>
          <p:nvPr/>
        </p:nvSpPr>
        <p:spPr>
          <a:xfrm>
            <a:off x="4187355" y="3561852"/>
            <a:ext cx="301686" cy="369332"/>
          </a:xfrm>
          <a:prstGeom prst="rect">
            <a:avLst/>
          </a:prstGeom>
          <a:noFill/>
        </p:spPr>
        <p:txBody>
          <a:bodyPr wrap="none" rtlCol="0">
            <a:spAutoFit/>
          </a:bodyPr>
          <a:lstStyle/>
          <a:p>
            <a:r>
              <a:rPr lang="en-US" dirty="0"/>
              <a:t>4</a:t>
            </a:r>
          </a:p>
        </p:txBody>
      </p:sp>
      <p:sp>
        <p:nvSpPr>
          <p:cNvPr id="41" name="TextBox 62">
            <a:extLst>
              <a:ext uri="{FF2B5EF4-FFF2-40B4-BE49-F238E27FC236}">
                <a16:creationId xmlns:a16="http://schemas.microsoft.com/office/drawing/2014/main" id="{FFAE69BB-35F1-E641-B329-75E27D350F46}"/>
              </a:ext>
            </a:extLst>
          </p:cNvPr>
          <p:cNvSpPr txBox="1"/>
          <p:nvPr/>
        </p:nvSpPr>
        <p:spPr>
          <a:xfrm>
            <a:off x="4220748" y="4056858"/>
            <a:ext cx="117450" cy="369332"/>
          </a:xfrm>
          <a:prstGeom prst="rect">
            <a:avLst/>
          </a:prstGeom>
          <a:noFill/>
        </p:spPr>
        <p:txBody>
          <a:bodyPr wrap="square" rtlCol="0">
            <a:spAutoFit/>
          </a:bodyPr>
          <a:lstStyle/>
          <a:p>
            <a:r>
              <a:rPr lang="en-US" dirty="0"/>
              <a:t>5</a:t>
            </a:r>
          </a:p>
        </p:txBody>
      </p:sp>
      <p:cxnSp>
        <p:nvCxnSpPr>
          <p:cNvPr id="42" name="Straight Arrow Connector 64">
            <a:extLst>
              <a:ext uri="{FF2B5EF4-FFF2-40B4-BE49-F238E27FC236}">
                <a16:creationId xmlns:a16="http://schemas.microsoft.com/office/drawing/2014/main" id="{F6515352-6287-414D-9990-1F5132AE23C4}"/>
              </a:ext>
            </a:extLst>
          </p:cNvPr>
          <p:cNvCxnSpPr>
            <a:cxnSpLocks/>
            <a:stCxn id="4" idx="3"/>
            <a:endCxn id="39" idx="3"/>
          </p:cNvCxnSpPr>
          <p:nvPr/>
        </p:nvCxnSpPr>
        <p:spPr>
          <a:xfrm flipV="1">
            <a:off x="3953093" y="3299037"/>
            <a:ext cx="537836" cy="18364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65">
            <a:extLst>
              <a:ext uri="{FF2B5EF4-FFF2-40B4-BE49-F238E27FC236}">
                <a16:creationId xmlns:a16="http://schemas.microsoft.com/office/drawing/2014/main" id="{92DC1E83-DC75-6A46-9B1C-C1B493D1374C}"/>
              </a:ext>
            </a:extLst>
          </p:cNvPr>
          <p:cNvCxnSpPr>
            <a:cxnSpLocks/>
            <a:stCxn id="4" idx="3"/>
            <a:endCxn id="40" idx="3"/>
          </p:cNvCxnSpPr>
          <p:nvPr/>
        </p:nvCxnSpPr>
        <p:spPr>
          <a:xfrm>
            <a:off x="3953093" y="3482678"/>
            <a:ext cx="535948" cy="26384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44" name="Rectangle 68">
            <a:extLst>
              <a:ext uri="{FF2B5EF4-FFF2-40B4-BE49-F238E27FC236}">
                <a16:creationId xmlns:a16="http://schemas.microsoft.com/office/drawing/2014/main" id="{6916FF98-F3FE-4F47-BBA1-87367CD76AF0}"/>
              </a:ext>
            </a:extLst>
          </p:cNvPr>
          <p:cNvSpPr/>
          <p:nvPr/>
        </p:nvSpPr>
        <p:spPr>
          <a:xfrm>
            <a:off x="3275531" y="3927686"/>
            <a:ext cx="675296" cy="63637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a:t>S2</a:t>
            </a:r>
          </a:p>
          <a:p>
            <a:pPr algn="ctr"/>
            <a:r>
              <a:rPr lang="en-US" dirty="0"/>
              <a:t>5</a:t>
            </a:r>
          </a:p>
        </p:txBody>
      </p:sp>
      <p:sp>
        <p:nvSpPr>
          <p:cNvPr id="45" name="TextBox 73">
            <a:extLst>
              <a:ext uri="{FF2B5EF4-FFF2-40B4-BE49-F238E27FC236}">
                <a16:creationId xmlns:a16="http://schemas.microsoft.com/office/drawing/2014/main" id="{BDBF5E07-2DA2-9544-B938-D6CE0CC874AB}"/>
              </a:ext>
            </a:extLst>
          </p:cNvPr>
          <p:cNvSpPr txBox="1"/>
          <p:nvPr/>
        </p:nvSpPr>
        <p:spPr>
          <a:xfrm>
            <a:off x="3198195" y="2753838"/>
            <a:ext cx="845103" cy="369332"/>
          </a:xfrm>
          <a:prstGeom prst="rect">
            <a:avLst/>
          </a:prstGeom>
          <a:noFill/>
        </p:spPr>
        <p:txBody>
          <a:bodyPr wrap="none" rtlCol="0">
            <a:spAutoFit/>
          </a:bodyPr>
          <a:lstStyle/>
          <a:p>
            <a:r>
              <a:rPr lang="en-US" dirty="0"/>
              <a:t>Sender</a:t>
            </a:r>
          </a:p>
        </p:txBody>
      </p:sp>
      <p:sp>
        <p:nvSpPr>
          <p:cNvPr id="46" name="Rectangle 74">
            <a:extLst>
              <a:ext uri="{FF2B5EF4-FFF2-40B4-BE49-F238E27FC236}">
                <a16:creationId xmlns:a16="http://schemas.microsoft.com/office/drawing/2014/main" id="{199AFF46-6CE5-9844-836F-AF30360E21DB}"/>
              </a:ext>
            </a:extLst>
          </p:cNvPr>
          <p:cNvSpPr/>
          <p:nvPr/>
        </p:nvSpPr>
        <p:spPr>
          <a:xfrm>
            <a:off x="4135765" y="2794962"/>
            <a:ext cx="1943352" cy="1769101"/>
          </a:xfrm>
          <a:prstGeom prst="rect">
            <a:avLst/>
          </a:prstGeom>
          <a:noFill/>
          <a:ln>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tx1"/>
                </a:solidFill>
                <a:prstDash val="sysDot"/>
              </a:ln>
            </a:endParaRPr>
          </a:p>
        </p:txBody>
      </p:sp>
      <p:sp>
        <p:nvSpPr>
          <p:cNvPr id="47" name="TextBox 75">
            <a:extLst>
              <a:ext uri="{FF2B5EF4-FFF2-40B4-BE49-F238E27FC236}">
                <a16:creationId xmlns:a16="http://schemas.microsoft.com/office/drawing/2014/main" id="{696FD02C-AA24-D842-B0E6-DA13BBE612C2}"/>
              </a:ext>
            </a:extLst>
          </p:cNvPr>
          <p:cNvSpPr txBox="1"/>
          <p:nvPr/>
        </p:nvSpPr>
        <p:spPr>
          <a:xfrm>
            <a:off x="6124015" y="2753838"/>
            <a:ext cx="984693" cy="369332"/>
          </a:xfrm>
          <a:prstGeom prst="rect">
            <a:avLst/>
          </a:prstGeom>
          <a:noFill/>
        </p:spPr>
        <p:txBody>
          <a:bodyPr wrap="none" rtlCol="0">
            <a:spAutoFit/>
          </a:bodyPr>
          <a:lstStyle/>
          <a:p>
            <a:r>
              <a:rPr lang="en-US" dirty="0"/>
              <a:t>Receiver</a:t>
            </a:r>
          </a:p>
        </p:txBody>
      </p:sp>
      <p:sp>
        <p:nvSpPr>
          <p:cNvPr id="48" name="Rectangle 76">
            <a:extLst>
              <a:ext uri="{FF2B5EF4-FFF2-40B4-BE49-F238E27FC236}">
                <a16:creationId xmlns:a16="http://schemas.microsoft.com/office/drawing/2014/main" id="{F0709FE7-7004-6A4A-917F-C4BD682EA9D2}"/>
              </a:ext>
            </a:extLst>
          </p:cNvPr>
          <p:cNvSpPr/>
          <p:nvPr/>
        </p:nvSpPr>
        <p:spPr>
          <a:xfrm>
            <a:off x="6299405" y="3164294"/>
            <a:ext cx="675296" cy="63637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a:t>R1</a:t>
            </a:r>
          </a:p>
          <a:p>
            <a:pPr algn="ctr"/>
            <a:r>
              <a:rPr lang="en-US" dirty="0"/>
              <a:t>3</a:t>
            </a:r>
          </a:p>
        </p:txBody>
      </p:sp>
      <p:sp>
        <p:nvSpPr>
          <p:cNvPr id="49" name="Rectangle 77">
            <a:extLst>
              <a:ext uri="{FF2B5EF4-FFF2-40B4-BE49-F238E27FC236}">
                <a16:creationId xmlns:a16="http://schemas.microsoft.com/office/drawing/2014/main" id="{FE17548E-6EA3-DE49-84F5-422B4620D554}"/>
              </a:ext>
            </a:extLst>
          </p:cNvPr>
          <p:cNvSpPr/>
          <p:nvPr/>
        </p:nvSpPr>
        <p:spPr>
          <a:xfrm>
            <a:off x="6299405" y="3927688"/>
            <a:ext cx="675296" cy="63637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dirty="0"/>
              <a:t>R2</a:t>
            </a:r>
          </a:p>
          <a:p>
            <a:pPr algn="ctr"/>
            <a:r>
              <a:rPr lang="en-US" dirty="0"/>
              <a:t>4,5</a:t>
            </a:r>
          </a:p>
          <a:p>
            <a:pPr algn="ctr"/>
            <a:endParaRPr lang="en-US" dirty="0"/>
          </a:p>
        </p:txBody>
      </p:sp>
      <p:cxnSp>
        <p:nvCxnSpPr>
          <p:cNvPr id="50" name="Straight Arrow Connector 78">
            <a:extLst>
              <a:ext uri="{FF2B5EF4-FFF2-40B4-BE49-F238E27FC236}">
                <a16:creationId xmlns:a16="http://schemas.microsoft.com/office/drawing/2014/main" id="{9188B3EB-603A-E74A-8517-C1055D0F6BBF}"/>
              </a:ext>
            </a:extLst>
          </p:cNvPr>
          <p:cNvCxnSpPr>
            <a:cxnSpLocks/>
            <a:stCxn id="44" idx="3"/>
            <a:endCxn id="35" idx="1"/>
          </p:cNvCxnSpPr>
          <p:nvPr/>
        </p:nvCxnSpPr>
        <p:spPr>
          <a:xfrm flipV="1">
            <a:off x="3950829" y="4241894"/>
            <a:ext cx="612261" cy="398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81">
            <a:extLst>
              <a:ext uri="{FF2B5EF4-FFF2-40B4-BE49-F238E27FC236}">
                <a16:creationId xmlns:a16="http://schemas.microsoft.com/office/drawing/2014/main" id="{46C2DCDA-350A-254B-B10F-E9B27BFABB5D}"/>
              </a:ext>
            </a:extLst>
          </p:cNvPr>
          <p:cNvCxnSpPr>
            <a:cxnSpLocks/>
            <a:stCxn id="12" idx="3"/>
            <a:endCxn id="48" idx="1"/>
          </p:cNvCxnSpPr>
          <p:nvPr/>
        </p:nvCxnSpPr>
        <p:spPr>
          <a:xfrm>
            <a:off x="5853679" y="3299046"/>
            <a:ext cx="445726" cy="183435"/>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84">
            <a:extLst>
              <a:ext uri="{FF2B5EF4-FFF2-40B4-BE49-F238E27FC236}">
                <a16:creationId xmlns:a16="http://schemas.microsoft.com/office/drawing/2014/main" id="{B874BE1F-36A7-A645-ACF6-F3CF9960C390}"/>
              </a:ext>
            </a:extLst>
          </p:cNvPr>
          <p:cNvCxnSpPr>
            <a:cxnSpLocks/>
            <a:stCxn id="23" idx="3"/>
            <a:endCxn id="49" idx="1"/>
          </p:cNvCxnSpPr>
          <p:nvPr/>
        </p:nvCxnSpPr>
        <p:spPr>
          <a:xfrm>
            <a:off x="5853679" y="3751844"/>
            <a:ext cx="445726" cy="49403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87">
            <a:extLst>
              <a:ext uri="{FF2B5EF4-FFF2-40B4-BE49-F238E27FC236}">
                <a16:creationId xmlns:a16="http://schemas.microsoft.com/office/drawing/2014/main" id="{6BE12A8D-81B0-2C4A-9AA7-FBEB19DEBBFE}"/>
              </a:ext>
            </a:extLst>
          </p:cNvPr>
          <p:cNvCxnSpPr>
            <a:cxnSpLocks/>
            <a:stCxn id="34" idx="3"/>
            <a:endCxn id="49" idx="1"/>
          </p:cNvCxnSpPr>
          <p:nvPr/>
        </p:nvCxnSpPr>
        <p:spPr>
          <a:xfrm>
            <a:off x="5853679" y="4241535"/>
            <a:ext cx="445726" cy="4341"/>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54" name="Rectangle 91">
            <a:extLst>
              <a:ext uri="{FF2B5EF4-FFF2-40B4-BE49-F238E27FC236}">
                <a16:creationId xmlns:a16="http://schemas.microsoft.com/office/drawing/2014/main" id="{0FC1B53B-84CF-D847-B69E-818CAB412E2D}"/>
              </a:ext>
            </a:extLst>
          </p:cNvPr>
          <p:cNvSpPr/>
          <p:nvPr/>
        </p:nvSpPr>
        <p:spPr>
          <a:xfrm>
            <a:off x="3275531" y="2043379"/>
            <a:ext cx="3699170" cy="6214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Monitor</a:t>
            </a:r>
          </a:p>
          <a:p>
            <a:pPr algn="ctr"/>
            <a:r>
              <a:rPr lang="en-US" dirty="0"/>
              <a:t>3: S1</a:t>
            </a:r>
            <a:r>
              <a:rPr lang="zh-CN" altLang="en-US" dirty="0"/>
              <a:t>→</a:t>
            </a:r>
            <a:r>
              <a:rPr lang="en-US" dirty="0"/>
              <a:t>R1, 4: S1</a:t>
            </a:r>
            <a:r>
              <a:rPr lang="zh-CN" altLang="en-US" dirty="0"/>
              <a:t>→</a:t>
            </a:r>
            <a:r>
              <a:rPr lang="en-US" dirty="0"/>
              <a:t>R2, 5: S2</a:t>
            </a:r>
            <a:r>
              <a:rPr lang="zh-CN" altLang="en-US" dirty="0"/>
              <a:t>→</a:t>
            </a:r>
            <a:r>
              <a:rPr lang="en-US" dirty="0"/>
              <a:t>R2</a:t>
            </a:r>
          </a:p>
        </p:txBody>
      </p:sp>
      <p:sp>
        <p:nvSpPr>
          <p:cNvPr id="55" name="TextBox 92">
            <a:extLst>
              <a:ext uri="{FF2B5EF4-FFF2-40B4-BE49-F238E27FC236}">
                <a16:creationId xmlns:a16="http://schemas.microsoft.com/office/drawing/2014/main" id="{29A55EB6-A580-8E47-8870-98CF4825D4EC}"/>
              </a:ext>
            </a:extLst>
          </p:cNvPr>
          <p:cNvSpPr txBox="1"/>
          <p:nvPr/>
        </p:nvSpPr>
        <p:spPr>
          <a:xfrm>
            <a:off x="4535827" y="2790895"/>
            <a:ext cx="1570623" cy="369332"/>
          </a:xfrm>
          <a:prstGeom prst="rect">
            <a:avLst/>
          </a:prstGeom>
          <a:noFill/>
        </p:spPr>
        <p:txBody>
          <a:bodyPr wrap="none" rtlCol="0">
            <a:spAutoFit/>
          </a:bodyPr>
          <a:lstStyle/>
          <a:p>
            <a:r>
              <a:rPr lang="en-US" altLang="zh-CN" dirty="0"/>
              <a:t>Socket Queues</a:t>
            </a:r>
            <a:endParaRPr lang="en-US" dirty="0"/>
          </a:p>
        </p:txBody>
      </p:sp>
      <p:cxnSp>
        <p:nvCxnSpPr>
          <p:cNvPr id="56" name="Connector: Elbow 4">
            <a:extLst>
              <a:ext uri="{FF2B5EF4-FFF2-40B4-BE49-F238E27FC236}">
                <a16:creationId xmlns:a16="http://schemas.microsoft.com/office/drawing/2014/main" id="{EC3A2D7E-469C-0C44-B387-5927634F8FDC}"/>
              </a:ext>
            </a:extLst>
          </p:cNvPr>
          <p:cNvCxnSpPr>
            <a:cxnSpLocks/>
          </p:cNvCxnSpPr>
          <p:nvPr/>
        </p:nvCxnSpPr>
        <p:spPr>
          <a:xfrm rot="10800000" flipH="1" flipV="1">
            <a:off x="3273901" y="2363973"/>
            <a:ext cx="2266" cy="1128562"/>
          </a:xfrm>
          <a:prstGeom prst="bentConnector3">
            <a:avLst>
              <a:gd name="adj1" fmla="val -1008826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57" name="Connector: Elbow 63">
            <a:extLst>
              <a:ext uri="{FF2B5EF4-FFF2-40B4-BE49-F238E27FC236}">
                <a16:creationId xmlns:a16="http://schemas.microsoft.com/office/drawing/2014/main" id="{618D4A2D-3A34-8A4D-99B6-7B411D407C37}"/>
              </a:ext>
            </a:extLst>
          </p:cNvPr>
          <p:cNvCxnSpPr>
            <a:cxnSpLocks/>
            <a:endCxn id="44" idx="1"/>
          </p:cNvCxnSpPr>
          <p:nvPr/>
        </p:nvCxnSpPr>
        <p:spPr>
          <a:xfrm rot="5400000">
            <a:off x="2266119" y="3225746"/>
            <a:ext cx="2029543" cy="10714"/>
          </a:xfrm>
          <a:prstGeom prst="bentConnector4">
            <a:avLst>
              <a:gd name="adj1" fmla="val 187"/>
              <a:gd name="adj2" fmla="val 3911406"/>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58" name="Connector: Elbow 21">
            <a:extLst>
              <a:ext uri="{FF2B5EF4-FFF2-40B4-BE49-F238E27FC236}">
                <a16:creationId xmlns:a16="http://schemas.microsoft.com/office/drawing/2014/main" id="{988E1A28-BE71-F648-8E1B-46F092CEC5CE}"/>
              </a:ext>
            </a:extLst>
          </p:cNvPr>
          <p:cNvCxnSpPr>
            <a:cxnSpLocks/>
          </p:cNvCxnSpPr>
          <p:nvPr/>
        </p:nvCxnSpPr>
        <p:spPr>
          <a:xfrm flipV="1">
            <a:off x="6974701" y="2224147"/>
            <a:ext cx="12700" cy="1891759"/>
          </a:xfrm>
          <a:prstGeom prst="bentConnector3">
            <a:avLst>
              <a:gd name="adj1" fmla="val 2907693"/>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59" name="Connector: Elbow 79">
            <a:extLst>
              <a:ext uri="{FF2B5EF4-FFF2-40B4-BE49-F238E27FC236}">
                <a16:creationId xmlns:a16="http://schemas.microsoft.com/office/drawing/2014/main" id="{88594090-1FC8-4448-BE16-174F705E3345}"/>
              </a:ext>
            </a:extLst>
          </p:cNvPr>
          <p:cNvCxnSpPr>
            <a:cxnSpLocks/>
            <a:stCxn id="54" idx="3"/>
            <a:endCxn id="48" idx="3"/>
          </p:cNvCxnSpPr>
          <p:nvPr/>
        </p:nvCxnSpPr>
        <p:spPr>
          <a:xfrm>
            <a:off x="6974701" y="2354117"/>
            <a:ext cx="12700" cy="1128365"/>
          </a:xfrm>
          <a:prstGeom prst="bentConnector3">
            <a:avLst>
              <a:gd name="adj1" fmla="val 1800000"/>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127177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3E35C76-9316-F84B-9D5F-1F329924FDA2}"/>
              </a:ext>
            </a:extLst>
          </p:cNvPr>
          <p:cNvSpPr>
            <a:spLocks noGrp="1"/>
          </p:cNvSpPr>
          <p:nvPr>
            <p:ph type="body" sz="quarter" idx="10"/>
          </p:nvPr>
        </p:nvSpPr>
        <p:spPr>
          <a:xfrm>
            <a:off x="1828801" y="1783881"/>
            <a:ext cx="8777288" cy="683264"/>
          </a:xfrm>
        </p:spPr>
        <p:txBody>
          <a:bodyPr/>
          <a:lstStyle/>
          <a:p>
            <a:endParaRPr kumimoji="1" lang="zh-CN" altLang="en-US"/>
          </a:p>
        </p:txBody>
      </p:sp>
      <p:sp>
        <p:nvSpPr>
          <p:cNvPr id="3" name="标题 2">
            <a:extLst>
              <a:ext uri="{FF2B5EF4-FFF2-40B4-BE49-F238E27FC236}">
                <a16:creationId xmlns:a16="http://schemas.microsoft.com/office/drawing/2014/main" id="{AF7EF2DB-F7B8-A34E-9DB5-9088D57F5533}"/>
              </a:ext>
            </a:extLst>
          </p:cNvPr>
          <p:cNvSpPr>
            <a:spLocks noGrp="1"/>
          </p:cNvSpPr>
          <p:nvPr>
            <p:ph type="title"/>
          </p:nvPr>
        </p:nvSpPr>
        <p:spPr/>
        <p:txBody>
          <a:bodyPr/>
          <a:lstStyle/>
          <a:p>
            <a:r>
              <a:rPr kumimoji="1" lang="en-US" altLang="zh-CN" dirty="0"/>
              <a:t>Connection Management</a:t>
            </a:r>
            <a:endParaRPr kumimoji="1" lang="zh-CN" altLang="en-US" dirty="0"/>
          </a:p>
        </p:txBody>
      </p:sp>
      <p:pic>
        <p:nvPicPr>
          <p:cNvPr id="5" name="图片 4" descr="图片包含 文字&#10;&#10;描述已自动生成">
            <a:extLst>
              <a:ext uri="{FF2B5EF4-FFF2-40B4-BE49-F238E27FC236}">
                <a16:creationId xmlns:a16="http://schemas.microsoft.com/office/drawing/2014/main" id="{FEAFFE5E-1876-4B4D-AED4-0BFFE1368445}"/>
              </a:ext>
            </a:extLst>
          </p:cNvPr>
          <p:cNvPicPr>
            <a:picLocks noChangeAspect="1"/>
          </p:cNvPicPr>
          <p:nvPr/>
        </p:nvPicPr>
        <p:blipFill>
          <a:blip r:embed="rId2"/>
          <a:stretch>
            <a:fillRect/>
          </a:stretch>
        </p:blipFill>
        <p:spPr>
          <a:xfrm>
            <a:off x="3709194" y="1212850"/>
            <a:ext cx="5016500" cy="4787900"/>
          </a:xfrm>
          <a:prstGeom prst="rect">
            <a:avLst/>
          </a:prstGeom>
        </p:spPr>
      </p:pic>
      <p:sp>
        <p:nvSpPr>
          <p:cNvPr id="6" name="文本框 5">
            <a:extLst>
              <a:ext uri="{FF2B5EF4-FFF2-40B4-BE49-F238E27FC236}">
                <a16:creationId xmlns:a16="http://schemas.microsoft.com/office/drawing/2014/main" id="{355DA881-E291-BF4B-AFB1-5286C1DA2455}"/>
              </a:ext>
            </a:extLst>
          </p:cNvPr>
          <p:cNvSpPr txBox="1"/>
          <p:nvPr/>
        </p:nvSpPr>
        <p:spPr>
          <a:xfrm>
            <a:off x="4253959" y="5972218"/>
            <a:ext cx="3926972"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Connection setup procedure</a:t>
            </a:r>
            <a:endParaRPr kumimoji="1" lang="zh-CN" alt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51702354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54050-A865-41DE-A620-12DCD22F1A89}"/>
              </a:ext>
            </a:extLst>
          </p:cNvPr>
          <p:cNvSpPr>
            <a:spLocks noGrp="1"/>
          </p:cNvSpPr>
          <p:nvPr>
            <p:ph type="body" sz="quarter" idx="10"/>
          </p:nvPr>
        </p:nvSpPr>
        <p:spPr>
          <a:xfrm>
            <a:off x="366170" y="1203224"/>
            <a:ext cx="8777288" cy="572464"/>
          </a:xfrm>
        </p:spPr>
        <p:txBody>
          <a:bodyPr/>
          <a:lstStyle/>
          <a:p>
            <a:r>
              <a:rPr lang="en-US" altLang="zh-CN" sz="2800" dirty="0"/>
              <a:t>Takeover: transfer token among threads.</a:t>
            </a:r>
          </a:p>
        </p:txBody>
      </p:sp>
      <p:sp>
        <p:nvSpPr>
          <p:cNvPr id="3" name="Title 2">
            <a:extLst>
              <a:ext uri="{FF2B5EF4-FFF2-40B4-BE49-F238E27FC236}">
                <a16:creationId xmlns:a16="http://schemas.microsoft.com/office/drawing/2014/main" id="{49CA2644-68DC-4F80-9109-CF28EC4EBCC7}"/>
              </a:ext>
            </a:extLst>
          </p:cNvPr>
          <p:cNvSpPr>
            <a:spLocks noGrp="1"/>
          </p:cNvSpPr>
          <p:nvPr>
            <p:ph type="title"/>
          </p:nvPr>
        </p:nvSpPr>
        <p:spPr/>
        <p:txBody>
          <a:bodyPr/>
          <a:lstStyle/>
          <a:p>
            <a:r>
              <a:rPr lang="en-US" altLang="zh-CN" dirty="0"/>
              <a:t>Token-based Socket Sharing</a:t>
            </a:r>
            <a:endParaRPr lang="en-US" dirty="0"/>
          </a:p>
        </p:txBody>
      </p:sp>
      <p:sp>
        <p:nvSpPr>
          <p:cNvPr id="33" name="Rectangle 63">
            <a:extLst>
              <a:ext uri="{FF2B5EF4-FFF2-40B4-BE49-F238E27FC236}">
                <a16:creationId xmlns:a16="http://schemas.microsoft.com/office/drawing/2014/main" id="{F49D2F7C-02F5-C946-9B1E-6FF07322BE77}"/>
              </a:ext>
            </a:extLst>
          </p:cNvPr>
          <p:cNvSpPr/>
          <p:nvPr/>
        </p:nvSpPr>
        <p:spPr>
          <a:xfrm>
            <a:off x="5064092" y="2506662"/>
            <a:ext cx="1567276" cy="5635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48" dirty="0"/>
              <a:t>Sender 1</a:t>
            </a:r>
            <a:endParaRPr lang="en-US" sz="2754" dirty="0"/>
          </a:p>
        </p:txBody>
      </p:sp>
      <p:sp>
        <p:nvSpPr>
          <p:cNvPr id="34" name="Rectangle 63">
            <a:extLst>
              <a:ext uri="{FF2B5EF4-FFF2-40B4-BE49-F238E27FC236}">
                <a16:creationId xmlns:a16="http://schemas.microsoft.com/office/drawing/2014/main" id="{12794E69-3107-1841-AB46-6DD96139AA76}"/>
              </a:ext>
            </a:extLst>
          </p:cNvPr>
          <p:cNvSpPr/>
          <p:nvPr/>
        </p:nvSpPr>
        <p:spPr>
          <a:xfrm>
            <a:off x="5064092" y="4686290"/>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48" dirty="0"/>
              <a:t>Sender 2</a:t>
            </a:r>
            <a:endParaRPr lang="en-US" sz="2754" dirty="0"/>
          </a:p>
        </p:txBody>
      </p:sp>
      <p:sp>
        <p:nvSpPr>
          <p:cNvPr id="35" name="Rectangle 63">
            <a:extLst>
              <a:ext uri="{FF2B5EF4-FFF2-40B4-BE49-F238E27FC236}">
                <a16:creationId xmlns:a16="http://schemas.microsoft.com/office/drawing/2014/main" id="{08D9D7CE-6E41-474F-BC68-D275A23451C8}"/>
              </a:ext>
            </a:extLst>
          </p:cNvPr>
          <p:cNvSpPr/>
          <p:nvPr/>
        </p:nvSpPr>
        <p:spPr>
          <a:xfrm>
            <a:off x="9603168" y="3573462"/>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48" dirty="0"/>
              <a:t>Receiver</a:t>
            </a:r>
            <a:endParaRPr lang="en-US" sz="2754" dirty="0"/>
          </a:p>
        </p:txBody>
      </p:sp>
      <p:sp>
        <p:nvSpPr>
          <p:cNvPr id="37" name="Rectangle 63">
            <a:extLst>
              <a:ext uri="{FF2B5EF4-FFF2-40B4-BE49-F238E27FC236}">
                <a16:creationId xmlns:a16="http://schemas.microsoft.com/office/drawing/2014/main" id="{6EFE2C34-8144-4644-ABC5-6035860B7CBF}"/>
              </a:ext>
            </a:extLst>
          </p:cNvPr>
          <p:cNvSpPr/>
          <p:nvPr/>
        </p:nvSpPr>
        <p:spPr>
          <a:xfrm>
            <a:off x="7584530" y="3573462"/>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Data</a:t>
            </a:r>
            <a:r>
              <a:rPr lang="zh-CN" altLang="en-US" sz="2000" dirty="0"/>
              <a:t> </a:t>
            </a:r>
            <a:r>
              <a:rPr lang="en-US" altLang="zh-CN" sz="2000" dirty="0"/>
              <a:t>Queue</a:t>
            </a:r>
            <a:endParaRPr lang="en-US" sz="2000" dirty="0"/>
          </a:p>
        </p:txBody>
      </p:sp>
      <p:cxnSp>
        <p:nvCxnSpPr>
          <p:cNvPr id="38" name="直接箭头连接符 40">
            <a:extLst>
              <a:ext uri="{FF2B5EF4-FFF2-40B4-BE49-F238E27FC236}">
                <a16:creationId xmlns:a16="http://schemas.microsoft.com/office/drawing/2014/main" id="{7BB2A5B9-8D19-CB41-BBFE-5B1C9F5122FF}"/>
              </a:ext>
            </a:extLst>
          </p:cNvPr>
          <p:cNvCxnSpPr>
            <a:cxnSpLocks/>
            <a:stCxn id="37" idx="3"/>
            <a:endCxn id="35" idx="1"/>
          </p:cNvCxnSpPr>
          <p:nvPr/>
        </p:nvCxnSpPr>
        <p:spPr>
          <a:xfrm>
            <a:off x="9151806" y="3855248"/>
            <a:ext cx="451362" cy="0"/>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D57FF205-9568-A647-B26D-05786BB0B886}"/>
              </a:ext>
            </a:extLst>
          </p:cNvPr>
          <p:cNvCxnSpPr>
            <a:cxnSpLocks/>
            <a:stCxn id="34" idx="3"/>
            <a:endCxn id="37" idx="1"/>
          </p:cNvCxnSpPr>
          <p:nvPr/>
        </p:nvCxnSpPr>
        <p:spPr>
          <a:xfrm flipV="1">
            <a:off x="6631368" y="3855248"/>
            <a:ext cx="953162" cy="1112828"/>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4">
            <a:extLst>
              <a:ext uri="{FF2B5EF4-FFF2-40B4-BE49-F238E27FC236}">
                <a16:creationId xmlns:a16="http://schemas.microsoft.com/office/drawing/2014/main" id="{D33AFF08-E223-E341-BF8A-F19D070327C8}"/>
              </a:ext>
            </a:extLst>
          </p:cNvPr>
          <p:cNvCxnSpPr>
            <a:cxnSpLocks/>
            <a:stCxn id="33" idx="3"/>
            <a:endCxn id="37" idx="1"/>
          </p:cNvCxnSpPr>
          <p:nvPr/>
        </p:nvCxnSpPr>
        <p:spPr>
          <a:xfrm>
            <a:off x="6631368" y="2788448"/>
            <a:ext cx="953162" cy="1066800"/>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3" name="组合 62">
            <a:extLst>
              <a:ext uri="{FF2B5EF4-FFF2-40B4-BE49-F238E27FC236}">
                <a16:creationId xmlns:a16="http://schemas.microsoft.com/office/drawing/2014/main" id="{618AEB3D-D011-C540-AA04-B2FDEB39319A}"/>
              </a:ext>
            </a:extLst>
          </p:cNvPr>
          <p:cNvGrpSpPr/>
          <p:nvPr/>
        </p:nvGrpSpPr>
        <p:grpSpPr>
          <a:xfrm>
            <a:off x="4466609" y="4906042"/>
            <a:ext cx="715196" cy="1020132"/>
            <a:chOff x="3032257" y="4400475"/>
            <a:chExt cx="715196" cy="1020132"/>
          </a:xfrm>
        </p:grpSpPr>
        <p:grpSp>
          <p:nvGrpSpPr>
            <p:cNvPr id="45" name="组合 44">
              <a:extLst>
                <a:ext uri="{FF2B5EF4-FFF2-40B4-BE49-F238E27FC236}">
                  <a16:creationId xmlns:a16="http://schemas.microsoft.com/office/drawing/2014/main" id="{E9374734-B0F1-7347-ADB0-780B9804D1C1}"/>
                </a:ext>
              </a:extLst>
            </p:cNvPr>
            <p:cNvGrpSpPr/>
            <p:nvPr/>
          </p:nvGrpSpPr>
          <p:grpSpPr>
            <a:xfrm>
              <a:off x="3198085" y="4400475"/>
              <a:ext cx="304800" cy="381000"/>
              <a:chOff x="7330281" y="2354262"/>
              <a:chExt cx="304800" cy="381000"/>
            </a:xfrm>
            <a:solidFill>
              <a:srgbClr val="C00000"/>
            </a:solidFill>
          </p:grpSpPr>
          <p:sp>
            <p:nvSpPr>
              <p:cNvPr id="46" name="空心弧 45">
                <a:extLst>
                  <a:ext uri="{FF2B5EF4-FFF2-40B4-BE49-F238E27FC236}">
                    <a16:creationId xmlns:a16="http://schemas.microsoft.com/office/drawing/2014/main" id="{C0B4C4DC-AEAE-6545-8F2F-7B2EEF303EF3}"/>
                  </a:ext>
                </a:extLst>
              </p:cNvPr>
              <p:cNvSpPr/>
              <p:nvPr/>
            </p:nvSpPr>
            <p:spPr bwMode="auto">
              <a:xfrm>
                <a:off x="7368381" y="2354262"/>
                <a:ext cx="228600" cy="381000"/>
              </a:xfrm>
              <a:prstGeom prst="blockArc">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8" name="矩形 47">
                <a:extLst>
                  <a:ext uri="{FF2B5EF4-FFF2-40B4-BE49-F238E27FC236}">
                    <a16:creationId xmlns:a16="http://schemas.microsoft.com/office/drawing/2014/main" id="{3739F9BB-C64A-EA40-8FBC-BD58B02C83BD}"/>
                  </a:ext>
                </a:extLst>
              </p:cNvPr>
              <p:cNvSpPr/>
              <p:nvPr/>
            </p:nvSpPr>
            <p:spPr bwMode="auto">
              <a:xfrm>
                <a:off x="7330281" y="2488184"/>
                <a:ext cx="304800" cy="2470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9" name="文本框 1">
              <a:extLst>
                <a:ext uri="{FF2B5EF4-FFF2-40B4-BE49-F238E27FC236}">
                  <a16:creationId xmlns:a16="http://schemas.microsoft.com/office/drawing/2014/main" id="{C1A9422B-292D-5B41-BEC5-035598E08264}"/>
                </a:ext>
              </a:extLst>
            </p:cNvPr>
            <p:cNvSpPr txBox="1"/>
            <p:nvPr/>
          </p:nvSpPr>
          <p:spPr>
            <a:xfrm>
              <a:off x="3032257" y="4774276"/>
              <a:ext cx="715196" cy="646331"/>
            </a:xfrm>
            <a:prstGeom prst="rect">
              <a:avLst/>
            </a:prstGeom>
            <a:noFill/>
          </p:spPr>
          <p:txBody>
            <a:bodyPr wrap="none" rtlCol="0">
              <a:spAutoFit/>
            </a:bodyPr>
            <a:lstStyle/>
            <a:p>
              <a:r>
                <a:rPr kumimoji="1" lang="en-US" altLang="zh-CN" dirty="0"/>
                <a:t>Send</a:t>
              </a:r>
            </a:p>
            <a:p>
              <a:r>
                <a:rPr kumimoji="1" lang="en-US" altLang="zh-CN" dirty="0"/>
                <a:t>token</a:t>
              </a:r>
              <a:endParaRPr kumimoji="1" lang="zh-CN" altLang="en-US" dirty="0"/>
            </a:p>
          </p:txBody>
        </p:sp>
      </p:grpSp>
      <p:sp>
        <p:nvSpPr>
          <p:cNvPr id="51" name="Rectangle 63">
            <a:extLst>
              <a:ext uri="{FF2B5EF4-FFF2-40B4-BE49-F238E27FC236}">
                <a16:creationId xmlns:a16="http://schemas.microsoft.com/office/drawing/2014/main" id="{AC67E218-9E82-2D46-8671-523D28B0456E}"/>
              </a:ext>
            </a:extLst>
          </p:cNvPr>
          <p:cNvSpPr/>
          <p:nvPr/>
        </p:nvSpPr>
        <p:spPr>
          <a:xfrm>
            <a:off x="2215290" y="3546380"/>
            <a:ext cx="1567276" cy="563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48" dirty="0"/>
              <a:t>Monitor</a:t>
            </a:r>
            <a:endParaRPr lang="en-US" sz="2754" dirty="0"/>
          </a:p>
        </p:txBody>
      </p:sp>
      <p:cxnSp>
        <p:nvCxnSpPr>
          <p:cNvPr id="18" name="直线箭头连接符 17">
            <a:extLst>
              <a:ext uri="{FF2B5EF4-FFF2-40B4-BE49-F238E27FC236}">
                <a16:creationId xmlns:a16="http://schemas.microsoft.com/office/drawing/2014/main" id="{214E94B9-8509-2E43-ADB2-C42683F08C4F}"/>
              </a:ext>
            </a:extLst>
          </p:cNvPr>
          <p:cNvCxnSpPr>
            <a:cxnSpLocks/>
            <a:stCxn id="33" idx="1"/>
            <a:endCxn id="51" idx="0"/>
          </p:cNvCxnSpPr>
          <p:nvPr/>
        </p:nvCxnSpPr>
        <p:spPr>
          <a:xfrm flipH="1">
            <a:off x="2998928" y="2788448"/>
            <a:ext cx="2065164" cy="757932"/>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直线箭头连接符 60">
            <a:extLst>
              <a:ext uri="{FF2B5EF4-FFF2-40B4-BE49-F238E27FC236}">
                <a16:creationId xmlns:a16="http://schemas.microsoft.com/office/drawing/2014/main" id="{E19B6ADC-3D24-4945-8EEC-89AD3E19CF54}"/>
              </a:ext>
            </a:extLst>
          </p:cNvPr>
          <p:cNvCxnSpPr>
            <a:cxnSpLocks/>
            <a:stCxn id="51" idx="2"/>
            <a:endCxn id="34" idx="1"/>
          </p:cNvCxnSpPr>
          <p:nvPr/>
        </p:nvCxnSpPr>
        <p:spPr>
          <a:xfrm>
            <a:off x="2998928" y="4109952"/>
            <a:ext cx="2065164" cy="858124"/>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4B12E461-17E4-DC41-85F5-43FC335DD5E3}"/>
              </a:ext>
            </a:extLst>
          </p:cNvPr>
          <p:cNvSpPr txBox="1"/>
          <p:nvPr/>
        </p:nvSpPr>
        <p:spPr>
          <a:xfrm>
            <a:off x="4824207" y="1897062"/>
            <a:ext cx="1973297" cy="544765"/>
          </a:xfrm>
          <a:prstGeom prst="rect">
            <a:avLst/>
          </a:prstGeom>
        </p:spPr>
        <p:style>
          <a:lnRef idx="2">
            <a:schemeClr val="dk1"/>
          </a:lnRef>
          <a:fillRef idx="1">
            <a:schemeClr val="lt1"/>
          </a:fillRef>
          <a:effectRef idx="0">
            <a:schemeClr val="dk1"/>
          </a:effectRef>
          <a:fontRef idx="minor">
            <a:schemeClr val="dk1"/>
          </a:fontRef>
        </p:style>
        <p:txBody>
          <a:bodyPr wrap="none" lIns="182880" tIns="146304" rIns="182880" bIns="146304" rtlCol="0">
            <a:spAutoFit/>
          </a:bodyPr>
          <a:lstStyle/>
          <a:p>
            <a:pPr>
              <a:lnSpc>
                <a:spcPct val="90000"/>
              </a:lnSpc>
              <a:spcAft>
                <a:spcPts val="600"/>
              </a:spcAft>
            </a:pPr>
            <a:r>
              <a:rPr kumimoji="1" lang="en-US" altLang="zh-CN" dirty="0">
                <a:gradFill>
                  <a:gsLst>
                    <a:gs pos="2917">
                      <a:schemeClr val="tx1"/>
                    </a:gs>
                    <a:gs pos="30000">
                      <a:schemeClr val="tx1"/>
                    </a:gs>
                  </a:gsLst>
                  <a:lin ang="5400000" scaled="0"/>
                </a:gradFill>
              </a:rPr>
              <a:t>Takeover request</a:t>
            </a:r>
            <a:endParaRPr kumimoji="1" lang="zh-CN" altLang="en-US" dirty="0" err="1">
              <a:gradFill>
                <a:gsLst>
                  <a:gs pos="2917">
                    <a:schemeClr val="tx1"/>
                  </a:gs>
                  <a:gs pos="30000">
                    <a:schemeClr val="tx1"/>
                  </a:gs>
                </a:gsLst>
                <a:lin ang="5400000" scaled="0"/>
              </a:gradFill>
            </a:endParaRPr>
          </a:p>
        </p:txBody>
      </p:sp>
      <p:sp>
        <p:nvSpPr>
          <p:cNvPr id="62" name="文本框 61">
            <a:extLst>
              <a:ext uri="{FF2B5EF4-FFF2-40B4-BE49-F238E27FC236}">
                <a16:creationId xmlns:a16="http://schemas.microsoft.com/office/drawing/2014/main" id="{3EC820D6-61B2-9840-AB56-8B9DDCB84E19}"/>
              </a:ext>
            </a:extLst>
          </p:cNvPr>
          <p:cNvSpPr txBox="1"/>
          <p:nvPr/>
        </p:nvSpPr>
        <p:spPr>
          <a:xfrm>
            <a:off x="2008759" y="4202033"/>
            <a:ext cx="1973297" cy="544765"/>
          </a:xfrm>
          <a:prstGeom prst="rect">
            <a:avLst/>
          </a:prstGeom>
        </p:spPr>
        <p:style>
          <a:lnRef idx="2">
            <a:schemeClr val="dk1"/>
          </a:lnRef>
          <a:fillRef idx="1">
            <a:schemeClr val="lt1"/>
          </a:fillRef>
          <a:effectRef idx="0">
            <a:schemeClr val="dk1"/>
          </a:effectRef>
          <a:fontRef idx="minor">
            <a:schemeClr val="dk1"/>
          </a:fontRef>
        </p:style>
        <p:txBody>
          <a:bodyPr wrap="none" lIns="182880" tIns="146304" rIns="182880" bIns="146304" rtlCol="0">
            <a:spAutoFit/>
          </a:bodyPr>
          <a:lstStyle/>
          <a:p>
            <a:pPr>
              <a:lnSpc>
                <a:spcPct val="90000"/>
              </a:lnSpc>
              <a:spcAft>
                <a:spcPts val="600"/>
              </a:spcAft>
            </a:pPr>
            <a:r>
              <a:rPr kumimoji="1" lang="en-US" altLang="zh-CN" dirty="0">
                <a:gradFill>
                  <a:gsLst>
                    <a:gs pos="2917">
                      <a:schemeClr val="tx1"/>
                    </a:gs>
                    <a:gs pos="30000">
                      <a:schemeClr val="tx1"/>
                    </a:gs>
                  </a:gsLst>
                  <a:lin ang="5400000" scaled="0"/>
                </a:gradFill>
              </a:rPr>
              <a:t>Takeover request</a:t>
            </a:r>
            <a:endParaRPr kumimoji="1" lang="zh-CN" altLang="en-US" dirty="0" err="1">
              <a:gradFill>
                <a:gsLst>
                  <a:gs pos="2917">
                    <a:schemeClr val="tx1"/>
                  </a:gs>
                  <a:gs pos="30000">
                    <a:schemeClr val="tx1"/>
                  </a:gs>
                </a:gsLst>
                <a:lin ang="5400000" scaled="0"/>
              </a:gradFill>
            </a:endParaRPr>
          </a:p>
        </p:txBody>
      </p:sp>
      <p:grpSp>
        <p:nvGrpSpPr>
          <p:cNvPr id="64" name="组合 63">
            <a:extLst>
              <a:ext uri="{FF2B5EF4-FFF2-40B4-BE49-F238E27FC236}">
                <a16:creationId xmlns:a16="http://schemas.microsoft.com/office/drawing/2014/main" id="{49AA748E-984D-6E46-973B-22831D57D55F}"/>
              </a:ext>
            </a:extLst>
          </p:cNvPr>
          <p:cNvGrpSpPr/>
          <p:nvPr/>
        </p:nvGrpSpPr>
        <p:grpSpPr>
          <a:xfrm>
            <a:off x="1605226" y="3334381"/>
            <a:ext cx="715196" cy="1020132"/>
            <a:chOff x="3032257" y="4400475"/>
            <a:chExt cx="715196" cy="1020132"/>
          </a:xfrm>
        </p:grpSpPr>
        <p:grpSp>
          <p:nvGrpSpPr>
            <p:cNvPr id="65" name="组合 64">
              <a:extLst>
                <a:ext uri="{FF2B5EF4-FFF2-40B4-BE49-F238E27FC236}">
                  <a16:creationId xmlns:a16="http://schemas.microsoft.com/office/drawing/2014/main" id="{415FD1BC-5279-8B42-A01B-DDDDA85E3BE3}"/>
                </a:ext>
              </a:extLst>
            </p:cNvPr>
            <p:cNvGrpSpPr/>
            <p:nvPr/>
          </p:nvGrpSpPr>
          <p:grpSpPr>
            <a:xfrm>
              <a:off x="3198085" y="4400475"/>
              <a:ext cx="304800" cy="381000"/>
              <a:chOff x="7330281" y="2354262"/>
              <a:chExt cx="304800" cy="381000"/>
            </a:xfrm>
            <a:solidFill>
              <a:srgbClr val="C00000"/>
            </a:solidFill>
          </p:grpSpPr>
          <p:sp>
            <p:nvSpPr>
              <p:cNvPr id="67" name="空心弧 66">
                <a:extLst>
                  <a:ext uri="{FF2B5EF4-FFF2-40B4-BE49-F238E27FC236}">
                    <a16:creationId xmlns:a16="http://schemas.microsoft.com/office/drawing/2014/main" id="{2F9281A2-A51D-DE43-8887-E64ADCD2B14A}"/>
                  </a:ext>
                </a:extLst>
              </p:cNvPr>
              <p:cNvSpPr/>
              <p:nvPr/>
            </p:nvSpPr>
            <p:spPr bwMode="auto">
              <a:xfrm>
                <a:off x="7368381" y="2354262"/>
                <a:ext cx="228600" cy="381000"/>
              </a:xfrm>
              <a:prstGeom prst="blockArc">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8" name="矩形 67">
                <a:extLst>
                  <a:ext uri="{FF2B5EF4-FFF2-40B4-BE49-F238E27FC236}">
                    <a16:creationId xmlns:a16="http://schemas.microsoft.com/office/drawing/2014/main" id="{6892A0E2-14D4-F74E-9927-939316CADB14}"/>
                  </a:ext>
                </a:extLst>
              </p:cNvPr>
              <p:cNvSpPr/>
              <p:nvPr/>
            </p:nvSpPr>
            <p:spPr bwMode="auto">
              <a:xfrm>
                <a:off x="7330281" y="2488184"/>
                <a:ext cx="304800" cy="24707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66" name="文本框 1">
              <a:extLst>
                <a:ext uri="{FF2B5EF4-FFF2-40B4-BE49-F238E27FC236}">
                  <a16:creationId xmlns:a16="http://schemas.microsoft.com/office/drawing/2014/main" id="{40958F8D-E44A-8F48-877F-36528B0262D9}"/>
                </a:ext>
              </a:extLst>
            </p:cNvPr>
            <p:cNvSpPr txBox="1"/>
            <p:nvPr/>
          </p:nvSpPr>
          <p:spPr>
            <a:xfrm>
              <a:off x="3032257" y="4774276"/>
              <a:ext cx="715196" cy="646331"/>
            </a:xfrm>
            <a:prstGeom prst="rect">
              <a:avLst/>
            </a:prstGeom>
            <a:noFill/>
          </p:spPr>
          <p:txBody>
            <a:bodyPr wrap="none" rtlCol="0">
              <a:spAutoFit/>
            </a:bodyPr>
            <a:lstStyle/>
            <a:p>
              <a:r>
                <a:rPr kumimoji="1" lang="en-US" altLang="zh-CN" dirty="0"/>
                <a:t>Send</a:t>
              </a:r>
            </a:p>
            <a:p>
              <a:r>
                <a:rPr kumimoji="1" lang="en-US" altLang="zh-CN" dirty="0"/>
                <a:t>token</a:t>
              </a:r>
              <a:endParaRPr kumimoji="1" lang="zh-CN" altLang="en-US" dirty="0"/>
            </a:p>
          </p:txBody>
        </p:sp>
      </p:grpSp>
    </p:spTree>
    <p:extLst>
      <p:ext uri="{BB962C8B-B14F-4D97-AF65-F5344CB8AC3E}">
        <p14:creationId xmlns:p14="http://schemas.microsoft.com/office/powerpoint/2010/main" val="202720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257E-6 -1.77485E-6 L -0.2806 0.12279 " pathEditMode="relative" rAng="0" ptsTypes="AA">
                                      <p:cBhvr>
                                        <p:cTn id="6" dur="2000" fill="hold"/>
                                        <p:tgtEl>
                                          <p:spTgt spid="31"/>
                                        </p:tgtEl>
                                        <p:attrNameLst>
                                          <p:attrName>ppt_x</p:attrName>
                                          <p:attrName>ppt_y</p:attrName>
                                        </p:attrNameLst>
                                      </p:cBhvr>
                                      <p:rCtr x="-14030" y="6128"/>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ntr" presetSubtype="0" fill="hold" grpId="1"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3.79676E-6 -2.38765E-6 L 0.22596 0.18838 " pathEditMode="relative" rAng="0" ptsTypes="AA">
                                      <p:cBhvr>
                                        <p:cTn id="14" dur="2000" fill="hold"/>
                                        <p:tgtEl>
                                          <p:spTgt spid="62"/>
                                        </p:tgtEl>
                                        <p:attrNameLst>
                                          <p:attrName>ppt_x</p:attrName>
                                          <p:attrName>ppt_y</p:attrName>
                                        </p:attrNameLst>
                                      </p:cBhvr>
                                      <p:rCtr x="11298" y="941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95634E-6 -1.5842E-6 L -0.23018 -0.22469 " pathEditMode="relative" rAng="0" ptsTypes="AA">
                                      <p:cBhvr>
                                        <p:cTn id="18" dur="2000" fill="hold"/>
                                        <p:tgtEl>
                                          <p:spTgt spid="63"/>
                                        </p:tgtEl>
                                        <p:attrNameLst>
                                          <p:attrName>ppt_x</p:attrName>
                                          <p:attrName>ppt_y</p:attrName>
                                        </p:attrNameLst>
                                      </p:cBhvr>
                                      <p:rCtr x="-11324" y="-11189"/>
                                    </p:animMotion>
                                  </p:childTnLst>
                                </p:cTn>
                              </p:par>
                              <p:par>
                                <p:cTn id="19" presetID="1" presetClass="exit" presetSubtype="0" fill="hold" grpId="2" nodeType="withEffect">
                                  <p:stCondLst>
                                    <p:cond delay="0"/>
                                  </p:stCondLst>
                                  <p:childTnLst>
                                    <p:set>
                                      <p:cBhvr>
                                        <p:cTn id="20" dur="1" fill="hold">
                                          <p:stCondLst>
                                            <p:cond delay="0"/>
                                          </p:stCondLst>
                                        </p:cTn>
                                        <p:tgtEl>
                                          <p:spTgt spid="6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63"/>
                                        </p:tgtEl>
                                        <p:attrNameLst>
                                          <p:attrName>style.visibility</p:attrName>
                                        </p:attrNameLst>
                                      </p:cBhvr>
                                      <p:to>
                                        <p:strVal val="hidden"/>
                                      </p:to>
                                    </p:set>
                                  </p:childTnLst>
                                </p:cTn>
                              </p:par>
                              <p:par>
                                <p:cTn id="27" presetID="42" presetClass="path" presetSubtype="0" accel="50000" decel="50000" fill="hold" nodeType="withEffect">
                                  <p:stCondLst>
                                    <p:cond delay="0"/>
                                  </p:stCondLst>
                                  <p:childTnLst>
                                    <p:animMotion origin="layout" path="M -3.94868E-6 2.01543E-6 L 0.21474 -0.21494 " pathEditMode="relative" rAng="0" ptsTypes="AA">
                                      <p:cBhvr>
                                        <p:cTn id="28" dur="2000" fill="hold"/>
                                        <p:tgtEl>
                                          <p:spTgt spid="64"/>
                                        </p:tgtEl>
                                        <p:attrNameLst>
                                          <p:attrName>ppt_x</p:attrName>
                                          <p:attrName>ppt_y</p:attrName>
                                        </p:attrNameLst>
                                      </p:cBhvr>
                                      <p:rCtr x="10737" y="-107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62" grpId="0" animBg="1"/>
      <p:bldP spid="62" grpId="1" animBg="1"/>
      <p:bldP spid="62" grpId="2"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588D3C1-ECB8-5C48-95EA-4247912B17D0}"/>
              </a:ext>
            </a:extLst>
          </p:cNvPr>
          <p:cNvSpPr>
            <a:spLocks noGrp="1"/>
          </p:cNvSpPr>
          <p:nvPr>
            <p:ph type="title"/>
          </p:nvPr>
        </p:nvSpPr>
        <p:spPr/>
        <p:txBody>
          <a:bodyPr/>
          <a:lstStyle/>
          <a:p>
            <a:r>
              <a:rPr kumimoji="1" lang="en-US" altLang="zh-CN" dirty="0"/>
              <a:t>Rethink the Networking Stack</a:t>
            </a:r>
            <a:endParaRPr kumimoji="1" lang="zh-CN" altLang="en-US" dirty="0"/>
          </a:p>
        </p:txBody>
      </p:sp>
      <p:sp>
        <p:nvSpPr>
          <p:cNvPr id="4" name="矩形 3">
            <a:extLst>
              <a:ext uri="{FF2B5EF4-FFF2-40B4-BE49-F238E27FC236}">
                <a16:creationId xmlns:a16="http://schemas.microsoft.com/office/drawing/2014/main" id="{2547C614-1D0C-6D47-9B31-5128CBA49A33}"/>
              </a:ext>
            </a:extLst>
          </p:cNvPr>
          <p:cNvSpPr/>
          <p:nvPr/>
        </p:nvSpPr>
        <p:spPr bwMode="auto">
          <a:xfrm>
            <a:off x="2255045" y="4411662"/>
            <a:ext cx="2590800" cy="685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2400" dirty="0">
                <a:gradFill>
                  <a:gsLst>
                    <a:gs pos="0">
                      <a:srgbClr val="FFFFFF"/>
                    </a:gs>
                    <a:gs pos="100000">
                      <a:srgbClr val="FFFFFF"/>
                    </a:gs>
                  </a:gsLst>
                  <a:lin ang="5400000" scaled="0"/>
                </a:gradFill>
                <a:ea typeface="Segoe UI" pitchFamily="34" charset="0"/>
                <a:cs typeface="Segoe UI" pitchFamily="34" charset="0"/>
              </a:rPr>
              <a:t>NIC</a:t>
            </a:r>
            <a:endParaRPr kumimoji="1" lang="zh-CN"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矩形 4">
            <a:extLst>
              <a:ext uri="{FF2B5EF4-FFF2-40B4-BE49-F238E27FC236}">
                <a16:creationId xmlns:a16="http://schemas.microsoft.com/office/drawing/2014/main" id="{744271B2-DE9C-944E-ABAD-94B8BB0A4B95}"/>
              </a:ext>
            </a:extLst>
          </p:cNvPr>
          <p:cNvSpPr/>
          <p:nvPr/>
        </p:nvSpPr>
        <p:spPr bwMode="auto">
          <a:xfrm>
            <a:off x="2255045" y="3154363"/>
            <a:ext cx="2590800" cy="685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2400" dirty="0">
                <a:gradFill>
                  <a:gsLst>
                    <a:gs pos="0">
                      <a:srgbClr val="FFFFFF"/>
                    </a:gs>
                    <a:gs pos="100000">
                      <a:srgbClr val="FFFFFF"/>
                    </a:gs>
                  </a:gsLst>
                  <a:lin ang="5400000" scaled="0"/>
                </a:gradFill>
                <a:ea typeface="Segoe UI" pitchFamily="34" charset="0"/>
                <a:cs typeface="Segoe UI" pitchFamily="34" charset="0"/>
              </a:rPr>
              <a:t>Software Stack</a:t>
            </a:r>
            <a:endParaRPr kumimoji="1" lang="zh-CN"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矩形 5">
            <a:extLst>
              <a:ext uri="{FF2B5EF4-FFF2-40B4-BE49-F238E27FC236}">
                <a16:creationId xmlns:a16="http://schemas.microsoft.com/office/drawing/2014/main" id="{F20AC88C-AA83-1546-B01A-C008534453BC}"/>
              </a:ext>
            </a:extLst>
          </p:cNvPr>
          <p:cNvSpPr/>
          <p:nvPr/>
        </p:nvSpPr>
        <p:spPr bwMode="auto">
          <a:xfrm>
            <a:off x="2218639" y="1819238"/>
            <a:ext cx="2590800" cy="6858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2400" dirty="0">
                <a:gradFill>
                  <a:gsLst>
                    <a:gs pos="0">
                      <a:srgbClr val="FFFFFF"/>
                    </a:gs>
                    <a:gs pos="100000">
                      <a:srgbClr val="FFFFFF"/>
                    </a:gs>
                  </a:gsLst>
                  <a:lin ang="5400000" scaled="0"/>
                </a:gradFill>
                <a:ea typeface="Segoe UI" pitchFamily="34" charset="0"/>
                <a:cs typeface="Segoe UI" pitchFamily="34" charset="0"/>
              </a:rPr>
              <a:t>Application</a:t>
            </a:r>
            <a:endParaRPr kumimoji="1" lang="zh-CN" alt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文本框 6">
            <a:extLst>
              <a:ext uri="{FF2B5EF4-FFF2-40B4-BE49-F238E27FC236}">
                <a16:creationId xmlns:a16="http://schemas.microsoft.com/office/drawing/2014/main" id="{ED75675F-EBA0-E44E-B4C2-5B185AB14D38}"/>
              </a:ext>
            </a:extLst>
          </p:cNvPr>
          <p:cNvSpPr txBox="1"/>
          <p:nvPr/>
        </p:nvSpPr>
        <p:spPr>
          <a:xfrm>
            <a:off x="5633233" y="2526498"/>
            <a:ext cx="1186479"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Socket</a:t>
            </a:r>
            <a:endParaRPr kumimoji="1" lang="zh-CN" altLang="en-US" sz="2400" dirty="0" err="1">
              <a:gradFill>
                <a:gsLst>
                  <a:gs pos="2917">
                    <a:schemeClr val="tx1"/>
                  </a:gs>
                  <a:gs pos="30000">
                    <a:schemeClr val="tx1"/>
                  </a:gs>
                </a:gsLst>
                <a:lin ang="5400000" scaled="0"/>
              </a:gradFill>
            </a:endParaRPr>
          </a:p>
        </p:txBody>
      </p:sp>
      <p:sp>
        <p:nvSpPr>
          <p:cNvPr id="8" name="文本框 7">
            <a:extLst>
              <a:ext uri="{FF2B5EF4-FFF2-40B4-BE49-F238E27FC236}">
                <a16:creationId xmlns:a16="http://schemas.microsoft.com/office/drawing/2014/main" id="{745950BD-DD9E-E142-8066-6EF9C92CB77B}"/>
              </a:ext>
            </a:extLst>
          </p:cNvPr>
          <p:cNvSpPr txBox="1"/>
          <p:nvPr/>
        </p:nvSpPr>
        <p:spPr>
          <a:xfrm>
            <a:off x="5624191" y="3840145"/>
            <a:ext cx="1166025"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RDMA</a:t>
            </a:r>
            <a:endParaRPr kumimoji="1" lang="zh-CN" altLang="en-US" sz="2400" dirty="0" err="1">
              <a:gradFill>
                <a:gsLst>
                  <a:gs pos="2917">
                    <a:schemeClr val="tx1"/>
                  </a:gs>
                  <a:gs pos="30000">
                    <a:schemeClr val="tx1"/>
                  </a:gs>
                </a:gsLst>
                <a:lin ang="5400000" scaled="0"/>
              </a:gradFill>
            </a:endParaRPr>
          </a:p>
        </p:txBody>
      </p:sp>
      <p:sp>
        <p:nvSpPr>
          <p:cNvPr id="9" name="文本框 8">
            <a:extLst>
              <a:ext uri="{FF2B5EF4-FFF2-40B4-BE49-F238E27FC236}">
                <a16:creationId xmlns:a16="http://schemas.microsoft.com/office/drawing/2014/main" id="{12DC001A-9E32-3C4A-85B3-655F7DDB399A}"/>
              </a:ext>
            </a:extLst>
          </p:cNvPr>
          <p:cNvSpPr txBox="1"/>
          <p:nvPr/>
        </p:nvSpPr>
        <p:spPr>
          <a:xfrm>
            <a:off x="5303045" y="1169915"/>
            <a:ext cx="1808316"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err="1">
                <a:gradFill>
                  <a:gsLst>
                    <a:gs pos="2917">
                      <a:schemeClr val="tx1"/>
                    </a:gs>
                    <a:gs pos="30000">
                      <a:schemeClr val="tx1"/>
                    </a:gs>
                  </a:gsLst>
                  <a:lin ang="5400000" scaled="0"/>
                </a:gradFill>
              </a:rPr>
              <a:t>SocksDirect</a:t>
            </a:r>
            <a:endParaRPr kumimoji="1" lang="zh-CN" altLang="en-US" sz="2400" dirty="0" err="1">
              <a:gradFill>
                <a:gsLst>
                  <a:gs pos="2917">
                    <a:schemeClr val="tx1"/>
                  </a:gs>
                  <a:gs pos="30000">
                    <a:schemeClr val="tx1"/>
                  </a:gs>
                </a:gsLst>
                <a:lin ang="5400000" scaled="0"/>
              </a:gradFill>
            </a:endParaRPr>
          </a:p>
        </p:txBody>
      </p:sp>
      <p:sp>
        <p:nvSpPr>
          <p:cNvPr id="10" name="文本框 9">
            <a:extLst>
              <a:ext uri="{FF2B5EF4-FFF2-40B4-BE49-F238E27FC236}">
                <a16:creationId xmlns:a16="http://schemas.microsoft.com/office/drawing/2014/main" id="{EE7BDB5B-484D-9840-97CF-C9CB617A55A3}"/>
              </a:ext>
            </a:extLst>
          </p:cNvPr>
          <p:cNvSpPr txBox="1"/>
          <p:nvPr/>
        </p:nvSpPr>
        <p:spPr>
          <a:xfrm>
            <a:off x="7171217" y="1169915"/>
            <a:ext cx="1012137"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err="1">
                <a:gradFill>
                  <a:gsLst>
                    <a:gs pos="2917">
                      <a:schemeClr val="tx1"/>
                    </a:gs>
                    <a:gs pos="30000">
                      <a:schemeClr val="tx1"/>
                    </a:gs>
                  </a:gsLst>
                  <a:lin ang="5400000" scaled="0"/>
                </a:gradFill>
              </a:rPr>
              <a:t>eRPC</a:t>
            </a:r>
            <a:endParaRPr kumimoji="1" lang="zh-CN" altLang="en-US" sz="2400" dirty="0" err="1">
              <a:gradFill>
                <a:gsLst>
                  <a:gs pos="2917">
                    <a:schemeClr val="tx1"/>
                  </a:gs>
                  <a:gs pos="30000">
                    <a:schemeClr val="tx1"/>
                  </a:gs>
                </a:gsLst>
                <a:lin ang="5400000" scaled="0"/>
              </a:gradFill>
            </a:endParaRPr>
          </a:p>
        </p:txBody>
      </p:sp>
      <p:sp>
        <p:nvSpPr>
          <p:cNvPr id="11" name="文本框 10">
            <a:extLst>
              <a:ext uri="{FF2B5EF4-FFF2-40B4-BE49-F238E27FC236}">
                <a16:creationId xmlns:a16="http://schemas.microsoft.com/office/drawing/2014/main" id="{B1A68BB0-7D65-674B-9B7E-FAE1B15E0C94}"/>
              </a:ext>
            </a:extLst>
          </p:cNvPr>
          <p:cNvSpPr txBox="1"/>
          <p:nvPr/>
        </p:nvSpPr>
        <p:spPr>
          <a:xfrm>
            <a:off x="7248160" y="2526498"/>
            <a:ext cx="858248"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RPC</a:t>
            </a:r>
            <a:endParaRPr kumimoji="1" lang="zh-CN" altLang="en-US" sz="2400" dirty="0" err="1">
              <a:gradFill>
                <a:gsLst>
                  <a:gs pos="2917">
                    <a:schemeClr val="tx1"/>
                  </a:gs>
                  <a:gs pos="30000">
                    <a:schemeClr val="tx1"/>
                  </a:gs>
                </a:gsLst>
                <a:lin ang="5400000" scaled="0"/>
              </a:gradFill>
            </a:endParaRPr>
          </a:p>
        </p:txBody>
      </p:sp>
      <p:sp>
        <p:nvSpPr>
          <p:cNvPr id="12" name="文本框 11">
            <a:extLst>
              <a:ext uri="{FF2B5EF4-FFF2-40B4-BE49-F238E27FC236}">
                <a16:creationId xmlns:a16="http://schemas.microsoft.com/office/drawing/2014/main" id="{053FA974-23D5-AF4F-9C98-5D133D1074B1}"/>
              </a:ext>
            </a:extLst>
          </p:cNvPr>
          <p:cNvSpPr txBox="1"/>
          <p:nvPr/>
        </p:nvSpPr>
        <p:spPr>
          <a:xfrm>
            <a:off x="7094272" y="3840145"/>
            <a:ext cx="1183081"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Packet</a:t>
            </a:r>
            <a:endParaRPr kumimoji="1" lang="zh-CN" altLang="en-US" sz="2400" dirty="0" err="1">
              <a:gradFill>
                <a:gsLst>
                  <a:gs pos="2917">
                    <a:schemeClr val="tx1"/>
                  </a:gs>
                  <a:gs pos="30000">
                    <a:schemeClr val="tx1"/>
                  </a:gs>
                </a:gsLst>
                <a:lin ang="5400000" scaled="0"/>
              </a:gradFill>
            </a:endParaRPr>
          </a:p>
        </p:txBody>
      </p:sp>
      <p:sp>
        <p:nvSpPr>
          <p:cNvPr id="13" name="文本框 12">
            <a:extLst>
              <a:ext uri="{FF2B5EF4-FFF2-40B4-BE49-F238E27FC236}">
                <a16:creationId xmlns:a16="http://schemas.microsoft.com/office/drawing/2014/main" id="{6608F51E-486B-D546-8697-F156A1123A9A}"/>
              </a:ext>
            </a:extLst>
          </p:cNvPr>
          <p:cNvSpPr txBox="1"/>
          <p:nvPr/>
        </p:nvSpPr>
        <p:spPr>
          <a:xfrm>
            <a:off x="8398261" y="1173270"/>
            <a:ext cx="877484"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LITE</a:t>
            </a:r>
            <a:endParaRPr kumimoji="1" lang="zh-CN" altLang="en-US" sz="2400" dirty="0" err="1">
              <a:gradFill>
                <a:gsLst>
                  <a:gs pos="2917">
                    <a:schemeClr val="tx1"/>
                  </a:gs>
                  <a:gs pos="30000">
                    <a:schemeClr val="tx1"/>
                  </a:gs>
                </a:gsLst>
                <a:lin ang="5400000" scaled="0"/>
              </a:gradFill>
            </a:endParaRPr>
          </a:p>
        </p:txBody>
      </p:sp>
      <p:sp>
        <p:nvSpPr>
          <p:cNvPr id="14" name="文本框 13">
            <a:extLst>
              <a:ext uri="{FF2B5EF4-FFF2-40B4-BE49-F238E27FC236}">
                <a16:creationId xmlns:a16="http://schemas.microsoft.com/office/drawing/2014/main" id="{EB2A20DD-4868-C14E-A38A-7588B15B6393}"/>
              </a:ext>
            </a:extLst>
          </p:cNvPr>
          <p:cNvSpPr txBox="1"/>
          <p:nvPr/>
        </p:nvSpPr>
        <p:spPr>
          <a:xfrm>
            <a:off x="8398261" y="2526498"/>
            <a:ext cx="877484"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LITE</a:t>
            </a:r>
            <a:endParaRPr kumimoji="1" lang="zh-CN" altLang="en-US" sz="2400" dirty="0" err="1">
              <a:gradFill>
                <a:gsLst>
                  <a:gs pos="2917">
                    <a:schemeClr val="tx1"/>
                  </a:gs>
                  <a:gs pos="30000">
                    <a:schemeClr val="tx1"/>
                  </a:gs>
                </a:gsLst>
                <a:lin ang="5400000" scaled="0"/>
              </a:gradFill>
            </a:endParaRPr>
          </a:p>
        </p:txBody>
      </p:sp>
      <p:sp>
        <p:nvSpPr>
          <p:cNvPr id="15" name="文本框 14">
            <a:extLst>
              <a:ext uri="{FF2B5EF4-FFF2-40B4-BE49-F238E27FC236}">
                <a16:creationId xmlns:a16="http://schemas.microsoft.com/office/drawing/2014/main" id="{BDC7DC93-4214-444E-B44A-C3C0D18554F0}"/>
              </a:ext>
            </a:extLst>
          </p:cNvPr>
          <p:cNvSpPr txBox="1"/>
          <p:nvPr/>
        </p:nvSpPr>
        <p:spPr>
          <a:xfrm>
            <a:off x="8321317" y="3843500"/>
            <a:ext cx="1166025"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RDMA</a:t>
            </a:r>
            <a:endParaRPr kumimoji="1" lang="zh-CN" altLang="en-US" sz="2400" dirty="0" err="1">
              <a:gradFill>
                <a:gsLst>
                  <a:gs pos="2917">
                    <a:schemeClr val="tx1"/>
                  </a:gs>
                  <a:gs pos="30000">
                    <a:schemeClr val="tx1"/>
                  </a:gs>
                </a:gsLst>
                <a:lin ang="5400000" scaled="0"/>
              </a:gradFill>
            </a:endParaRPr>
          </a:p>
        </p:txBody>
      </p:sp>
      <p:sp>
        <p:nvSpPr>
          <p:cNvPr id="16" name="文本框 15">
            <a:extLst>
              <a:ext uri="{FF2B5EF4-FFF2-40B4-BE49-F238E27FC236}">
                <a16:creationId xmlns:a16="http://schemas.microsoft.com/office/drawing/2014/main" id="{0E0D7DE8-0EA6-6149-BED0-859155684074}"/>
              </a:ext>
            </a:extLst>
          </p:cNvPr>
          <p:cNvSpPr txBox="1"/>
          <p:nvPr/>
        </p:nvSpPr>
        <p:spPr>
          <a:xfrm>
            <a:off x="1782236" y="2542703"/>
            <a:ext cx="3536417"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Communication primitive</a:t>
            </a:r>
            <a:endParaRPr kumimoji="1" lang="zh-CN" altLang="en-US" sz="2400" dirty="0" err="1">
              <a:gradFill>
                <a:gsLst>
                  <a:gs pos="2917">
                    <a:schemeClr val="tx1"/>
                  </a:gs>
                  <a:gs pos="30000">
                    <a:schemeClr val="tx1"/>
                  </a:gs>
                </a:gsLst>
                <a:lin ang="5400000" scaled="0"/>
              </a:gradFill>
            </a:endParaRPr>
          </a:p>
        </p:txBody>
      </p:sp>
      <p:sp>
        <p:nvSpPr>
          <p:cNvPr id="17" name="文本框 16">
            <a:extLst>
              <a:ext uri="{FF2B5EF4-FFF2-40B4-BE49-F238E27FC236}">
                <a16:creationId xmlns:a16="http://schemas.microsoft.com/office/drawing/2014/main" id="{1F8FE385-9526-0E4A-92E7-2E778E8339E3}"/>
              </a:ext>
            </a:extLst>
          </p:cNvPr>
          <p:cNvSpPr txBox="1"/>
          <p:nvPr/>
        </p:nvSpPr>
        <p:spPr>
          <a:xfrm>
            <a:off x="2239631" y="3840145"/>
            <a:ext cx="2656496" cy="627864"/>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400" dirty="0">
                <a:gradFill>
                  <a:gsLst>
                    <a:gs pos="2917">
                      <a:schemeClr val="tx1"/>
                    </a:gs>
                    <a:gs pos="30000">
                      <a:schemeClr val="tx1"/>
                    </a:gs>
                  </a:gsLst>
                  <a:lin ang="5400000" scaled="0"/>
                </a:gradFill>
              </a:rPr>
              <a:t>HW/SW work split</a:t>
            </a:r>
            <a:endParaRPr kumimoji="1" lang="zh-CN" alt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93703701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3E78CF7-8BF7-7448-A496-11DC35F652AC}"/>
              </a:ext>
            </a:extLst>
          </p:cNvPr>
          <p:cNvSpPr>
            <a:spLocks noGrp="1"/>
          </p:cNvSpPr>
          <p:nvPr>
            <p:ph type="title"/>
          </p:nvPr>
        </p:nvSpPr>
        <p:spPr/>
        <p:txBody>
          <a:bodyPr/>
          <a:lstStyle/>
          <a:p>
            <a:r>
              <a:rPr kumimoji="1" lang="en-US" altLang="zh-CN" dirty="0"/>
              <a:t>High Performance Socket Systems</a:t>
            </a:r>
            <a:endParaRPr kumimoji="1" lang="zh-CN" altLang="en-US" dirty="0"/>
          </a:p>
        </p:txBody>
      </p:sp>
      <p:sp>
        <p:nvSpPr>
          <p:cNvPr id="4" name="Rectangle 23">
            <a:extLst>
              <a:ext uri="{FF2B5EF4-FFF2-40B4-BE49-F238E27FC236}">
                <a16:creationId xmlns:a16="http://schemas.microsoft.com/office/drawing/2014/main" id="{5B0DD671-00D8-D341-BE24-DF9D49A293F9}"/>
              </a:ext>
            </a:extLst>
          </p:cNvPr>
          <p:cNvSpPr/>
          <p:nvPr/>
        </p:nvSpPr>
        <p:spPr>
          <a:xfrm>
            <a:off x="585495" y="4541479"/>
            <a:ext cx="1678876" cy="1735860"/>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a:p>
        </p:txBody>
      </p:sp>
      <p:sp>
        <p:nvSpPr>
          <p:cNvPr id="6" name="Rectangle 21">
            <a:extLst>
              <a:ext uri="{FF2B5EF4-FFF2-40B4-BE49-F238E27FC236}">
                <a16:creationId xmlns:a16="http://schemas.microsoft.com/office/drawing/2014/main" id="{E52258F5-0BD8-2E43-BA08-DAEEA10B4253}"/>
              </a:ext>
            </a:extLst>
          </p:cNvPr>
          <p:cNvSpPr/>
          <p:nvPr/>
        </p:nvSpPr>
        <p:spPr>
          <a:xfrm>
            <a:off x="578644" y="1917924"/>
            <a:ext cx="3424870" cy="2161692"/>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dirty="0"/>
          </a:p>
        </p:txBody>
      </p:sp>
      <p:sp>
        <p:nvSpPr>
          <p:cNvPr id="7" name="Rectangle 88">
            <a:extLst>
              <a:ext uri="{FF2B5EF4-FFF2-40B4-BE49-F238E27FC236}">
                <a16:creationId xmlns:a16="http://schemas.microsoft.com/office/drawing/2014/main" id="{0B1C5FAF-E070-0449-BCC6-D67B13DA81D1}"/>
              </a:ext>
            </a:extLst>
          </p:cNvPr>
          <p:cNvSpPr/>
          <p:nvPr/>
        </p:nvSpPr>
        <p:spPr>
          <a:xfrm>
            <a:off x="809935" y="2045962"/>
            <a:ext cx="1247850"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94" dirty="0">
                <a:solidFill>
                  <a:schemeClr val="tx1"/>
                </a:solidFill>
              </a:rPr>
              <a:t>User App</a:t>
            </a:r>
            <a:endParaRPr lang="en-US" sz="1694" dirty="0">
              <a:solidFill>
                <a:schemeClr val="tx1"/>
              </a:solidFill>
            </a:endParaRPr>
          </a:p>
        </p:txBody>
      </p:sp>
      <p:sp>
        <p:nvSpPr>
          <p:cNvPr id="9" name="Rectangle 88">
            <a:extLst>
              <a:ext uri="{FF2B5EF4-FFF2-40B4-BE49-F238E27FC236}">
                <a16:creationId xmlns:a16="http://schemas.microsoft.com/office/drawing/2014/main" id="{13BE6E0F-7686-414C-8698-3BADFB5CFF44}"/>
              </a:ext>
            </a:extLst>
          </p:cNvPr>
          <p:cNvSpPr/>
          <p:nvPr/>
        </p:nvSpPr>
        <p:spPr>
          <a:xfrm>
            <a:off x="2562298" y="2049063"/>
            <a:ext cx="1226016"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1" name="Rectangle 88">
            <a:extLst>
              <a:ext uri="{FF2B5EF4-FFF2-40B4-BE49-F238E27FC236}">
                <a16:creationId xmlns:a16="http://schemas.microsoft.com/office/drawing/2014/main" id="{583D687C-7C6D-D94F-9B54-ADBF6641D5D7}"/>
              </a:ext>
            </a:extLst>
          </p:cNvPr>
          <p:cNvSpPr/>
          <p:nvPr/>
        </p:nvSpPr>
        <p:spPr>
          <a:xfrm>
            <a:off x="802399" y="5608533"/>
            <a:ext cx="1238933" cy="451905"/>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6" name="Rectangle 89">
            <a:extLst>
              <a:ext uri="{FF2B5EF4-FFF2-40B4-BE49-F238E27FC236}">
                <a16:creationId xmlns:a16="http://schemas.microsoft.com/office/drawing/2014/main" id="{A2026061-5A45-AF4A-A77F-DB8420A6CB53}"/>
              </a:ext>
            </a:extLst>
          </p:cNvPr>
          <p:cNvSpPr/>
          <p:nvPr/>
        </p:nvSpPr>
        <p:spPr>
          <a:xfrm>
            <a:off x="808635" y="2455633"/>
            <a:ext cx="2979679" cy="435108"/>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Kernel VFS</a:t>
            </a:r>
          </a:p>
        </p:txBody>
      </p:sp>
      <p:sp>
        <p:nvSpPr>
          <p:cNvPr id="17" name="TextBox 24">
            <a:extLst>
              <a:ext uri="{FF2B5EF4-FFF2-40B4-BE49-F238E27FC236}">
                <a16:creationId xmlns:a16="http://schemas.microsoft.com/office/drawing/2014/main" id="{18640E7E-1FC3-114D-80F4-CC925D85C5D5}"/>
              </a:ext>
            </a:extLst>
          </p:cNvPr>
          <p:cNvSpPr txBox="1"/>
          <p:nvPr/>
        </p:nvSpPr>
        <p:spPr>
          <a:xfrm>
            <a:off x="3428632" y="4101421"/>
            <a:ext cx="719364" cy="338554"/>
          </a:xfrm>
          <a:prstGeom prst="rect">
            <a:avLst/>
          </a:prstGeom>
          <a:noFill/>
        </p:spPr>
        <p:txBody>
          <a:bodyPr wrap="none" rtlCol="0">
            <a:spAutoFit/>
          </a:bodyPr>
          <a:lstStyle/>
          <a:p>
            <a:r>
              <a:rPr lang="en-US" sz="1600" dirty="0"/>
              <a:t>Host 1</a:t>
            </a:r>
          </a:p>
        </p:txBody>
      </p:sp>
      <p:sp>
        <p:nvSpPr>
          <p:cNvPr id="18" name="TextBox 25">
            <a:extLst>
              <a:ext uri="{FF2B5EF4-FFF2-40B4-BE49-F238E27FC236}">
                <a16:creationId xmlns:a16="http://schemas.microsoft.com/office/drawing/2014/main" id="{11589E9B-1F09-C747-9407-D8111CC723DE}"/>
              </a:ext>
            </a:extLst>
          </p:cNvPr>
          <p:cNvSpPr txBox="1"/>
          <p:nvPr/>
        </p:nvSpPr>
        <p:spPr>
          <a:xfrm>
            <a:off x="2213786" y="4529622"/>
            <a:ext cx="719364" cy="338554"/>
          </a:xfrm>
          <a:prstGeom prst="rect">
            <a:avLst/>
          </a:prstGeom>
          <a:noFill/>
        </p:spPr>
        <p:txBody>
          <a:bodyPr wrap="none" rtlCol="0">
            <a:spAutoFit/>
          </a:bodyPr>
          <a:lstStyle/>
          <a:p>
            <a:r>
              <a:rPr lang="en-US" sz="1600" dirty="0"/>
              <a:t>Host 2</a:t>
            </a:r>
          </a:p>
        </p:txBody>
      </p:sp>
      <p:cxnSp>
        <p:nvCxnSpPr>
          <p:cNvPr id="28" name="Straight Arrow Connector 40">
            <a:extLst>
              <a:ext uri="{FF2B5EF4-FFF2-40B4-BE49-F238E27FC236}">
                <a16:creationId xmlns:a16="http://schemas.microsoft.com/office/drawing/2014/main" id="{406595A7-5861-0343-97BF-D50C041CDB0B}"/>
              </a:ext>
            </a:extLst>
          </p:cNvPr>
          <p:cNvCxnSpPr>
            <a:cxnSpLocks/>
          </p:cNvCxnSpPr>
          <p:nvPr/>
        </p:nvCxnSpPr>
        <p:spPr>
          <a:xfrm>
            <a:off x="1432871" y="3783270"/>
            <a:ext cx="1" cy="950592"/>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31" name="文本占位符 1">
            <a:extLst>
              <a:ext uri="{FF2B5EF4-FFF2-40B4-BE49-F238E27FC236}">
                <a16:creationId xmlns:a16="http://schemas.microsoft.com/office/drawing/2014/main" id="{E43E1848-697A-FD47-B66A-7291E256E8C7}"/>
              </a:ext>
            </a:extLst>
          </p:cNvPr>
          <p:cNvSpPr>
            <a:spLocks noGrp="1"/>
          </p:cNvSpPr>
          <p:nvPr>
            <p:ph type="body" sz="quarter" idx="10"/>
          </p:nvPr>
        </p:nvSpPr>
        <p:spPr>
          <a:xfrm>
            <a:off x="366167" y="1212855"/>
            <a:ext cx="4174877" cy="627864"/>
          </a:xfrm>
        </p:spPr>
        <p:txBody>
          <a:bodyPr/>
          <a:lstStyle/>
          <a:p>
            <a:r>
              <a:rPr kumimoji="1" lang="en-US" altLang="zh-CN" sz="3200" dirty="0"/>
              <a:t>Kernel Optimization</a:t>
            </a:r>
          </a:p>
        </p:txBody>
      </p:sp>
      <p:sp>
        <p:nvSpPr>
          <p:cNvPr id="32" name="文本框 31">
            <a:extLst>
              <a:ext uri="{FF2B5EF4-FFF2-40B4-BE49-F238E27FC236}">
                <a16:creationId xmlns:a16="http://schemas.microsoft.com/office/drawing/2014/main" id="{717C0101-2F7F-004C-BC6B-5DDBB559D23D}"/>
              </a:ext>
            </a:extLst>
          </p:cNvPr>
          <p:cNvSpPr txBox="1"/>
          <p:nvPr/>
        </p:nvSpPr>
        <p:spPr>
          <a:xfrm>
            <a:off x="381000" y="6284918"/>
            <a:ext cx="3931444" cy="849463"/>
          </a:xfrm>
          <a:prstGeom prst="rect">
            <a:avLst/>
          </a:prstGeom>
          <a:noFill/>
        </p:spPr>
        <p:txBody>
          <a:bodyPr wrap="square" lIns="182880" tIns="146304" rIns="182880" bIns="146304" rtlCol="0">
            <a:spAutoFit/>
          </a:bodyPr>
          <a:lstStyle/>
          <a:p>
            <a:r>
              <a:rPr kumimoji="1" lang="en-US" altLang="zh-CN" dirty="0" err="1"/>
              <a:t>FastSocket</a:t>
            </a:r>
            <a:r>
              <a:rPr kumimoji="1" lang="en-US" altLang="zh-CN" dirty="0"/>
              <a:t>, </a:t>
            </a:r>
            <a:r>
              <a:rPr kumimoji="1" lang="en-US" altLang="zh-CN" dirty="0" err="1"/>
              <a:t>Megapipe</a:t>
            </a:r>
            <a:r>
              <a:rPr kumimoji="1" lang="en-US" altLang="zh-CN" dirty="0"/>
              <a:t>, </a:t>
            </a:r>
            <a:r>
              <a:rPr kumimoji="1" lang="en-US" altLang="zh-CN" dirty="0" err="1"/>
              <a:t>StackMap</a:t>
            </a:r>
            <a:r>
              <a:rPr kumimoji="1" lang="en-US" altLang="zh-CN" dirty="0"/>
              <a:t>…</a:t>
            </a:r>
          </a:p>
          <a:p>
            <a:pPr>
              <a:lnSpc>
                <a:spcPct val="90000"/>
              </a:lnSpc>
              <a:spcAft>
                <a:spcPts val="600"/>
              </a:spcAft>
            </a:pPr>
            <a:endParaRPr kumimoji="1" lang="zh-CN" altLang="en-US" sz="2000" dirty="0" err="1">
              <a:gradFill>
                <a:gsLst>
                  <a:gs pos="2917">
                    <a:schemeClr val="tx1"/>
                  </a:gs>
                  <a:gs pos="30000">
                    <a:schemeClr val="tx1"/>
                  </a:gs>
                </a:gsLst>
                <a:lin ang="5400000" scaled="0"/>
              </a:gradFill>
            </a:endParaRPr>
          </a:p>
        </p:txBody>
      </p:sp>
      <p:sp>
        <p:nvSpPr>
          <p:cNvPr id="34" name="文本占位符 1">
            <a:extLst>
              <a:ext uri="{FF2B5EF4-FFF2-40B4-BE49-F238E27FC236}">
                <a16:creationId xmlns:a16="http://schemas.microsoft.com/office/drawing/2014/main" id="{26E40A16-0045-A043-B0E7-EFA8340E1F50}"/>
              </a:ext>
            </a:extLst>
          </p:cNvPr>
          <p:cNvSpPr txBox="1">
            <a:spLocks/>
          </p:cNvSpPr>
          <p:nvPr/>
        </p:nvSpPr>
        <p:spPr>
          <a:xfrm>
            <a:off x="4541044" y="1212855"/>
            <a:ext cx="4174877" cy="627864"/>
          </a:xfrm>
          <a:prstGeom prst="rect">
            <a:avLst/>
          </a:prstGeom>
        </p:spPr>
        <p:txBody>
          <a:bodyPr vert="horz" wrap="square" lIns="164592" tIns="91440" rIns="164592" bIns="91440" rtlCol="0">
            <a:spAutoFit/>
          </a:bodyPr>
          <a:lstStyle>
            <a:lvl1pPr marL="0"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46"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3"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45"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68"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kumimoji="1" lang="en-US" altLang="zh-CN" sz="3200" dirty="0"/>
              <a:t>User-space TCP/IP</a:t>
            </a:r>
          </a:p>
        </p:txBody>
      </p:sp>
      <p:sp>
        <p:nvSpPr>
          <p:cNvPr id="35" name="文本占位符 1">
            <a:extLst>
              <a:ext uri="{FF2B5EF4-FFF2-40B4-BE49-F238E27FC236}">
                <a16:creationId xmlns:a16="http://schemas.microsoft.com/office/drawing/2014/main" id="{B924777F-2C23-894E-9A49-9E9B33245F17}"/>
              </a:ext>
            </a:extLst>
          </p:cNvPr>
          <p:cNvSpPr txBox="1">
            <a:spLocks/>
          </p:cNvSpPr>
          <p:nvPr/>
        </p:nvSpPr>
        <p:spPr>
          <a:xfrm>
            <a:off x="8427244" y="1212855"/>
            <a:ext cx="4174877" cy="627864"/>
          </a:xfrm>
          <a:prstGeom prst="rect">
            <a:avLst/>
          </a:prstGeom>
        </p:spPr>
        <p:txBody>
          <a:bodyPr vert="horz" wrap="square" lIns="164592" tIns="91440" rIns="164592" bIns="91440" rtlCol="0">
            <a:spAutoFit/>
          </a:bodyPr>
          <a:lstStyle>
            <a:lvl1pPr marL="0"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46"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3"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45"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68" marR="0" indent="0" algn="l" defTabSz="699446"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475"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199"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22"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646" indent="-174862" algn="l" defTabSz="69944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kumimoji="1" lang="en-US" altLang="zh-CN" sz="3200" dirty="0"/>
              <a:t>Offload to RDMA NIC</a:t>
            </a:r>
          </a:p>
        </p:txBody>
      </p:sp>
      <p:sp>
        <p:nvSpPr>
          <p:cNvPr id="36" name="矩形 35">
            <a:extLst>
              <a:ext uri="{FF2B5EF4-FFF2-40B4-BE49-F238E27FC236}">
                <a16:creationId xmlns:a16="http://schemas.microsoft.com/office/drawing/2014/main" id="{1D7E7C6F-3358-5B4D-810C-4F932C85B16D}"/>
              </a:ext>
            </a:extLst>
          </p:cNvPr>
          <p:cNvSpPr/>
          <p:nvPr/>
        </p:nvSpPr>
        <p:spPr>
          <a:xfrm>
            <a:off x="4588423" y="6300240"/>
            <a:ext cx="2930354" cy="646331"/>
          </a:xfrm>
          <a:prstGeom prst="rect">
            <a:avLst/>
          </a:prstGeom>
        </p:spPr>
        <p:txBody>
          <a:bodyPr wrap="none">
            <a:spAutoFit/>
          </a:bodyPr>
          <a:lstStyle/>
          <a:p>
            <a:r>
              <a:rPr kumimoji="1" lang="en-US" altLang="zh-CN" dirty="0"/>
              <a:t>IX, Arrakis, </a:t>
            </a:r>
            <a:r>
              <a:rPr kumimoji="1" lang="en-US" altLang="zh-CN" dirty="0" err="1"/>
              <a:t>SandStorm</a:t>
            </a:r>
            <a:r>
              <a:rPr kumimoji="1" lang="en-US" altLang="zh-CN" dirty="0"/>
              <a:t>, </a:t>
            </a:r>
            <a:r>
              <a:rPr kumimoji="1" lang="en-US" altLang="zh-CN" dirty="0" err="1"/>
              <a:t>mTCP</a:t>
            </a:r>
            <a:r>
              <a:rPr kumimoji="1" lang="en-US" altLang="zh-CN" dirty="0"/>
              <a:t>,</a:t>
            </a:r>
            <a:br>
              <a:rPr kumimoji="1" lang="en-US" altLang="zh-CN" dirty="0"/>
            </a:br>
            <a:r>
              <a:rPr kumimoji="1" lang="en-US" altLang="zh-CN" dirty="0" err="1"/>
              <a:t>LibVMA</a:t>
            </a:r>
            <a:r>
              <a:rPr kumimoji="1" lang="en-US" altLang="zh-CN" dirty="0"/>
              <a:t>, </a:t>
            </a:r>
            <a:r>
              <a:rPr kumimoji="1" lang="en-US" altLang="zh-CN" dirty="0" err="1"/>
              <a:t>OpenOnload</a:t>
            </a:r>
            <a:r>
              <a:rPr kumimoji="1" lang="en-US" altLang="zh-CN" dirty="0"/>
              <a:t>…</a:t>
            </a:r>
            <a:endParaRPr lang="zh-CN" altLang="en-US" dirty="0"/>
          </a:p>
        </p:txBody>
      </p:sp>
      <p:sp>
        <p:nvSpPr>
          <p:cNvPr id="37" name="矩形 36">
            <a:extLst>
              <a:ext uri="{FF2B5EF4-FFF2-40B4-BE49-F238E27FC236}">
                <a16:creationId xmlns:a16="http://schemas.microsoft.com/office/drawing/2014/main" id="{949CC3EA-2F5E-F747-A1A2-BFC6D056EC25}"/>
              </a:ext>
            </a:extLst>
          </p:cNvPr>
          <p:cNvSpPr/>
          <p:nvPr/>
        </p:nvSpPr>
        <p:spPr>
          <a:xfrm>
            <a:off x="8574142" y="6395874"/>
            <a:ext cx="2483565" cy="369332"/>
          </a:xfrm>
          <a:prstGeom prst="rect">
            <a:avLst/>
          </a:prstGeom>
        </p:spPr>
        <p:txBody>
          <a:bodyPr wrap="none">
            <a:spAutoFit/>
          </a:bodyPr>
          <a:lstStyle/>
          <a:p>
            <a:r>
              <a:rPr kumimoji="1" lang="en-US" altLang="zh-CN" dirty="0" err="1"/>
              <a:t>Rsocket</a:t>
            </a:r>
            <a:r>
              <a:rPr kumimoji="1" lang="en-US" altLang="zh-CN" dirty="0"/>
              <a:t>, SDP, </a:t>
            </a:r>
            <a:r>
              <a:rPr kumimoji="1" lang="en-US" altLang="zh-CN" dirty="0" err="1"/>
              <a:t>FreeFlow</a:t>
            </a:r>
            <a:r>
              <a:rPr kumimoji="1" lang="en-US" altLang="zh-CN" dirty="0"/>
              <a:t>…</a:t>
            </a:r>
            <a:endParaRPr lang="zh-CN" altLang="en-US" dirty="0"/>
          </a:p>
        </p:txBody>
      </p:sp>
      <p:sp>
        <p:nvSpPr>
          <p:cNvPr id="38" name="Rectangle 21">
            <a:extLst>
              <a:ext uri="{FF2B5EF4-FFF2-40B4-BE49-F238E27FC236}">
                <a16:creationId xmlns:a16="http://schemas.microsoft.com/office/drawing/2014/main" id="{AB6FF1F7-70C9-A34E-AE93-64A09D16056B}"/>
              </a:ext>
            </a:extLst>
          </p:cNvPr>
          <p:cNvSpPr/>
          <p:nvPr/>
        </p:nvSpPr>
        <p:spPr>
          <a:xfrm>
            <a:off x="4668789" y="1917924"/>
            <a:ext cx="3424870" cy="2161692"/>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dirty="0"/>
          </a:p>
        </p:txBody>
      </p:sp>
      <p:sp>
        <p:nvSpPr>
          <p:cNvPr id="39" name="Rectangle 88">
            <a:extLst>
              <a:ext uri="{FF2B5EF4-FFF2-40B4-BE49-F238E27FC236}">
                <a16:creationId xmlns:a16="http://schemas.microsoft.com/office/drawing/2014/main" id="{A055B802-D72B-D245-888F-55EFD6941B5F}"/>
              </a:ext>
            </a:extLst>
          </p:cNvPr>
          <p:cNvSpPr/>
          <p:nvPr/>
        </p:nvSpPr>
        <p:spPr>
          <a:xfrm>
            <a:off x="4900080" y="2045962"/>
            <a:ext cx="1247850"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94" dirty="0">
                <a:solidFill>
                  <a:schemeClr val="tx1"/>
                </a:solidFill>
              </a:rPr>
              <a:t>User App</a:t>
            </a:r>
            <a:endParaRPr lang="en-US" sz="1694" dirty="0">
              <a:solidFill>
                <a:schemeClr val="tx1"/>
              </a:solidFill>
            </a:endParaRPr>
          </a:p>
        </p:txBody>
      </p:sp>
      <p:sp>
        <p:nvSpPr>
          <p:cNvPr id="40" name="Rectangle 89">
            <a:extLst>
              <a:ext uri="{FF2B5EF4-FFF2-40B4-BE49-F238E27FC236}">
                <a16:creationId xmlns:a16="http://schemas.microsoft.com/office/drawing/2014/main" id="{757713A2-F065-3041-95A1-28160D56BF58}"/>
              </a:ext>
            </a:extLst>
          </p:cNvPr>
          <p:cNvSpPr/>
          <p:nvPr/>
        </p:nvSpPr>
        <p:spPr>
          <a:xfrm>
            <a:off x="4900080" y="2455633"/>
            <a:ext cx="1247850" cy="442558"/>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User-space VFS</a:t>
            </a:r>
          </a:p>
        </p:txBody>
      </p:sp>
      <p:sp>
        <p:nvSpPr>
          <p:cNvPr id="41" name="Rectangle 88">
            <a:extLst>
              <a:ext uri="{FF2B5EF4-FFF2-40B4-BE49-F238E27FC236}">
                <a16:creationId xmlns:a16="http://schemas.microsoft.com/office/drawing/2014/main" id="{DC15FA40-D7ED-F349-9CF8-126F96B078A5}"/>
              </a:ext>
            </a:extLst>
          </p:cNvPr>
          <p:cNvSpPr/>
          <p:nvPr/>
        </p:nvSpPr>
        <p:spPr>
          <a:xfrm>
            <a:off x="6598444" y="2049063"/>
            <a:ext cx="1290931"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42" name="Rectangle 89">
            <a:extLst>
              <a:ext uri="{FF2B5EF4-FFF2-40B4-BE49-F238E27FC236}">
                <a16:creationId xmlns:a16="http://schemas.microsoft.com/office/drawing/2014/main" id="{8F1AF690-F5A2-D040-86C1-1A53CDFE0522}"/>
              </a:ext>
            </a:extLst>
          </p:cNvPr>
          <p:cNvSpPr/>
          <p:nvPr/>
        </p:nvSpPr>
        <p:spPr>
          <a:xfrm>
            <a:off x="6598444" y="2458733"/>
            <a:ext cx="1290931" cy="439457"/>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694" dirty="0">
                <a:solidFill>
                  <a:schemeClr val="tx1"/>
                </a:solidFill>
              </a:rPr>
              <a:t>User-space VFS</a:t>
            </a:r>
          </a:p>
        </p:txBody>
      </p:sp>
      <p:sp>
        <p:nvSpPr>
          <p:cNvPr id="44" name="TextBox 24">
            <a:extLst>
              <a:ext uri="{FF2B5EF4-FFF2-40B4-BE49-F238E27FC236}">
                <a16:creationId xmlns:a16="http://schemas.microsoft.com/office/drawing/2014/main" id="{647140BD-A654-EF47-9086-239B67D116EB}"/>
              </a:ext>
            </a:extLst>
          </p:cNvPr>
          <p:cNvSpPr txBox="1"/>
          <p:nvPr/>
        </p:nvSpPr>
        <p:spPr>
          <a:xfrm>
            <a:off x="7518777" y="4101421"/>
            <a:ext cx="719364" cy="338554"/>
          </a:xfrm>
          <a:prstGeom prst="rect">
            <a:avLst/>
          </a:prstGeom>
          <a:noFill/>
        </p:spPr>
        <p:txBody>
          <a:bodyPr wrap="none" rtlCol="0">
            <a:spAutoFit/>
          </a:bodyPr>
          <a:lstStyle/>
          <a:p>
            <a:r>
              <a:rPr lang="en-US" sz="1600" dirty="0"/>
              <a:t>Host 1</a:t>
            </a:r>
          </a:p>
        </p:txBody>
      </p:sp>
      <p:sp>
        <p:nvSpPr>
          <p:cNvPr id="46" name="TextBox 25">
            <a:extLst>
              <a:ext uri="{FF2B5EF4-FFF2-40B4-BE49-F238E27FC236}">
                <a16:creationId xmlns:a16="http://schemas.microsoft.com/office/drawing/2014/main" id="{E4E3D34D-D156-D740-99A3-875971E38CAC}"/>
              </a:ext>
            </a:extLst>
          </p:cNvPr>
          <p:cNvSpPr txBox="1"/>
          <p:nvPr/>
        </p:nvSpPr>
        <p:spPr>
          <a:xfrm>
            <a:off x="1424933" y="4166085"/>
            <a:ext cx="719428" cy="338554"/>
          </a:xfrm>
          <a:prstGeom prst="rect">
            <a:avLst/>
          </a:prstGeom>
          <a:noFill/>
        </p:spPr>
        <p:txBody>
          <a:bodyPr wrap="none" rtlCol="0">
            <a:spAutoFit/>
          </a:bodyPr>
          <a:lstStyle/>
          <a:p>
            <a:r>
              <a:rPr lang="en-US" sz="1600" dirty="0"/>
              <a:t>TCP/IP</a:t>
            </a:r>
          </a:p>
        </p:txBody>
      </p:sp>
      <p:sp>
        <p:nvSpPr>
          <p:cNvPr id="47" name="TextBox 25">
            <a:extLst>
              <a:ext uri="{FF2B5EF4-FFF2-40B4-BE49-F238E27FC236}">
                <a16:creationId xmlns:a16="http://schemas.microsoft.com/office/drawing/2014/main" id="{2BFB9F5B-5D28-2B43-96E5-33F1F74E0A6A}"/>
              </a:ext>
            </a:extLst>
          </p:cNvPr>
          <p:cNvSpPr txBox="1"/>
          <p:nvPr/>
        </p:nvSpPr>
        <p:spPr>
          <a:xfrm>
            <a:off x="5531644" y="4149308"/>
            <a:ext cx="719428" cy="338554"/>
          </a:xfrm>
          <a:prstGeom prst="rect">
            <a:avLst/>
          </a:prstGeom>
          <a:noFill/>
        </p:spPr>
        <p:txBody>
          <a:bodyPr wrap="none" rtlCol="0">
            <a:spAutoFit/>
          </a:bodyPr>
          <a:lstStyle/>
          <a:p>
            <a:r>
              <a:rPr lang="en-US" sz="1600" dirty="0"/>
              <a:t>TCP/IP</a:t>
            </a:r>
          </a:p>
        </p:txBody>
      </p:sp>
      <p:sp>
        <p:nvSpPr>
          <p:cNvPr id="50" name="Rectangle 23">
            <a:extLst>
              <a:ext uri="{FF2B5EF4-FFF2-40B4-BE49-F238E27FC236}">
                <a16:creationId xmlns:a16="http://schemas.microsoft.com/office/drawing/2014/main" id="{2B27549D-6A91-A940-8A6B-DDCCB90A58BB}"/>
              </a:ext>
            </a:extLst>
          </p:cNvPr>
          <p:cNvSpPr/>
          <p:nvPr/>
        </p:nvSpPr>
        <p:spPr>
          <a:xfrm>
            <a:off x="4668789" y="4518579"/>
            <a:ext cx="1678876" cy="1735860"/>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a:p>
        </p:txBody>
      </p:sp>
      <p:sp>
        <p:nvSpPr>
          <p:cNvPr id="51" name="Rectangle 88">
            <a:extLst>
              <a:ext uri="{FF2B5EF4-FFF2-40B4-BE49-F238E27FC236}">
                <a16:creationId xmlns:a16="http://schemas.microsoft.com/office/drawing/2014/main" id="{68397A48-7533-1948-AB86-F6C91E6B3B66}"/>
              </a:ext>
            </a:extLst>
          </p:cNvPr>
          <p:cNvSpPr/>
          <p:nvPr/>
        </p:nvSpPr>
        <p:spPr>
          <a:xfrm>
            <a:off x="4899022" y="5599482"/>
            <a:ext cx="1238933" cy="451905"/>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53" name="TextBox 25">
            <a:extLst>
              <a:ext uri="{FF2B5EF4-FFF2-40B4-BE49-F238E27FC236}">
                <a16:creationId xmlns:a16="http://schemas.microsoft.com/office/drawing/2014/main" id="{DA83A4EA-BC77-ED40-A039-56E3312F9781}"/>
              </a:ext>
            </a:extLst>
          </p:cNvPr>
          <p:cNvSpPr txBox="1"/>
          <p:nvPr/>
        </p:nvSpPr>
        <p:spPr>
          <a:xfrm>
            <a:off x="6332373" y="4531619"/>
            <a:ext cx="719364" cy="338554"/>
          </a:xfrm>
          <a:prstGeom prst="rect">
            <a:avLst/>
          </a:prstGeom>
          <a:noFill/>
        </p:spPr>
        <p:txBody>
          <a:bodyPr wrap="none" rtlCol="0">
            <a:spAutoFit/>
          </a:bodyPr>
          <a:lstStyle/>
          <a:p>
            <a:r>
              <a:rPr lang="en-US" sz="1600" dirty="0"/>
              <a:t>Host 2</a:t>
            </a:r>
          </a:p>
        </p:txBody>
      </p:sp>
      <p:cxnSp>
        <p:nvCxnSpPr>
          <p:cNvPr id="56" name="Straight Arrow Connector 40">
            <a:extLst>
              <a:ext uri="{FF2B5EF4-FFF2-40B4-BE49-F238E27FC236}">
                <a16:creationId xmlns:a16="http://schemas.microsoft.com/office/drawing/2014/main" id="{95E048AE-D2D1-C94F-A5FF-38BB60BEAF07}"/>
              </a:ext>
            </a:extLst>
          </p:cNvPr>
          <p:cNvCxnSpPr>
            <a:cxnSpLocks/>
            <a:endCxn id="82" idx="0"/>
          </p:cNvCxnSpPr>
          <p:nvPr/>
        </p:nvCxnSpPr>
        <p:spPr>
          <a:xfrm>
            <a:off x="5515142" y="3751247"/>
            <a:ext cx="3347" cy="990047"/>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61" name="Rectangle 89">
            <a:extLst>
              <a:ext uri="{FF2B5EF4-FFF2-40B4-BE49-F238E27FC236}">
                <a16:creationId xmlns:a16="http://schemas.microsoft.com/office/drawing/2014/main" id="{09D83F0D-D126-2D47-BCF0-0ADD332E8330}"/>
              </a:ext>
            </a:extLst>
          </p:cNvPr>
          <p:cNvSpPr/>
          <p:nvPr/>
        </p:nvSpPr>
        <p:spPr>
          <a:xfrm>
            <a:off x="808635" y="2898190"/>
            <a:ext cx="2979679" cy="435108"/>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Kernel TCP/IP</a:t>
            </a:r>
          </a:p>
        </p:txBody>
      </p:sp>
      <p:sp>
        <p:nvSpPr>
          <p:cNvPr id="62" name="Rectangle 89">
            <a:extLst>
              <a:ext uri="{FF2B5EF4-FFF2-40B4-BE49-F238E27FC236}">
                <a16:creationId xmlns:a16="http://schemas.microsoft.com/office/drawing/2014/main" id="{FFC88A74-93DE-B847-A028-741EBFFC87D2}"/>
              </a:ext>
            </a:extLst>
          </p:cNvPr>
          <p:cNvSpPr/>
          <p:nvPr/>
        </p:nvSpPr>
        <p:spPr>
          <a:xfrm>
            <a:off x="808635" y="3340730"/>
            <a:ext cx="2979679" cy="43510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packet API</a:t>
            </a:r>
          </a:p>
        </p:txBody>
      </p:sp>
      <p:cxnSp>
        <p:nvCxnSpPr>
          <p:cNvPr id="65" name="肘形连接符 64">
            <a:extLst>
              <a:ext uri="{FF2B5EF4-FFF2-40B4-BE49-F238E27FC236}">
                <a16:creationId xmlns:a16="http://schemas.microsoft.com/office/drawing/2014/main" id="{6FA9517A-4856-F24E-8ECA-A91C9B64D1CB}"/>
              </a:ext>
            </a:extLst>
          </p:cNvPr>
          <p:cNvCxnSpPr>
            <a:cxnSpLocks/>
            <a:stCxn id="7" idx="2"/>
            <a:endCxn id="9" idx="2"/>
          </p:cNvCxnSpPr>
          <p:nvPr/>
        </p:nvCxnSpPr>
        <p:spPr>
          <a:xfrm rot="16200000" flipH="1">
            <a:off x="2303033" y="1586460"/>
            <a:ext cx="3101" cy="1741446"/>
          </a:xfrm>
          <a:prstGeom prst="bentConnector3">
            <a:avLst>
              <a:gd name="adj1" fmla="val 2578968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Rectangle 89">
            <a:extLst>
              <a:ext uri="{FF2B5EF4-FFF2-40B4-BE49-F238E27FC236}">
                <a16:creationId xmlns:a16="http://schemas.microsoft.com/office/drawing/2014/main" id="{2D5DF3BB-D655-A644-9E74-9897BD0B1CC4}"/>
              </a:ext>
            </a:extLst>
          </p:cNvPr>
          <p:cNvSpPr/>
          <p:nvPr/>
        </p:nvSpPr>
        <p:spPr>
          <a:xfrm>
            <a:off x="4900080" y="2898172"/>
            <a:ext cx="1247850" cy="442558"/>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User-space TCP/IP</a:t>
            </a:r>
          </a:p>
        </p:txBody>
      </p:sp>
      <p:sp>
        <p:nvSpPr>
          <p:cNvPr id="77" name="Rectangle 89">
            <a:extLst>
              <a:ext uri="{FF2B5EF4-FFF2-40B4-BE49-F238E27FC236}">
                <a16:creationId xmlns:a16="http://schemas.microsoft.com/office/drawing/2014/main" id="{F8A74C9F-334F-154C-B55C-3B8E29AAAA48}"/>
              </a:ext>
            </a:extLst>
          </p:cNvPr>
          <p:cNvSpPr/>
          <p:nvPr/>
        </p:nvSpPr>
        <p:spPr>
          <a:xfrm>
            <a:off x="6598444" y="2898172"/>
            <a:ext cx="1290931" cy="442558"/>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User-space TCP/IP</a:t>
            </a:r>
          </a:p>
        </p:txBody>
      </p:sp>
      <p:sp>
        <p:nvSpPr>
          <p:cNvPr id="79" name="Rectangle 89">
            <a:extLst>
              <a:ext uri="{FF2B5EF4-FFF2-40B4-BE49-F238E27FC236}">
                <a16:creationId xmlns:a16="http://schemas.microsoft.com/office/drawing/2014/main" id="{DC3E2CC8-5640-3C45-891C-CC2B5AB1ADB9}"/>
              </a:ext>
            </a:extLst>
          </p:cNvPr>
          <p:cNvSpPr/>
          <p:nvPr/>
        </p:nvSpPr>
        <p:spPr>
          <a:xfrm>
            <a:off x="4899023" y="3340730"/>
            <a:ext cx="2990354" cy="43510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packet API</a:t>
            </a:r>
          </a:p>
        </p:txBody>
      </p:sp>
      <p:sp>
        <p:nvSpPr>
          <p:cNvPr id="80" name="Rectangle 89">
            <a:extLst>
              <a:ext uri="{FF2B5EF4-FFF2-40B4-BE49-F238E27FC236}">
                <a16:creationId xmlns:a16="http://schemas.microsoft.com/office/drawing/2014/main" id="{5F648159-024D-D146-AA22-7A2AA7D21885}"/>
              </a:ext>
            </a:extLst>
          </p:cNvPr>
          <p:cNvSpPr/>
          <p:nvPr/>
        </p:nvSpPr>
        <p:spPr>
          <a:xfrm>
            <a:off x="808636" y="4741294"/>
            <a:ext cx="1232798" cy="43510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packet API</a:t>
            </a:r>
          </a:p>
        </p:txBody>
      </p:sp>
      <p:sp>
        <p:nvSpPr>
          <p:cNvPr id="81" name="Rectangle 89">
            <a:extLst>
              <a:ext uri="{FF2B5EF4-FFF2-40B4-BE49-F238E27FC236}">
                <a16:creationId xmlns:a16="http://schemas.microsoft.com/office/drawing/2014/main" id="{2B4900BE-DE7C-4E47-9BF4-EF12C9697547}"/>
              </a:ext>
            </a:extLst>
          </p:cNvPr>
          <p:cNvSpPr/>
          <p:nvPr/>
        </p:nvSpPr>
        <p:spPr>
          <a:xfrm>
            <a:off x="808534" y="5181996"/>
            <a:ext cx="1232798" cy="435108"/>
          </a:xfrm>
          <a:prstGeom prst="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Kernel</a:t>
            </a:r>
          </a:p>
        </p:txBody>
      </p:sp>
      <p:sp>
        <p:nvSpPr>
          <p:cNvPr id="82" name="Rectangle 89">
            <a:extLst>
              <a:ext uri="{FF2B5EF4-FFF2-40B4-BE49-F238E27FC236}">
                <a16:creationId xmlns:a16="http://schemas.microsoft.com/office/drawing/2014/main" id="{2BB81412-8800-0448-9213-E675BD53A86C}"/>
              </a:ext>
            </a:extLst>
          </p:cNvPr>
          <p:cNvSpPr/>
          <p:nvPr/>
        </p:nvSpPr>
        <p:spPr>
          <a:xfrm>
            <a:off x="4899022" y="4741294"/>
            <a:ext cx="1238933" cy="43510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packet API</a:t>
            </a:r>
          </a:p>
        </p:txBody>
      </p:sp>
      <p:sp>
        <p:nvSpPr>
          <p:cNvPr id="83" name="Rectangle 89">
            <a:extLst>
              <a:ext uri="{FF2B5EF4-FFF2-40B4-BE49-F238E27FC236}">
                <a16:creationId xmlns:a16="http://schemas.microsoft.com/office/drawing/2014/main" id="{E70F3209-DA10-0649-BF6E-AC8932B989F8}"/>
              </a:ext>
            </a:extLst>
          </p:cNvPr>
          <p:cNvSpPr/>
          <p:nvPr/>
        </p:nvSpPr>
        <p:spPr>
          <a:xfrm>
            <a:off x="4899022" y="5172807"/>
            <a:ext cx="1238933" cy="442558"/>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User-space Stack</a:t>
            </a:r>
          </a:p>
        </p:txBody>
      </p:sp>
      <p:sp>
        <p:nvSpPr>
          <p:cNvPr id="102" name="Rectangle 21">
            <a:extLst>
              <a:ext uri="{FF2B5EF4-FFF2-40B4-BE49-F238E27FC236}">
                <a16:creationId xmlns:a16="http://schemas.microsoft.com/office/drawing/2014/main" id="{C7C56064-E039-BD43-ADCB-FB228D9BF6B8}"/>
              </a:ext>
            </a:extLst>
          </p:cNvPr>
          <p:cNvSpPr/>
          <p:nvPr/>
        </p:nvSpPr>
        <p:spPr>
          <a:xfrm>
            <a:off x="8598171" y="1917924"/>
            <a:ext cx="3424870" cy="2161255"/>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dirty="0"/>
          </a:p>
        </p:txBody>
      </p:sp>
      <p:sp>
        <p:nvSpPr>
          <p:cNvPr id="103" name="Rectangle 88">
            <a:extLst>
              <a:ext uri="{FF2B5EF4-FFF2-40B4-BE49-F238E27FC236}">
                <a16:creationId xmlns:a16="http://schemas.microsoft.com/office/drawing/2014/main" id="{7DE96BAC-06B7-A14E-B7FE-BF0873C725A3}"/>
              </a:ext>
            </a:extLst>
          </p:cNvPr>
          <p:cNvSpPr/>
          <p:nvPr/>
        </p:nvSpPr>
        <p:spPr>
          <a:xfrm>
            <a:off x="8829462" y="2045962"/>
            <a:ext cx="1247850"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94" dirty="0">
                <a:solidFill>
                  <a:schemeClr val="tx1"/>
                </a:solidFill>
              </a:rPr>
              <a:t>User App</a:t>
            </a:r>
            <a:endParaRPr lang="en-US" sz="1694" dirty="0">
              <a:solidFill>
                <a:schemeClr val="tx1"/>
              </a:solidFill>
            </a:endParaRPr>
          </a:p>
        </p:txBody>
      </p:sp>
      <p:sp>
        <p:nvSpPr>
          <p:cNvPr id="104" name="Rectangle 89">
            <a:extLst>
              <a:ext uri="{FF2B5EF4-FFF2-40B4-BE49-F238E27FC236}">
                <a16:creationId xmlns:a16="http://schemas.microsoft.com/office/drawing/2014/main" id="{8DA5AE07-88EC-7F41-B8C0-19C7C115A0BC}"/>
              </a:ext>
            </a:extLst>
          </p:cNvPr>
          <p:cNvSpPr/>
          <p:nvPr/>
        </p:nvSpPr>
        <p:spPr>
          <a:xfrm>
            <a:off x="8829462" y="2455633"/>
            <a:ext cx="1247850" cy="442558"/>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User-space VFS</a:t>
            </a:r>
          </a:p>
        </p:txBody>
      </p:sp>
      <p:sp>
        <p:nvSpPr>
          <p:cNvPr id="105" name="Rectangle 88">
            <a:extLst>
              <a:ext uri="{FF2B5EF4-FFF2-40B4-BE49-F238E27FC236}">
                <a16:creationId xmlns:a16="http://schemas.microsoft.com/office/drawing/2014/main" id="{37682568-C068-C740-8946-0AFCDA104208}"/>
              </a:ext>
            </a:extLst>
          </p:cNvPr>
          <p:cNvSpPr/>
          <p:nvPr/>
        </p:nvSpPr>
        <p:spPr>
          <a:xfrm>
            <a:off x="10484644" y="2049063"/>
            <a:ext cx="1323197"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06" name="Rectangle 89">
            <a:extLst>
              <a:ext uri="{FF2B5EF4-FFF2-40B4-BE49-F238E27FC236}">
                <a16:creationId xmlns:a16="http://schemas.microsoft.com/office/drawing/2014/main" id="{C65F2309-6B57-4343-8E2D-F00700F80325}"/>
              </a:ext>
            </a:extLst>
          </p:cNvPr>
          <p:cNvSpPr/>
          <p:nvPr/>
        </p:nvSpPr>
        <p:spPr>
          <a:xfrm>
            <a:off x="10484644" y="2458733"/>
            <a:ext cx="1323197" cy="439457"/>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694" dirty="0">
                <a:solidFill>
                  <a:schemeClr val="tx1"/>
                </a:solidFill>
              </a:rPr>
              <a:t>User-space VFS</a:t>
            </a:r>
          </a:p>
        </p:txBody>
      </p:sp>
      <p:sp>
        <p:nvSpPr>
          <p:cNvPr id="107" name="TextBox 24">
            <a:extLst>
              <a:ext uri="{FF2B5EF4-FFF2-40B4-BE49-F238E27FC236}">
                <a16:creationId xmlns:a16="http://schemas.microsoft.com/office/drawing/2014/main" id="{2DA75DE3-A252-6146-91F5-5573C90E66CB}"/>
              </a:ext>
            </a:extLst>
          </p:cNvPr>
          <p:cNvSpPr txBox="1"/>
          <p:nvPr/>
        </p:nvSpPr>
        <p:spPr>
          <a:xfrm>
            <a:off x="11448159" y="4101421"/>
            <a:ext cx="719364" cy="338554"/>
          </a:xfrm>
          <a:prstGeom prst="rect">
            <a:avLst/>
          </a:prstGeom>
          <a:noFill/>
        </p:spPr>
        <p:txBody>
          <a:bodyPr wrap="none" rtlCol="0">
            <a:spAutoFit/>
          </a:bodyPr>
          <a:lstStyle/>
          <a:p>
            <a:r>
              <a:rPr lang="en-US" sz="1600" dirty="0"/>
              <a:t>Host 1</a:t>
            </a:r>
          </a:p>
        </p:txBody>
      </p:sp>
      <p:sp>
        <p:nvSpPr>
          <p:cNvPr id="108" name="TextBox 25">
            <a:extLst>
              <a:ext uri="{FF2B5EF4-FFF2-40B4-BE49-F238E27FC236}">
                <a16:creationId xmlns:a16="http://schemas.microsoft.com/office/drawing/2014/main" id="{8D0E96A3-F4EC-9242-B311-879FD0F6C2E7}"/>
              </a:ext>
            </a:extLst>
          </p:cNvPr>
          <p:cNvSpPr txBox="1"/>
          <p:nvPr/>
        </p:nvSpPr>
        <p:spPr>
          <a:xfrm>
            <a:off x="9461026" y="4149308"/>
            <a:ext cx="716863" cy="338554"/>
          </a:xfrm>
          <a:prstGeom prst="rect">
            <a:avLst/>
          </a:prstGeom>
          <a:noFill/>
        </p:spPr>
        <p:txBody>
          <a:bodyPr wrap="none" rtlCol="0">
            <a:spAutoFit/>
          </a:bodyPr>
          <a:lstStyle/>
          <a:p>
            <a:r>
              <a:rPr lang="en-US" sz="1600" dirty="0"/>
              <a:t>RDMA</a:t>
            </a:r>
          </a:p>
        </p:txBody>
      </p:sp>
      <p:sp>
        <p:nvSpPr>
          <p:cNvPr id="109" name="Rectangle 23">
            <a:extLst>
              <a:ext uri="{FF2B5EF4-FFF2-40B4-BE49-F238E27FC236}">
                <a16:creationId xmlns:a16="http://schemas.microsoft.com/office/drawing/2014/main" id="{63402959-1664-0947-BE81-3EE70B4C58B3}"/>
              </a:ext>
            </a:extLst>
          </p:cNvPr>
          <p:cNvSpPr/>
          <p:nvPr/>
        </p:nvSpPr>
        <p:spPr>
          <a:xfrm>
            <a:off x="8598171" y="4518579"/>
            <a:ext cx="1678876" cy="1735860"/>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a:p>
        </p:txBody>
      </p:sp>
      <p:sp>
        <p:nvSpPr>
          <p:cNvPr id="110" name="Rectangle 88">
            <a:extLst>
              <a:ext uri="{FF2B5EF4-FFF2-40B4-BE49-F238E27FC236}">
                <a16:creationId xmlns:a16="http://schemas.microsoft.com/office/drawing/2014/main" id="{850D48FB-882C-1D46-8E03-55859A9CBB45}"/>
              </a:ext>
            </a:extLst>
          </p:cNvPr>
          <p:cNvSpPr/>
          <p:nvPr/>
        </p:nvSpPr>
        <p:spPr>
          <a:xfrm>
            <a:off x="8828404" y="5607949"/>
            <a:ext cx="1238933" cy="451905"/>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11" name="TextBox 25">
            <a:extLst>
              <a:ext uri="{FF2B5EF4-FFF2-40B4-BE49-F238E27FC236}">
                <a16:creationId xmlns:a16="http://schemas.microsoft.com/office/drawing/2014/main" id="{C290AD94-027B-2E42-8831-DAA27CBA4668}"/>
              </a:ext>
            </a:extLst>
          </p:cNvPr>
          <p:cNvSpPr txBox="1"/>
          <p:nvPr/>
        </p:nvSpPr>
        <p:spPr>
          <a:xfrm>
            <a:off x="10261755" y="4531619"/>
            <a:ext cx="719364" cy="338554"/>
          </a:xfrm>
          <a:prstGeom prst="rect">
            <a:avLst/>
          </a:prstGeom>
          <a:noFill/>
        </p:spPr>
        <p:txBody>
          <a:bodyPr wrap="none" rtlCol="0">
            <a:spAutoFit/>
          </a:bodyPr>
          <a:lstStyle/>
          <a:p>
            <a:r>
              <a:rPr lang="en-US" sz="1600" dirty="0"/>
              <a:t>Host 2</a:t>
            </a:r>
          </a:p>
        </p:txBody>
      </p:sp>
      <p:cxnSp>
        <p:nvCxnSpPr>
          <p:cNvPr id="112" name="Straight Arrow Connector 40">
            <a:extLst>
              <a:ext uri="{FF2B5EF4-FFF2-40B4-BE49-F238E27FC236}">
                <a16:creationId xmlns:a16="http://schemas.microsoft.com/office/drawing/2014/main" id="{1D37DBFF-3031-544F-BB2C-AE7A035B030E}"/>
              </a:ext>
            </a:extLst>
          </p:cNvPr>
          <p:cNvCxnSpPr>
            <a:cxnSpLocks/>
            <a:endCxn id="116" idx="0"/>
          </p:cNvCxnSpPr>
          <p:nvPr/>
        </p:nvCxnSpPr>
        <p:spPr>
          <a:xfrm>
            <a:off x="9444524" y="3751247"/>
            <a:ext cx="3347" cy="990047"/>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115" name="Rectangle 89">
            <a:extLst>
              <a:ext uri="{FF2B5EF4-FFF2-40B4-BE49-F238E27FC236}">
                <a16:creationId xmlns:a16="http://schemas.microsoft.com/office/drawing/2014/main" id="{4B381183-2645-5446-8553-771F5B9AD850}"/>
              </a:ext>
            </a:extLst>
          </p:cNvPr>
          <p:cNvSpPr/>
          <p:nvPr/>
        </p:nvSpPr>
        <p:spPr>
          <a:xfrm>
            <a:off x="8828162" y="2909696"/>
            <a:ext cx="2979679" cy="866141"/>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RDMA API</a:t>
            </a:r>
            <a:br>
              <a:rPr lang="en-US" sz="1694" dirty="0">
                <a:solidFill>
                  <a:schemeClr val="tx1"/>
                </a:solidFill>
              </a:rPr>
            </a:br>
            <a:r>
              <a:rPr lang="en-US" sz="1694" dirty="0">
                <a:solidFill>
                  <a:schemeClr val="tx1"/>
                </a:solidFill>
              </a:rPr>
              <a:t>Hardware-based Transport</a:t>
            </a:r>
          </a:p>
        </p:txBody>
      </p:sp>
      <p:sp>
        <p:nvSpPr>
          <p:cNvPr id="116" name="Rectangle 89">
            <a:extLst>
              <a:ext uri="{FF2B5EF4-FFF2-40B4-BE49-F238E27FC236}">
                <a16:creationId xmlns:a16="http://schemas.microsoft.com/office/drawing/2014/main" id="{BB15D369-1B1F-2346-94BB-24FE34EE427D}"/>
              </a:ext>
            </a:extLst>
          </p:cNvPr>
          <p:cNvSpPr/>
          <p:nvPr/>
        </p:nvSpPr>
        <p:spPr>
          <a:xfrm>
            <a:off x="8828404" y="4741294"/>
            <a:ext cx="1238933" cy="43510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RDMA API</a:t>
            </a:r>
          </a:p>
        </p:txBody>
      </p:sp>
      <p:sp>
        <p:nvSpPr>
          <p:cNvPr id="117" name="Rectangle 89">
            <a:extLst>
              <a:ext uri="{FF2B5EF4-FFF2-40B4-BE49-F238E27FC236}">
                <a16:creationId xmlns:a16="http://schemas.microsoft.com/office/drawing/2014/main" id="{59B0E167-DAA6-024B-AEC5-1A5EFB017E6E}"/>
              </a:ext>
            </a:extLst>
          </p:cNvPr>
          <p:cNvSpPr/>
          <p:nvPr/>
        </p:nvSpPr>
        <p:spPr>
          <a:xfrm>
            <a:off x="8819487" y="5172807"/>
            <a:ext cx="1247850" cy="442558"/>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User-space VFS</a:t>
            </a:r>
          </a:p>
        </p:txBody>
      </p:sp>
    </p:spTree>
    <p:extLst>
      <p:ext uri="{BB962C8B-B14F-4D97-AF65-F5344CB8AC3E}">
        <p14:creationId xmlns:p14="http://schemas.microsoft.com/office/powerpoint/2010/main" val="1839335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animBg="1"/>
      <p:bldP spid="39" grpId="0" animBg="1"/>
      <p:bldP spid="40" grpId="0" animBg="1"/>
      <p:bldP spid="41" grpId="0" animBg="1"/>
      <p:bldP spid="42" grpId="0" animBg="1"/>
      <p:bldP spid="44" grpId="0"/>
      <p:bldP spid="47" grpId="0"/>
      <p:bldP spid="50" grpId="0" animBg="1"/>
      <p:bldP spid="51" grpId="0" animBg="1"/>
      <p:bldP spid="53" grpId="0"/>
      <p:bldP spid="76" grpId="0" animBg="1"/>
      <p:bldP spid="77" grpId="0" animBg="1"/>
      <p:bldP spid="79" grpId="0" animBg="1"/>
      <p:bldP spid="82" grpId="0" animBg="1"/>
      <p:bldP spid="83" grpId="0" animBg="1"/>
      <p:bldP spid="102" grpId="0" animBg="1"/>
      <p:bldP spid="103" grpId="0" animBg="1"/>
      <p:bldP spid="104" grpId="0" animBg="1"/>
      <p:bldP spid="105" grpId="0" animBg="1"/>
      <p:bldP spid="106" grpId="0" animBg="1"/>
      <p:bldP spid="107" grpId="0"/>
      <p:bldP spid="108" grpId="0"/>
      <p:bldP spid="109" grpId="0" animBg="1"/>
      <p:bldP spid="110" grpId="0" animBg="1"/>
      <p:bldP spid="111" grpId="0"/>
      <p:bldP spid="115" grpId="0" animBg="1"/>
      <p:bldP spid="116" grpId="0" animBg="1"/>
      <p:bldP spid="1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E172D79-E714-274E-9CC7-1F7E898902CC}"/>
              </a:ext>
            </a:extLst>
          </p:cNvPr>
          <p:cNvSpPr>
            <a:spLocks noGrp="1"/>
          </p:cNvSpPr>
          <p:nvPr>
            <p:ph type="title"/>
          </p:nvPr>
        </p:nvSpPr>
        <p:spPr/>
        <p:txBody>
          <a:bodyPr/>
          <a:lstStyle/>
          <a:p>
            <a:r>
              <a:rPr kumimoji="1" lang="en-US" altLang="zh-CN" dirty="0"/>
              <a:t>Linux Socket: from send() to </a:t>
            </a:r>
            <a:r>
              <a:rPr kumimoji="1" lang="en-US" altLang="zh-CN" dirty="0" err="1"/>
              <a:t>recv</a:t>
            </a:r>
            <a:r>
              <a:rPr kumimoji="1" lang="en-US" altLang="zh-CN" dirty="0"/>
              <a:t>()</a:t>
            </a:r>
            <a:endParaRPr kumimoji="1" lang="zh-CN" altLang="en-US" dirty="0"/>
          </a:p>
        </p:txBody>
      </p:sp>
      <p:sp>
        <p:nvSpPr>
          <p:cNvPr id="4" name="矩形 3">
            <a:extLst>
              <a:ext uri="{FF2B5EF4-FFF2-40B4-BE49-F238E27FC236}">
                <a16:creationId xmlns:a16="http://schemas.microsoft.com/office/drawing/2014/main" id="{3C0DDEE8-4761-5C46-8328-8AB2EE751DA4}"/>
              </a:ext>
            </a:extLst>
          </p:cNvPr>
          <p:cNvSpPr/>
          <p:nvPr/>
        </p:nvSpPr>
        <p:spPr bwMode="auto">
          <a:xfrm>
            <a:off x="2196860" y="1621488"/>
            <a:ext cx="2438400" cy="507776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kumimoji="1" lang="zh-CN" altLang="en-US" sz="2400"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F5AC88E6-119C-B24F-9AC3-52F67DDC6740}"/>
              </a:ext>
            </a:extLst>
          </p:cNvPr>
          <p:cNvSpPr/>
          <p:nvPr/>
        </p:nvSpPr>
        <p:spPr bwMode="auto">
          <a:xfrm>
            <a:off x="2425461" y="2692735"/>
            <a:ext cx="2057400" cy="2634627"/>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49" fontAlgn="base">
              <a:lnSpc>
                <a:spcPct val="90000"/>
              </a:lnSpc>
              <a:spcBef>
                <a:spcPct val="0"/>
              </a:spcBef>
              <a:spcAft>
                <a:spcPct val="0"/>
              </a:spcAft>
            </a:pPr>
            <a:r>
              <a:rPr kumimoji="1" lang="en-US" altLang="zh-CN" sz="1400" dirty="0">
                <a:solidFill>
                  <a:schemeClr val="tx1"/>
                </a:solidFill>
                <a:ea typeface="Segoe UI" pitchFamily="34" charset="0"/>
                <a:cs typeface="Segoe UI" pitchFamily="34" charset="0"/>
              </a:rPr>
              <a:t>OS</a:t>
            </a:r>
            <a:endParaRPr kumimoji="1" lang="zh-CN" altLang="en-US" sz="1400" dirty="0">
              <a:solidFill>
                <a:schemeClr val="tx1"/>
              </a:solidFill>
              <a:ea typeface="Segoe UI" pitchFamily="34" charset="0"/>
              <a:cs typeface="Segoe UI" pitchFamily="34" charset="0"/>
            </a:endParaRPr>
          </a:p>
        </p:txBody>
      </p:sp>
      <p:grpSp>
        <p:nvGrpSpPr>
          <p:cNvPr id="10" name="组合 9">
            <a:extLst>
              <a:ext uri="{FF2B5EF4-FFF2-40B4-BE49-F238E27FC236}">
                <a16:creationId xmlns:a16="http://schemas.microsoft.com/office/drawing/2014/main" id="{A3985357-A29E-8B47-B96C-D69D8B3E8034}"/>
              </a:ext>
            </a:extLst>
          </p:cNvPr>
          <p:cNvGrpSpPr/>
          <p:nvPr/>
        </p:nvGrpSpPr>
        <p:grpSpPr>
          <a:xfrm>
            <a:off x="2942036" y="6164263"/>
            <a:ext cx="1007424" cy="382629"/>
            <a:chOff x="5474805" y="4787345"/>
            <a:chExt cx="1007424" cy="382629"/>
          </a:xfrm>
        </p:grpSpPr>
        <p:sp>
          <p:nvSpPr>
            <p:cNvPr id="11" name="Rectangle 707">
              <a:extLst>
                <a:ext uri="{FF2B5EF4-FFF2-40B4-BE49-F238E27FC236}">
                  <a16:creationId xmlns:a16="http://schemas.microsoft.com/office/drawing/2014/main" id="{60EE2F40-A672-9C4C-AF55-D33DB765BBAC}"/>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71"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 name="Rectangle 708">
              <a:extLst>
                <a:ext uri="{FF2B5EF4-FFF2-40B4-BE49-F238E27FC236}">
                  <a16:creationId xmlns:a16="http://schemas.microsoft.com/office/drawing/2014/main" id="{34773FD7-3F8E-DD46-A1C7-AD1FC47C1D61}"/>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71"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 name="Rectangle 709">
              <a:extLst>
                <a:ext uri="{FF2B5EF4-FFF2-40B4-BE49-F238E27FC236}">
                  <a16:creationId xmlns:a16="http://schemas.microsoft.com/office/drawing/2014/main" id="{D235769C-5C1D-1B40-AEE0-502F6DA2C3B6}"/>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71" fontAlgn="base">
                <a:lnSpc>
                  <a:spcPct val="90000"/>
                </a:lnSpc>
                <a:spcBef>
                  <a:spcPct val="0"/>
                </a:spcBef>
                <a:spcAft>
                  <a:spcPct val="0"/>
                </a:spcAft>
                <a:defRPr/>
              </a:pP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22" name="文本框 21">
            <a:extLst>
              <a:ext uri="{FF2B5EF4-FFF2-40B4-BE49-F238E27FC236}">
                <a16:creationId xmlns:a16="http://schemas.microsoft.com/office/drawing/2014/main" id="{DC6AB9B9-7902-5743-8239-86CF16B0B3EF}"/>
              </a:ext>
            </a:extLst>
          </p:cNvPr>
          <p:cNvSpPr txBox="1"/>
          <p:nvPr/>
        </p:nvSpPr>
        <p:spPr>
          <a:xfrm>
            <a:off x="2683728" y="1112629"/>
            <a:ext cx="1512915" cy="544765"/>
          </a:xfrm>
          <a:prstGeom prst="rect">
            <a:avLst/>
          </a:prstGeom>
          <a:noFill/>
        </p:spPr>
        <p:txBody>
          <a:bodyPr wrap="none" lIns="182880" tIns="146304" rIns="182880" bIns="146304" rtlCol="0">
            <a:spAutoFit/>
          </a:bodyPr>
          <a:lstStyle/>
          <a:p>
            <a:pPr>
              <a:lnSpc>
                <a:spcPct val="90000"/>
              </a:lnSpc>
              <a:spcAft>
                <a:spcPts val="600"/>
              </a:spcAft>
            </a:pPr>
            <a:r>
              <a:rPr kumimoji="1" lang="en-US" altLang="zh-CN" dirty="0">
                <a:gradFill>
                  <a:gsLst>
                    <a:gs pos="2917">
                      <a:schemeClr val="tx1"/>
                    </a:gs>
                    <a:gs pos="30000">
                      <a:schemeClr val="tx1"/>
                    </a:gs>
                  </a:gsLst>
                  <a:lin ang="5400000" scaled="0"/>
                </a:gradFill>
              </a:rPr>
              <a:t>Sender Host</a:t>
            </a:r>
            <a:endParaRPr kumimoji="1" lang="zh-CN" altLang="en-US" dirty="0">
              <a:gradFill>
                <a:gsLst>
                  <a:gs pos="2917">
                    <a:schemeClr val="tx1"/>
                  </a:gs>
                  <a:gs pos="30000">
                    <a:schemeClr val="tx1"/>
                  </a:gs>
                </a:gsLst>
                <a:lin ang="5400000" scaled="0"/>
              </a:gradFill>
            </a:endParaRPr>
          </a:p>
        </p:txBody>
      </p:sp>
      <p:cxnSp>
        <p:nvCxnSpPr>
          <p:cNvPr id="34" name="直线箭头连接符 33">
            <a:extLst>
              <a:ext uri="{FF2B5EF4-FFF2-40B4-BE49-F238E27FC236}">
                <a16:creationId xmlns:a16="http://schemas.microsoft.com/office/drawing/2014/main" id="{53F61FB6-81AE-7C45-976A-DD2E2DE54AE1}"/>
              </a:ext>
            </a:extLst>
          </p:cNvPr>
          <p:cNvCxnSpPr>
            <a:cxnSpLocks/>
            <a:stCxn id="47" idx="2"/>
            <a:endCxn id="59" idx="0"/>
          </p:cNvCxnSpPr>
          <p:nvPr/>
        </p:nvCxnSpPr>
        <p:spPr>
          <a:xfrm>
            <a:off x="3445476" y="3397822"/>
            <a:ext cx="8685" cy="40040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矩形 170">
            <a:extLst>
              <a:ext uri="{FF2B5EF4-FFF2-40B4-BE49-F238E27FC236}">
                <a16:creationId xmlns:a16="http://schemas.microsoft.com/office/drawing/2014/main" id="{8EEFABFF-AE48-4B37-AE54-4B342A020D54}"/>
              </a:ext>
            </a:extLst>
          </p:cNvPr>
          <p:cNvSpPr/>
          <p:nvPr/>
        </p:nvSpPr>
        <p:spPr bwMode="auto">
          <a:xfrm>
            <a:off x="2868055" y="1750157"/>
            <a:ext cx="1157604" cy="263381"/>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bg1"/>
                </a:solidFill>
                <a:ea typeface="Segoe UI" pitchFamily="34" charset="0"/>
                <a:cs typeface="Segoe UI" pitchFamily="34" charset="0"/>
              </a:rPr>
              <a:t>Application</a:t>
            </a:r>
            <a:endParaRPr kumimoji="1" lang="zh-CN" altLang="en-US" sz="1200" dirty="0">
              <a:solidFill>
                <a:schemeClr val="bg1"/>
              </a:solidFill>
              <a:ea typeface="Segoe UI" pitchFamily="34" charset="0"/>
              <a:cs typeface="Segoe UI" pitchFamily="34" charset="0"/>
            </a:endParaRPr>
          </a:p>
        </p:txBody>
      </p:sp>
      <p:sp>
        <p:nvSpPr>
          <p:cNvPr id="47" name="矩形 171">
            <a:extLst>
              <a:ext uri="{FF2B5EF4-FFF2-40B4-BE49-F238E27FC236}">
                <a16:creationId xmlns:a16="http://schemas.microsoft.com/office/drawing/2014/main" id="{3EA91244-F4CA-4ECB-898B-4CF887167B26}"/>
              </a:ext>
            </a:extLst>
          </p:cNvPr>
          <p:cNvSpPr/>
          <p:nvPr/>
        </p:nvSpPr>
        <p:spPr bwMode="auto">
          <a:xfrm>
            <a:off x="2866673" y="3134441"/>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400" dirty="0">
                <a:solidFill>
                  <a:schemeClr val="bg1"/>
                </a:solidFill>
                <a:ea typeface="Segoe UI" pitchFamily="34" charset="0"/>
                <a:cs typeface="Segoe UI" pitchFamily="34" charset="0"/>
              </a:rPr>
              <a:t>Lock</a:t>
            </a:r>
            <a:endParaRPr kumimoji="1" lang="zh-CN" altLang="en-US" sz="1400" dirty="0">
              <a:solidFill>
                <a:schemeClr val="bg1"/>
              </a:solidFill>
              <a:ea typeface="Segoe UI" pitchFamily="34" charset="0"/>
              <a:cs typeface="Segoe UI" pitchFamily="34" charset="0"/>
            </a:endParaRPr>
          </a:p>
        </p:txBody>
      </p:sp>
      <p:cxnSp>
        <p:nvCxnSpPr>
          <p:cNvPr id="48" name="直线连接符 176">
            <a:extLst>
              <a:ext uri="{FF2B5EF4-FFF2-40B4-BE49-F238E27FC236}">
                <a16:creationId xmlns:a16="http://schemas.microsoft.com/office/drawing/2014/main" id="{544ABF8B-BD7D-4ACF-9D96-F65A77370906}"/>
              </a:ext>
            </a:extLst>
          </p:cNvPr>
          <p:cNvCxnSpPr>
            <a:cxnSpLocks/>
            <a:endCxn id="47" idx="0"/>
          </p:cNvCxnSpPr>
          <p:nvPr/>
        </p:nvCxnSpPr>
        <p:spPr>
          <a:xfrm flipH="1">
            <a:off x="3445475" y="2535889"/>
            <a:ext cx="1382" cy="598552"/>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1" name="矩形 62">
            <a:extLst>
              <a:ext uri="{FF2B5EF4-FFF2-40B4-BE49-F238E27FC236}">
                <a16:creationId xmlns:a16="http://schemas.microsoft.com/office/drawing/2014/main" id="{4B690301-E1C6-42A5-86FE-EE422DC335DE}"/>
              </a:ext>
            </a:extLst>
          </p:cNvPr>
          <p:cNvSpPr/>
          <p:nvPr/>
        </p:nvSpPr>
        <p:spPr bwMode="auto">
          <a:xfrm>
            <a:off x="3573619" y="2744064"/>
            <a:ext cx="1555682" cy="2309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send() </a:t>
            </a:r>
            <a:r>
              <a:rPr kumimoji="1" lang="en-US" altLang="zh-CN" sz="1200" dirty="0" err="1">
                <a:solidFill>
                  <a:schemeClr val="tx1"/>
                </a:solidFill>
                <a:ea typeface="Segoe UI" pitchFamily="34" charset="0"/>
                <a:cs typeface="Segoe UI" pitchFamily="34" charset="0"/>
              </a:rPr>
              <a:t>syscall</a:t>
            </a:r>
            <a:endParaRPr kumimoji="1" lang="zh-CN" altLang="en-US" sz="1200" dirty="0">
              <a:solidFill>
                <a:schemeClr val="tx1"/>
              </a:solidFill>
              <a:ea typeface="Segoe UI" pitchFamily="34" charset="0"/>
              <a:cs typeface="Segoe UI" pitchFamily="34" charset="0"/>
            </a:endParaRPr>
          </a:p>
        </p:txBody>
      </p:sp>
      <p:sp>
        <p:nvSpPr>
          <p:cNvPr id="56" name="矩形 62">
            <a:extLst>
              <a:ext uri="{FF2B5EF4-FFF2-40B4-BE49-F238E27FC236}">
                <a16:creationId xmlns:a16="http://schemas.microsoft.com/office/drawing/2014/main" id="{312D2D26-384D-0E42-974D-35D0E0E45875}"/>
              </a:ext>
            </a:extLst>
          </p:cNvPr>
          <p:cNvSpPr/>
          <p:nvPr/>
        </p:nvSpPr>
        <p:spPr bwMode="auto">
          <a:xfrm>
            <a:off x="3573619" y="3450289"/>
            <a:ext cx="1558446" cy="2709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VFS</a:t>
            </a:r>
            <a:r>
              <a:rPr kumimoji="1" lang="zh-CN" altLang="en-US" sz="1200" dirty="0">
                <a:solidFill>
                  <a:schemeClr val="tx1"/>
                </a:solidFill>
                <a:ea typeface="Segoe UI" pitchFamily="34" charset="0"/>
                <a:cs typeface="Segoe UI" pitchFamily="34" charset="0"/>
              </a:rPr>
              <a:t> </a:t>
            </a:r>
            <a:r>
              <a:rPr kumimoji="1" lang="en-US" altLang="zh-CN" sz="1200" dirty="0">
                <a:solidFill>
                  <a:schemeClr val="tx1"/>
                </a:solidFill>
                <a:ea typeface="Segoe UI" pitchFamily="34" charset="0"/>
                <a:cs typeface="Segoe UI" pitchFamily="34" charset="0"/>
              </a:rPr>
              <a:t>send</a:t>
            </a:r>
            <a:endParaRPr kumimoji="1" lang="zh-CN" altLang="en-US" sz="1200" dirty="0">
              <a:solidFill>
                <a:schemeClr val="tx1"/>
              </a:solidFill>
              <a:ea typeface="Segoe UI" pitchFamily="34" charset="0"/>
              <a:cs typeface="Segoe UI" pitchFamily="34" charset="0"/>
            </a:endParaRPr>
          </a:p>
        </p:txBody>
      </p:sp>
      <p:sp>
        <p:nvSpPr>
          <p:cNvPr id="59" name="矩形 171">
            <a:extLst>
              <a:ext uri="{FF2B5EF4-FFF2-40B4-BE49-F238E27FC236}">
                <a16:creationId xmlns:a16="http://schemas.microsoft.com/office/drawing/2014/main" id="{A1CF6FC2-2A81-644D-AE01-14FFAA3A9F3C}"/>
              </a:ext>
            </a:extLst>
          </p:cNvPr>
          <p:cNvSpPr/>
          <p:nvPr/>
        </p:nvSpPr>
        <p:spPr bwMode="auto">
          <a:xfrm>
            <a:off x="2463015" y="3798231"/>
            <a:ext cx="1982291" cy="2546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100" dirty="0">
                <a:solidFill>
                  <a:schemeClr val="bg1"/>
                </a:solidFill>
                <a:ea typeface="Segoe UI" pitchFamily="34" charset="0"/>
                <a:cs typeface="Segoe UI" pitchFamily="34" charset="0"/>
              </a:rPr>
              <a:t>Copy data, allocate mem</a:t>
            </a:r>
            <a:endParaRPr kumimoji="1" lang="zh-CN" altLang="en-US" sz="1100" dirty="0">
              <a:solidFill>
                <a:schemeClr val="bg1"/>
              </a:solidFill>
              <a:ea typeface="Segoe UI" pitchFamily="34" charset="0"/>
              <a:cs typeface="Segoe UI" pitchFamily="34" charset="0"/>
            </a:endParaRPr>
          </a:p>
        </p:txBody>
      </p:sp>
      <p:sp>
        <p:nvSpPr>
          <p:cNvPr id="66" name="矩形 171">
            <a:extLst>
              <a:ext uri="{FF2B5EF4-FFF2-40B4-BE49-F238E27FC236}">
                <a16:creationId xmlns:a16="http://schemas.microsoft.com/office/drawing/2014/main" id="{B3C82DF6-C667-594D-B497-A34F14C989D3}"/>
              </a:ext>
            </a:extLst>
          </p:cNvPr>
          <p:cNvSpPr/>
          <p:nvPr/>
        </p:nvSpPr>
        <p:spPr bwMode="auto">
          <a:xfrm>
            <a:off x="2796269" y="4653364"/>
            <a:ext cx="1298415"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400" dirty="0">
                <a:solidFill>
                  <a:schemeClr val="bg1"/>
                </a:solidFill>
                <a:ea typeface="Segoe UI" pitchFamily="34" charset="0"/>
                <a:cs typeface="Segoe UI" pitchFamily="34" charset="0"/>
              </a:rPr>
              <a:t>TCP/IP</a:t>
            </a:r>
            <a:endParaRPr kumimoji="1" lang="zh-CN" altLang="en-US" sz="1400" dirty="0">
              <a:solidFill>
                <a:schemeClr val="bg1"/>
              </a:solidFill>
              <a:ea typeface="Segoe UI" pitchFamily="34" charset="0"/>
              <a:cs typeface="Segoe UI" pitchFamily="34" charset="0"/>
            </a:endParaRPr>
          </a:p>
        </p:txBody>
      </p:sp>
      <p:cxnSp>
        <p:nvCxnSpPr>
          <p:cNvPr id="67" name="直线箭头连接符 66">
            <a:extLst>
              <a:ext uri="{FF2B5EF4-FFF2-40B4-BE49-F238E27FC236}">
                <a16:creationId xmlns:a16="http://schemas.microsoft.com/office/drawing/2014/main" id="{8B44BE6F-4D5E-774B-BC53-4C30121A3C1A}"/>
              </a:ext>
            </a:extLst>
          </p:cNvPr>
          <p:cNvCxnSpPr>
            <a:cxnSpLocks/>
            <a:stCxn id="59" idx="2"/>
            <a:endCxn id="68" idx="0"/>
          </p:cNvCxnSpPr>
          <p:nvPr/>
        </p:nvCxnSpPr>
        <p:spPr>
          <a:xfrm flipH="1">
            <a:off x="3445476" y="4052858"/>
            <a:ext cx="8685" cy="15943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8" name="矩形 62">
            <a:extLst>
              <a:ext uri="{FF2B5EF4-FFF2-40B4-BE49-F238E27FC236}">
                <a16:creationId xmlns:a16="http://schemas.microsoft.com/office/drawing/2014/main" id="{8FE3BD45-DC9D-1D4E-8923-E70217AF5540}"/>
              </a:ext>
            </a:extLst>
          </p:cNvPr>
          <p:cNvSpPr/>
          <p:nvPr/>
        </p:nvSpPr>
        <p:spPr bwMode="auto">
          <a:xfrm>
            <a:off x="2666253" y="4212288"/>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TCP</a:t>
            </a:r>
            <a:r>
              <a:rPr kumimoji="1" lang="zh-CN" altLang="en-US" sz="1200" dirty="0">
                <a:solidFill>
                  <a:schemeClr val="tx1"/>
                </a:solidFill>
                <a:ea typeface="Segoe UI" pitchFamily="34" charset="0"/>
                <a:cs typeface="Segoe UI" pitchFamily="34" charset="0"/>
              </a:rPr>
              <a:t> </a:t>
            </a:r>
            <a:r>
              <a:rPr kumimoji="1" lang="en-US" altLang="zh-CN" sz="1200" dirty="0">
                <a:solidFill>
                  <a:schemeClr val="tx1"/>
                </a:solidFill>
                <a:ea typeface="Segoe UI" pitchFamily="34" charset="0"/>
                <a:cs typeface="Segoe UI" pitchFamily="34" charset="0"/>
              </a:rPr>
              <a:t>send buffer</a:t>
            </a:r>
            <a:endParaRPr kumimoji="1" lang="zh-CN" altLang="en-US" sz="1200" dirty="0">
              <a:solidFill>
                <a:schemeClr val="tx1"/>
              </a:solidFill>
              <a:ea typeface="Segoe UI" pitchFamily="34" charset="0"/>
              <a:cs typeface="Segoe UI" pitchFamily="34" charset="0"/>
            </a:endParaRPr>
          </a:p>
        </p:txBody>
      </p:sp>
      <p:cxnSp>
        <p:nvCxnSpPr>
          <p:cNvPr id="80" name="直线箭头连接符 79">
            <a:extLst>
              <a:ext uri="{FF2B5EF4-FFF2-40B4-BE49-F238E27FC236}">
                <a16:creationId xmlns:a16="http://schemas.microsoft.com/office/drawing/2014/main" id="{8BF704FD-F9A3-FF48-97C6-0418F5EF95F1}"/>
              </a:ext>
            </a:extLst>
          </p:cNvPr>
          <p:cNvCxnSpPr>
            <a:cxnSpLocks/>
            <a:stCxn id="66" idx="2"/>
            <a:endCxn id="63" idx="0"/>
          </p:cNvCxnSpPr>
          <p:nvPr/>
        </p:nvCxnSpPr>
        <p:spPr>
          <a:xfrm>
            <a:off x="3445476" y="4916743"/>
            <a:ext cx="3160" cy="51804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1" name="矩形 62">
            <a:extLst>
              <a:ext uri="{FF2B5EF4-FFF2-40B4-BE49-F238E27FC236}">
                <a16:creationId xmlns:a16="http://schemas.microsoft.com/office/drawing/2014/main" id="{544DA4C2-A252-4349-AF20-D148D5A1AE83}"/>
              </a:ext>
            </a:extLst>
          </p:cNvPr>
          <p:cNvSpPr/>
          <p:nvPr/>
        </p:nvSpPr>
        <p:spPr bwMode="auto">
          <a:xfrm>
            <a:off x="3572238" y="5026736"/>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Network packet</a:t>
            </a:r>
            <a:endParaRPr kumimoji="1" lang="zh-CN" altLang="en-US" sz="1200" dirty="0">
              <a:solidFill>
                <a:schemeClr val="tx1"/>
              </a:solidFill>
              <a:ea typeface="Segoe UI" pitchFamily="34" charset="0"/>
              <a:cs typeface="Segoe UI" pitchFamily="34" charset="0"/>
            </a:endParaRPr>
          </a:p>
        </p:txBody>
      </p:sp>
      <p:sp>
        <p:nvSpPr>
          <p:cNvPr id="82" name="矩形 171">
            <a:extLst>
              <a:ext uri="{FF2B5EF4-FFF2-40B4-BE49-F238E27FC236}">
                <a16:creationId xmlns:a16="http://schemas.microsoft.com/office/drawing/2014/main" id="{E5D96680-37DB-F94E-AD05-A0E0D97643B2}"/>
              </a:ext>
            </a:extLst>
          </p:cNvPr>
          <p:cNvSpPr/>
          <p:nvPr/>
        </p:nvSpPr>
        <p:spPr bwMode="auto">
          <a:xfrm>
            <a:off x="2866672" y="2348708"/>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400" dirty="0">
                <a:solidFill>
                  <a:schemeClr val="bg1"/>
                </a:solidFill>
                <a:ea typeface="Segoe UI" pitchFamily="34" charset="0"/>
                <a:cs typeface="Segoe UI" pitchFamily="34" charset="0"/>
              </a:rPr>
              <a:t>C library</a:t>
            </a:r>
            <a:endParaRPr kumimoji="1" lang="zh-CN" altLang="en-US" sz="1400" dirty="0">
              <a:solidFill>
                <a:schemeClr val="bg1"/>
              </a:solidFill>
              <a:ea typeface="Segoe UI" pitchFamily="34" charset="0"/>
              <a:cs typeface="Segoe UI" pitchFamily="34" charset="0"/>
            </a:endParaRPr>
          </a:p>
        </p:txBody>
      </p:sp>
      <p:cxnSp>
        <p:nvCxnSpPr>
          <p:cNvPr id="83" name="直线连接符 176">
            <a:extLst>
              <a:ext uri="{FF2B5EF4-FFF2-40B4-BE49-F238E27FC236}">
                <a16:creationId xmlns:a16="http://schemas.microsoft.com/office/drawing/2014/main" id="{98D04413-94C5-124E-AB6D-650F6D42DC0D}"/>
              </a:ext>
            </a:extLst>
          </p:cNvPr>
          <p:cNvCxnSpPr>
            <a:cxnSpLocks/>
            <a:stCxn id="46" idx="2"/>
            <a:endCxn id="82" idx="0"/>
          </p:cNvCxnSpPr>
          <p:nvPr/>
        </p:nvCxnSpPr>
        <p:spPr>
          <a:xfrm flipH="1">
            <a:off x="3445476" y="2013537"/>
            <a:ext cx="1383" cy="335171"/>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4" name="矩形 62">
            <a:extLst>
              <a:ext uri="{FF2B5EF4-FFF2-40B4-BE49-F238E27FC236}">
                <a16:creationId xmlns:a16="http://schemas.microsoft.com/office/drawing/2014/main" id="{CAC253FB-409A-8E4E-9AD1-803935BD0435}"/>
              </a:ext>
            </a:extLst>
          </p:cNvPr>
          <p:cNvSpPr/>
          <p:nvPr/>
        </p:nvSpPr>
        <p:spPr bwMode="auto">
          <a:xfrm>
            <a:off x="3572236" y="2053052"/>
            <a:ext cx="1555682" cy="2309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send() socket call</a:t>
            </a:r>
            <a:endParaRPr kumimoji="1" lang="zh-CN" altLang="en-US" sz="1200" dirty="0">
              <a:solidFill>
                <a:schemeClr val="tx1"/>
              </a:solidFill>
              <a:ea typeface="Segoe UI" pitchFamily="34" charset="0"/>
              <a:cs typeface="Segoe UI" pitchFamily="34" charset="0"/>
            </a:endParaRPr>
          </a:p>
        </p:txBody>
      </p:sp>
      <p:sp>
        <p:nvSpPr>
          <p:cNvPr id="85" name="矩形 84">
            <a:extLst>
              <a:ext uri="{FF2B5EF4-FFF2-40B4-BE49-F238E27FC236}">
                <a16:creationId xmlns:a16="http://schemas.microsoft.com/office/drawing/2014/main" id="{70BD06B7-DEC7-DE42-8B77-2BC73F4AB111}"/>
              </a:ext>
            </a:extLst>
          </p:cNvPr>
          <p:cNvSpPr/>
          <p:nvPr/>
        </p:nvSpPr>
        <p:spPr bwMode="auto">
          <a:xfrm>
            <a:off x="6663284" y="1668462"/>
            <a:ext cx="3574746" cy="503078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pPr>
            <a:endParaRPr kumimoji="1" lang="zh-CN" altLang="en-US" sz="2400" dirty="0">
              <a:solidFill>
                <a:schemeClr val="tx1"/>
              </a:solidFill>
              <a:ea typeface="Segoe UI" pitchFamily="34" charset="0"/>
              <a:cs typeface="Segoe UI" pitchFamily="34" charset="0"/>
            </a:endParaRPr>
          </a:p>
        </p:txBody>
      </p:sp>
      <p:sp>
        <p:nvSpPr>
          <p:cNvPr id="86" name="矩形 85">
            <a:extLst>
              <a:ext uri="{FF2B5EF4-FFF2-40B4-BE49-F238E27FC236}">
                <a16:creationId xmlns:a16="http://schemas.microsoft.com/office/drawing/2014/main" id="{AF76A268-5570-8041-B410-A88FC96819C6}"/>
              </a:ext>
            </a:extLst>
          </p:cNvPr>
          <p:cNvSpPr/>
          <p:nvPr/>
        </p:nvSpPr>
        <p:spPr bwMode="auto">
          <a:xfrm>
            <a:off x="6891884" y="2692735"/>
            <a:ext cx="2906139" cy="263462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49" fontAlgn="base">
              <a:lnSpc>
                <a:spcPct val="90000"/>
              </a:lnSpc>
              <a:spcBef>
                <a:spcPct val="0"/>
              </a:spcBef>
              <a:spcAft>
                <a:spcPct val="0"/>
              </a:spcAft>
            </a:pPr>
            <a:r>
              <a:rPr kumimoji="1" lang="en-US" altLang="zh-CN" sz="1400" dirty="0">
                <a:solidFill>
                  <a:schemeClr val="tx1"/>
                </a:solidFill>
                <a:ea typeface="Segoe UI" pitchFamily="34" charset="0"/>
                <a:cs typeface="Segoe UI" pitchFamily="34" charset="0"/>
              </a:rPr>
              <a:t>OS</a:t>
            </a:r>
            <a:endParaRPr kumimoji="1" lang="zh-CN" altLang="en-US" sz="1400" dirty="0">
              <a:solidFill>
                <a:schemeClr val="tx1"/>
              </a:solidFill>
              <a:ea typeface="Segoe UI" pitchFamily="34" charset="0"/>
              <a:cs typeface="Segoe UI" pitchFamily="34" charset="0"/>
            </a:endParaRPr>
          </a:p>
        </p:txBody>
      </p:sp>
      <p:grpSp>
        <p:nvGrpSpPr>
          <p:cNvPr id="87" name="组合 86">
            <a:extLst>
              <a:ext uri="{FF2B5EF4-FFF2-40B4-BE49-F238E27FC236}">
                <a16:creationId xmlns:a16="http://schemas.microsoft.com/office/drawing/2014/main" id="{DDBD5C00-41F5-8641-80BD-FA0C3C0BAB67}"/>
              </a:ext>
            </a:extLst>
          </p:cNvPr>
          <p:cNvGrpSpPr/>
          <p:nvPr/>
        </p:nvGrpSpPr>
        <p:grpSpPr>
          <a:xfrm>
            <a:off x="7408459" y="6164263"/>
            <a:ext cx="1007424" cy="382629"/>
            <a:chOff x="5474805" y="4787345"/>
            <a:chExt cx="1007424" cy="382629"/>
          </a:xfrm>
        </p:grpSpPr>
        <p:sp>
          <p:nvSpPr>
            <p:cNvPr id="88" name="Rectangle 707">
              <a:extLst>
                <a:ext uri="{FF2B5EF4-FFF2-40B4-BE49-F238E27FC236}">
                  <a16:creationId xmlns:a16="http://schemas.microsoft.com/office/drawing/2014/main" id="{AD59A2D0-6B17-094D-A110-A4ECA13E6CF5}"/>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71"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89" name="Rectangle 708">
              <a:extLst>
                <a:ext uri="{FF2B5EF4-FFF2-40B4-BE49-F238E27FC236}">
                  <a16:creationId xmlns:a16="http://schemas.microsoft.com/office/drawing/2014/main" id="{33651247-9EF3-4E48-AEC0-790E86FDECD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71"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0" name="Rectangle 709">
              <a:extLst>
                <a:ext uri="{FF2B5EF4-FFF2-40B4-BE49-F238E27FC236}">
                  <a16:creationId xmlns:a16="http://schemas.microsoft.com/office/drawing/2014/main" id="{4E76B3BD-383D-1F47-802D-F0B3A69A04B2}"/>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71" fontAlgn="base">
                <a:lnSpc>
                  <a:spcPct val="90000"/>
                </a:lnSpc>
                <a:spcBef>
                  <a:spcPct val="0"/>
                </a:spcBef>
                <a:spcAft>
                  <a:spcPct val="0"/>
                </a:spcAft>
                <a:defRPr/>
              </a:pP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91" name="文本框 90">
            <a:extLst>
              <a:ext uri="{FF2B5EF4-FFF2-40B4-BE49-F238E27FC236}">
                <a16:creationId xmlns:a16="http://schemas.microsoft.com/office/drawing/2014/main" id="{4111E812-621C-4541-8D8B-0D1E5A667240}"/>
              </a:ext>
            </a:extLst>
          </p:cNvPr>
          <p:cNvSpPr txBox="1"/>
          <p:nvPr/>
        </p:nvSpPr>
        <p:spPr>
          <a:xfrm>
            <a:off x="7593072" y="1123846"/>
            <a:ext cx="1652504" cy="544765"/>
          </a:xfrm>
          <a:prstGeom prst="rect">
            <a:avLst/>
          </a:prstGeom>
          <a:noFill/>
        </p:spPr>
        <p:txBody>
          <a:bodyPr wrap="none" lIns="182880" tIns="146304" rIns="182880" bIns="146304" rtlCol="0">
            <a:spAutoFit/>
          </a:bodyPr>
          <a:lstStyle/>
          <a:p>
            <a:pPr>
              <a:lnSpc>
                <a:spcPct val="90000"/>
              </a:lnSpc>
              <a:spcAft>
                <a:spcPts val="600"/>
              </a:spcAft>
            </a:pPr>
            <a:r>
              <a:rPr kumimoji="1" lang="en-US" altLang="zh-CN" dirty="0">
                <a:gradFill>
                  <a:gsLst>
                    <a:gs pos="2917">
                      <a:schemeClr val="tx1"/>
                    </a:gs>
                    <a:gs pos="30000">
                      <a:schemeClr val="tx1"/>
                    </a:gs>
                  </a:gsLst>
                  <a:lin ang="5400000" scaled="0"/>
                </a:gradFill>
              </a:rPr>
              <a:t>Receiver Host</a:t>
            </a:r>
            <a:endParaRPr kumimoji="1" lang="zh-CN" altLang="en-US" dirty="0">
              <a:gradFill>
                <a:gsLst>
                  <a:gs pos="2917">
                    <a:schemeClr val="tx1"/>
                  </a:gs>
                  <a:gs pos="30000">
                    <a:schemeClr val="tx1"/>
                  </a:gs>
                </a:gsLst>
                <a:lin ang="5400000" scaled="0"/>
              </a:gradFill>
            </a:endParaRPr>
          </a:p>
        </p:txBody>
      </p:sp>
      <p:cxnSp>
        <p:nvCxnSpPr>
          <p:cNvPr id="92" name="直线箭头连接符 91">
            <a:extLst>
              <a:ext uri="{FF2B5EF4-FFF2-40B4-BE49-F238E27FC236}">
                <a16:creationId xmlns:a16="http://schemas.microsoft.com/office/drawing/2014/main" id="{473C399F-8698-254A-A9BF-DF321F057B4E}"/>
              </a:ext>
            </a:extLst>
          </p:cNvPr>
          <p:cNvCxnSpPr>
            <a:cxnSpLocks/>
            <a:stCxn id="94" idx="2"/>
            <a:endCxn id="98" idx="0"/>
          </p:cNvCxnSpPr>
          <p:nvPr/>
        </p:nvCxnSpPr>
        <p:spPr>
          <a:xfrm>
            <a:off x="8950454" y="3374089"/>
            <a:ext cx="0" cy="4066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矩形 170">
            <a:extLst>
              <a:ext uri="{FF2B5EF4-FFF2-40B4-BE49-F238E27FC236}">
                <a16:creationId xmlns:a16="http://schemas.microsoft.com/office/drawing/2014/main" id="{204C5011-DAA7-D94F-98EC-B2DDA9A28BAF}"/>
              </a:ext>
            </a:extLst>
          </p:cNvPr>
          <p:cNvSpPr/>
          <p:nvPr/>
        </p:nvSpPr>
        <p:spPr bwMode="auto">
          <a:xfrm>
            <a:off x="7792849" y="1750167"/>
            <a:ext cx="1157604" cy="263381"/>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bg1"/>
                </a:solidFill>
                <a:ea typeface="Segoe UI" pitchFamily="34" charset="0"/>
                <a:cs typeface="Segoe UI" pitchFamily="34" charset="0"/>
              </a:rPr>
              <a:t>Application</a:t>
            </a:r>
            <a:endParaRPr kumimoji="1" lang="zh-CN" altLang="en-US" sz="1200" dirty="0">
              <a:solidFill>
                <a:schemeClr val="bg1"/>
              </a:solidFill>
              <a:ea typeface="Segoe UI" pitchFamily="34" charset="0"/>
              <a:cs typeface="Segoe UI" pitchFamily="34" charset="0"/>
            </a:endParaRPr>
          </a:p>
        </p:txBody>
      </p:sp>
      <p:sp>
        <p:nvSpPr>
          <p:cNvPr id="94" name="矩形 171">
            <a:extLst>
              <a:ext uri="{FF2B5EF4-FFF2-40B4-BE49-F238E27FC236}">
                <a16:creationId xmlns:a16="http://schemas.microsoft.com/office/drawing/2014/main" id="{83354048-A755-484F-90D5-75F7226494E3}"/>
              </a:ext>
            </a:extLst>
          </p:cNvPr>
          <p:cNvSpPr/>
          <p:nvPr/>
        </p:nvSpPr>
        <p:spPr bwMode="auto">
          <a:xfrm>
            <a:off x="8371652" y="3110709"/>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400" dirty="0">
                <a:solidFill>
                  <a:schemeClr val="bg1"/>
                </a:solidFill>
                <a:ea typeface="Segoe UI" pitchFamily="34" charset="0"/>
                <a:cs typeface="Segoe UI" pitchFamily="34" charset="0"/>
              </a:rPr>
              <a:t>Lock</a:t>
            </a:r>
            <a:endParaRPr kumimoji="1" lang="zh-CN" altLang="en-US" sz="1400" dirty="0">
              <a:solidFill>
                <a:schemeClr val="bg1"/>
              </a:solidFill>
              <a:ea typeface="Segoe UI" pitchFamily="34" charset="0"/>
              <a:cs typeface="Segoe UI" pitchFamily="34" charset="0"/>
            </a:endParaRPr>
          </a:p>
        </p:txBody>
      </p:sp>
      <p:cxnSp>
        <p:nvCxnSpPr>
          <p:cNvPr id="95" name="直线连接符 176">
            <a:extLst>
              <a:ext uri="{FF2B5EF4-FFF2-40B4-BE49-F238E27FC236}">
                <a16:creationId xmlns:a16="http://schemas.microsoft.com/office/drawing/2014/main" id="{CDE2C3D9-5590-844B-8C54-39D925C6A6DE}"/>
              </a:ext>
            </a:extLst>
          </p:cNvPr>
          <p:cNvCxnSpPr>
            <a:cxnSpLocks/>
            <a:stCxn id="104" idx="2"/>
            <a:endCxn id="94" idx="0"/>
          </p:cNvCxnSpPr>
          <p:nvPr/>
        </p:nvCxnSpPr>
        <p:spPr>
          <a:xfrm>
            <a:off x="8950455" y="2612090"/>
            <a:ext cx="1" cy="498619"/>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6" name="矩形 62">
            <a:extLst>
              <a:ext uri="{FF2B5EF4-FFF2-40B4-BE49-F238E27FC236}">
                <a16:creationId xmlns:a16="http://schemas.microsoft.com/office/drawing/2014/main" id="{E6940D0E-CCE0-7347-B500-EB0D58346AAA}"/>
              </a:ext>
            </a:extLst>
          </p:cNvPr>
          <p:cNvSpPr/>
          <p:nvPr/>
        </p:nvSpPr>
        <p:spPr bwMode="auto">
          <a:xfrm>
            <a:off x="9078598" y="2744064"/>
            <a:ext cx="1555682" cy="2309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err="1">
                <a:solidFill>
                  <a:schemeClr val="tx1"/>
                </a:solidFill>
                <a:ea typeface="Segoe UI" pitchFamily="34" charset="0"/>
                <a:cs typeface="Segoe UI" pitchFamily="34" charset="0"/>
              </a:rPr>
              <a:t>recv</a:t>
            </a:r>
            <a:r>
              <a:rPr kumimoji="1" lang="en-US" altLang="zh-CN" sz="1200" dirty="0">
                <a:solidFill>
                  <a:schemeClr val="tx1"/>
                </a:solidFill>
                <a:ea typeface="Segoe UI" pitchFamily="34" charset="0"/>
                <a:cs typeface="Segoe UI" pitchFamily="34" charset="0"/>
              </a:rPr>
              <a:t>() </a:t>
            </a:r>
            <a:r>
              <a:rPr kumimoji="1" lang="en-US" altLang="zh-CN" sz="1200" dirty="0" err="1">
                <a:solidFill>
                  <a:schemeClr val="tx1"/>
                </a:solidFill>
                <a:ea typeface="Segoe UI" pitchFamily="34" charset="0"/>
                <a:cs typeface="Segoe UI" pitchFamily="34" charset="0"/>
              </a:rPr>
              <a:t>syscall</a:t>
            </a:r>
            <a:endParaRPr kumimoji="1" lang="zh-CN" altLang="en-US" sz="1200" dirty="0">
              <a:solidFill>
                <a:schemeClr val="tx1"/>
              </a:solidFill>
              <a:ea typeface="Segoe UI" pitchFamily="34" charset="0"/>
              <a:cs typeface="Segoe UI" pitchFamily="34" charset="0"/>
            </a:endParaRPr>
          </a:p>
        </p:txBody>
      </p:sp>
      <p:sp>
        <p:nvSpPr>
          <p:cNvPr id="97" name="矩形 62">
            <a:extLst>
              <a:ext uri="{FF2B5EF4-FFF2-40B4-BE49-F238E27FC236}">
                <a16:creationId xmlns:a16="http://schemas.microsoft.com/office/drawing/2014/main" id="{07A295D3-3A0B-CB4F-91EF-DCCC9B543CE7}"/>
              </a:ext>
            </a:extLst>
          </p:cNvPr>
          <p:cNvSpPr/>
          <p:nvPr/>
        </p:nvSpPr>
        <p:spPr bwMode="auto">
          <a:xfrm>
            <a:off x="9077215" y="3450289"/>
            <a:ext cx="1558446" cy="2709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VFS</a:t>
            </a:r>
            <a:r>
              <a:rPr kumimoji="1" lang="zh-CN" altLang="en-US" sz="1200" dirty="0">
                <a:solidFill>
                  <a:schemeClr val="tx1"/>
                </a:solidFill>
                <a:ea typeface="Segoe UI" pitchFamily="34" charset="0"/>
                <a:cs typeface="Segoe UI" pitchFamily="34" charset="0"/>
              </a:rPr>
              <a:t> </a:t>
            </a:r>
            <a:r>
              <a:rPr kumimoji="1" lang="en-US" altLang="zh-CN" sz="1200" dirty="0" err="1">
                <a:solidFill>
                  <a:schemeClr val="tx1"/>
                </a:solidFill>
                <a:ea typeface="Segoe UI" pitchFamily="34" charset="0"/>
                <a:cs typeface="Segoe UI" pitchFamily="34" charset="0"/>
              </a:rPr>
              <a:t>recv</a:t>
            </a:r>
            <a:endParaRPr kumimoji="1" lang="zh-CN" altLang="en-US" sz="1200" dirty="0">
              <a:solidFill>
                <a:schemeClr val="tx1"/>
              </a:solidFill>
              <a:ea typeface="Segoe UI" pitchFamily="34" charset="0"/>
              <a:cs typeface="Segoe UI" pitchFamily="34" charset="0"/>
            </a:endParaRPr>
          </a:p>
        </p:txBody>
      </p:sp>
      <p:sp>
        <p:nvSpPr>
          <p:cNvPr id="98" name="矩形 171">
            <a:extLst>
              <a:ext uri="{FF2B5EF4-FFF2-40B4-BE49-F238E27FC236}">
                <a16:creationId xmlns:a16="http://schemas.microsoft.com/office/drawing/2014/main" id="{1AC74740-0CF2-DD4D-B744-47D9B2B162F5}"/>
              </a:ext>
            </a:extLst>
          </p:cNvPr>
          <p:cNvSpPr/>
          <p:nvPr/>
        </p:nvSpPr>
        <p:spPr bwMode="auto">
          <a:xfrm>
            <a:off x="8371652" y="3780751"/>
            <a:ext cx="1157604" cy="43153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bg1"/>
                </a:solidFill>
                <a:ea typeface="Segoe UI" pitchFamily="34" charset="0"/>
                <a:cs typeface="Segoe UI" pitchFamily="34" charset="0"/>
              </a:rPr>
              <a:t>Copy data, free mem</a:t>
            </a:r>
            <a:endParaRPr kumimoji="1" lang="zh-CN" altLang="en-US" sz="1200" dirty="0">
              <a:solidFill>
                <a:schemeClr val="bg1"/>
              </a:solidFill>
              <a:ea typeface="Segoe UI" pitchFamily="34" charset="0"/>
              <a:cs typeface="Segoe UI" pitchFamily="34" charset="0"/>
            </a:endParaRPr>
          </a:p>
        </p:txBody>
      </p:sp>
      <p:sp>
        <p:nvSpPr>
          <p:cNvPr id="99" name="矩形 171">
            <a:extLst>
              <a:ext uri="{FF2B5EF4-FFF2-40B4-BE49-F238E27FC236}">
                <a16:creationId xmlns:a16="http://schemas.microsoft.com/office/drawing/2014/main" id="{219C8DCB-95C3-7146-A1E0-BF705CF41C13}"/>
              </a:ext>
            </a:extLst>
          </p:cNvPr>
          <p:cNvSpPr/>
          <p:nvPr/>
        </p:nvSpPr>
        <p:spPr bwMode="auto">
          <a:xfrm>
            <a:off x="7262692" y="4745690"/>
            <a:ext cx="1298415"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400" dirty="0">
                <a:solidFill>
                  <a:schemeClr val="bg1"/>
                </a:solidFill>
                <a:ea typeface="Segoe UI" pitchFamily="34" charset="0"/>
                <a:cs typeface="Segoe UI" pitchFamily="34" charset="0"/>
              </a:rPr>
              <a:t>TCP/IP</a:t>
            </a:r>
            <a:endParaRPr kumimoji="1" lang="zh-CN" altLang="en-US" sz="1400" dirty="0">
              <a:solidFill>
                <a:schemeClr val="bg1"/>
              </a:solidFill>
              <a:ea typeface="Segoe UI" pitchFamily="34" charset="0"/>
              <a:cs typeface="Segoe UI" pitchFamily="34" charset="0"/>
            </a:endParaRPr>
          </a:p>
        </p:txBody>
      </p:sp>
      <p:cxnSp>
        <p:nvCxnSpPr>
          <p:cNvPr id="100" name="直线箭头连接符 99">
            <a:extLst>
              <a:ext uri="{FF2B5EF4-FFF2-40B4-BE49-F238E27FC236}">
                <a16:creationId xmlns:a16="http://schemas.microsoft.com/office/drawing/2014/main" id="{D916C278-999B-0047-B302-368C8B2A2352}"/>
              </a:ext>
            </a:extLst>
          </p:cNvPr>
          <p:cNvCxnSpPr>
            <a:cxnSpLocks/>
            <a:stCxn id="107" idx="2"/>
            <a:endCxn id="99" idx="0"/>
          </p:cNvCxnSpPr>
          <p:nvPr/>
        </p:nvCxnSpPr>
        <p:spPr>
          <a:xfrm>
            <a:off x="7707010" y="4212291"/>
            <a:ext cx="204888" cy="533399"/>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矩形 62">
            <a:extLst>
              <a:ext uri="{FF2B5EF4-FFF2-40B4-BE49-F238E27FC236}">
                <a16:creationId xmlns:a16="http://schemas.microsoft.com/office/drawing/2014/main" id="{4F392856-60FA-594B-B71B-3457966C6895}"/>
              </a:ext>
            </a:extLst>
          </p:cNvPr>
          <p:cNvSpPr/>
          <p:nvPr/>
        </p:nvSpPr>
        <p:spPr bwMode="auto">
          <a:xfrm>
            <a:off x="8171231" y="4364689"/>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TCP</a:t>
            </a:r>
            <a:r>
              <a:rPr kumimoji="1" lang="zh-CN" altLang="en-US" sz="1200" dirty="0">
                <a:solidFill>
                  <a:schemeClr val="tx1"/>
                </a:solidFill>
                <a:ea typeface="Segoe UI" pitchFamily="34" charset="0"/>
                <a:cs typeface="Segoe UI" pitchFamily="34" charset="0"/>
              </a:rPr>
              <a:t> </a:t>
            </a:r>
            <a:r>
              <a:rPr kumimoji="1" lang="en-US" altLang="zh-CN" sz="1200" dirty="0" err="1">
                <a:solidFill>
                  <a:schemeClr val="tx1"/>
                </a:solidFill>
                <a:ea typeface="Segoe UI" pitchFamily="34" charset="0"/>
                <a:cs typeface="Segoe UI" pitchFamily="34" charset="0"/>
              </a:rPr>
              <a:t>recv</a:t>
            </a:r>
            <a:r>
              <a:rPr kumimoji="1" lang="en-US" altLang="zh-CN" sz="1200" dirty="0">
                <a:solidFill>
                  <a:schemeClr val="tx1"/>
                </a:solidFill>
                <a:ea typeface="Segoe UI" pitchFamily="34" charset="0"/>
                <a:cs typeface="Segoe UI" pitchFamily="34" charset="0"/>
              </a:rPr>
              <a:t> buffer</a:t>
            </a:r>
            <a:endParaRPr kumimoji="1" lang="zh-CN" altLang="en-US" sz="1200" dirty="0">
              <a:solidFill>
                <a:schemeClr val="tx1"/>
              </a:solidFill>
              <a:ea typeface="Segoe UI" pitchFamily="34" charset="0"/>
              <a:cs typeface="Segoe UI" pitchFamily="34" charset="0"/>
            </a:endParaRPr>
          </a:p>
        </p:txBody>
      </p:sp>
      <p:cxnSp>
        <p:nvCxnSpPr>
          <p:cNvPr id="102" name="直线箭头连接符 101">
            <a:extLst>
              <a:ext uri="{FF2B5EF4-FFF2-40B4-BE49-F238E27FC236}">
                <a16:creationId xmlns:a16="http://schemas.microsoft.com/office/drawing/2014/main" id="{AF3932F6-7752-FD4C-8A44-9263D1CDE934}"/>
              </a:ext>
            </a:extLst>
          </p:cNvPr>
          <p:cNvCxnSpPr>
            <a:cxnSpLocks/>
            <a:stCxn id="113" idx="2"/>
            <a:endCxn id="90" idx="0"/>
          </p:cNvCxnSpPr>
          <p:nvPr/>
        </p:nvCxnSpPr>
        <p:spPr>
          <a:xfrm>
            <a:off x="7911898" y="5783262"/>
            <a:ext cx="274" cy="38100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矩形 62">
            <a:extLst>
              <a:ext uri="{FF2B5EF4-FFF2-40B4-BE49-F238E27FC236}">
                <a16:creationId xmlns:a16="http://schemas.microsoft.com/office/drawing/2014/main" id="{2D4C2B31-F167-BF46-A8F2-FB813335B201}"/>
              </a:ext>
            </a:extLst>
          </p:cNvPr>
          <p:cNvSpPr/>
          <p:nvPr/>
        </p:nvSpPr>
        <p:spPr bwMode="auto">
          <a:xfrm>
            <a:off x="8038661" y="5050488"/>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Network packet</a:t>
            </a:r>
            <a:endParaRPr kumimoji="1" lang="zh-CN" altLang="en-US" sz="1200" dirty="0">
              <a:solidFill>
                <a:schemeClr val="tx1"/>
              </a:solidFill>
              <a:ea typeface="Segoe UI" pitchFamily="34" charset="0"/>
              <a:cs typeface="Segoe UI" pitchFamily="34" charset="0"/>
            </a:endParaRPr>
          </a:p>
        </p:txBody>
      </p:sp>
      <p:sp>
        <p:nvSpPr>
          <p:cNvPr id="104" name="矩形 171">
            <a:extLst>
              <a:ext uri="{FF2B5EF4-FFF2-40B4-BE49-F238E27FC236}">
                <a16:creationId xmlns:a16="http://schemas.microsoft.com/office/drawing/2014/main" id="{802A5A98-512C-6E47-BEC7-9540364985D2}"/>
              </a:ext>
            </a:extLst>
          </p:cNvPr>
          <p:cNvSpPr/>
          <p:nvPr/>
        </p:nvSpPr>
        <p:spPr bwMode="auto">
          <a:xfrm>
            <a:off x="8371651" y="2348708"/>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400" dirty="0">
                <a:solidFill>
                  <a:schemeClr val="bg1"/>
                </a:solidFill>
                <a:ea typeface="Segoe UI" pitchFamily="34" charset="0"/>
                <a:cs typeface="Segoe UI" pitchFamily="34" charset="0"/>
              </a:rPr>
              <a:t>C library</a:t>
            </a:r>
            <a:endParaRPr kumimoji="1" lang="zh-CN" altLang="en-US" sz="1400" dirty="0">
              <a:solidFill>
                <a:schemeClr val="bg1"/>
              </a:solidFill>
              <a:ea typeface="Segoe UI" pitchFamily="34" charset="0"/>
              <a:cs typeface="Segoe UI" pitchFamily="34" charset="0"/>
            </a:endParaRPr>
          </a:p>
        </p:txBody>
      </p:sp>
      <p:cxnSp>
        <p:nvCxnSpPr>
          <p:cNvPr id="105" name="直线连接符 176">
            <a:extLst>
              <a:ext uri="{FF2B5EF4-FFF2-40B4-BE49-F238E27FC236}">
                <a16:creationId xmlns:a16="http://schemas.microsoft.com/office/drawing/2014/main" id="{CAD3AF7F-B72E-0441-89F3-F302E80319FF}"/>
              </a:ext>
            </a:extLst>
          </p:cNvPr>
          <p:cNvCxnSpPr>
            <a:cxnSpLocks/>
            <a:stCxn id="93" idx="2"/>
            <a:endCxn id="104" idx="0"/>
          </p:cNvCxnSpPr>
          <p:nvPr/>
        </p:nvCxnSpPr>
        <p:spPr>
          <a:xfrm>
            <a:off x="8371651" y="2013548"/>
            <a:ext cx="578802" cy="335160"/>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06" name="矩形 62">
            <a:extLst>
              <a:ext uri="{FF2B5EF4-FFF2-40B4-BE49-F238E27FC236}">
                <a16:creationId xmlns:a16="http://schemas.microsoft.com/office/drawing/2014/main" id="{02C60F1C-11C3-3749-A60C-21ACF58BDE1A}"/>
              </a:ext>
            </a:extLst>
          </p:cNvPr>
          <p:cNvSpPr/>
          <p:nvPr/>
        </p:nvSpPr>
        <p:spPr bwMode="auto">
          <a:xfrm>
            <a:off x="9077215" y="2053052"/>
            <a:ext cx="1555682" cy="2309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err="1">
                <a:solidFill>
                  <a:schemeClr val="tx1"/>
                </a:solidFill>
                <a:ea typeface="Segoe UI" pitchFamily="34" charset="0"/>
                <a:cs typeface="Segoe UI" pitchFamily="34" charset="0"/>
              </a:rPr>
              <a:t>recv</a:t>
            </a:r>
            <a:r>
              <a:rPr kumimoji="1" lang="en-US" altLang="zh-CN" sz="1200" dirty="0">
                <a:solidFill>
                  <a:schemeClr val="tx1"/>
                </a:solidFill>
                <a:ea typeface="Segoe UI" pitchFamily="34" charset="0"/>
                <a:cs typeface="Segoe UI" pitchFamily="34" charset="0"/>
              </a:rPr>
              <a:t>() socket call</a:t>
            </a:r>
            <a:endParaRPr kumimoji="1" lang="zh-CN" altLang="en-US" sz="1200" dirty="0">
              <a:solidFill>
                <a:schemeClr val="tx1"/>
              </a:solidFill>
              <a:ea typeface="Segoe UI" pitchFamily="34" charset="0"/>
              <a:cs typeface="Segoe UI" pitchFamily="34" charset="0"/>
            </a:endParaRPr>
          </a:p>
        </p:txBody>
      </p:sp>
      <p:cxnSp>
        <p:nvCxnSpPr>
          <p:cNvPr id="38" name="直线箭头连接符 37">
            <a:extLst>
              <a:ext uri="{FF2B5EF4-FFF2-40B4-BE49-F238E27FC236}">
                <a16:creationId xmlns:a16="http://schemas.microsoft.com/office/drawing/2014/main" id="{1CF470B1-5B2F-7E40-84CE-598004F82DE8}"/>
              </a:ext>
            </a:extLst>
          </p:cNvPr>
          <p:cNvCxnSpPr>
            <a:cxnSpLocks/>
            <a:stCxn id="13" idx="3"/>
            <a:endCxn id="90" idx="1"/>
          </p:cNvCxnSpPr>
          <p:nvPr/>
        </p:nvCxnSpPr>
        <p:spPr>
          <a:xfrm>
            <a:off x="3949461" y="6323690"/>
            <a:ext cx="345899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7" name="矩形 171">
            <a:extLst>
              <a:ext uri="{FF2B5EF4-FFF2-40B4-BE49-F238E27FC236}">
                <a16:creationId xmlns:a16="http://schemas.microsoft.com/office/drawing/2014/main" id="{3C66A86C-581C-F54E-8F8E-49E62DC7275B}"/>
              </a:ext>
            </a:extLst>
          </p:cNvPr>
          <p:cNvSpPr/>
          <p:nvPr/>
        </p:nvSpPr>
        <p:spPr bwMode="auto">
          <a:xfrm>
            <a:off x="7128208" y="3786599"/>
            <a:ext cx="1157604" cy="42569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bg1"/>
                </a:solidFill>
                <a:ea typeface="Segoe UI" pitchFamily="34" charset="0"/>
                <a:cs typeface="Segoe UI" pitchFamily="34" charset="0"/>
              </a:rPr>
              <a:t>Event Notification</a:t>
            </a:r>
            <a:endParaRPr kumimoji="1" lang="zh-CN" altLang="en-US" sz="1200" dirty="0">
              <a:solidFill>
                <a:schemeClr val="bg1"/>
              </a:solidFill>
              <a:ea typeface="Segoe UI" pitchFamily="34" charset="0"/>
              <a:cs typeface="Segoe UI" pitchFamily="34" charset="0"/>
            </a:endParaRPr>
          </a:p>
        </p:txBody>
      </p:sp>
      <p:cxnSp>
        <p:nvCxnSpPr>
          <p:cNvPr id="108" name="直线箭头连接符 107">
            <a:extLst>
              <a:ext uri="{FF2B5EF4-FFF2-40B4-BE49-F238E27FC236}">
                <a16:creationId xmlns:a16="http://schemas.microsoft.com/office/drawing/2014/main" id="{72BBF9FE-732C-D346-83B4-A7C73902ABE7}"/>
              </a:ext>
            </a:extLst>
          </p:cNvPr>
          <p:cNvCxnSpPr>
            <a:cxnSpLocks/>
            <a:stCxn id="101" idx="1"/>
            <a:endCxn id="99" idx="0"/>
          </p:cNvCxnSpPr>
          <p:nvPr/>
        </p:nvCxnSpPr>
        <p:spPr>
          <a:xfrm flipH="1">
            <a:off x="7911900" y="4490864"/>
            <a:ext cx="259331" cy="254824"/>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线箭头连接符 108">
            <a:extLst>
              <a:ext uri="{FF2B5EF4-FFF2-40B4-BE49-F238E27FC236}">
                <a16:creationId xmlns:a16="http://schemas.microsoft.com/office/drawing/2014/main" id="{352B6664-6C7D-924C-AB10-425C54FB0E68}"/>
              </a:ext>
            </a:extLst>
          </p:cNvPr>
          <p:cNvCxnSpPr>
            <a:cxnSpLocks/>
            <a:stCxn id="93" idx="2"/>
            <a:endCxn id="111" idx="0"/>
          </p:cNvCxnSpPr>
          <p:nvPr/>
        </p:nvCxnSpPr>
        <p:spPr>
          <a:xfrm flipH="1">
            <a:off x="7704706" y="2013547"/>
            <a:ext cx="666947" cy="109716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矩形 62">
            <a:extLst>
              <a:ext uri="{FF2B5EF4-FFF2-40B4-BE49-F238E27FC236}">
                <a16:creationId xmlns:a16="http://schemas.microsoft.com/office/drawing/2014/main" id="{466067BA-29F6-CA4D-9C40-87D93DE49D76}"/>
              </a:ext>
            </a:extLst>
          </p:cNvPr>
          <p:cNvSpPr/>
          <p:nvPr/>
        </p:nvSpPr>
        <p:spPr bwMode="auto">
          <a:xfrm>
            <a:off x="7081526" y="2078688"/>
            <a:ext cx="981678" cy="35973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Wakeup process</a:t>
            </a:r>
            <a:endParaRPr kumimoji="1" lang="zh-CN" altLang="en-US" sz="1200" dirty="0">
              <a:solidFill>
                <a:schemeClr val="tx1"/>
              </a:solidFill>
              <a:ea typeface="Segoe UI" pitchFamily="34" charset="0"/>
              <a:cs typeface="Segoe UI" pitchFamily="34" charset="0"/>
            </a:endParaRPr>
          </a:p>
        </p:txBody>
      </p:sp>
      <p:sp>
        <p:nvSpPr>
          <p:cNvPr id="111" name="矩形 171">
            <a:extLst>
              <a:ext uri="{FF2B5EF4-FFF2-40B4-BE49-F238E27FC236}">
                <a16:creationId xmlns:a16="http://schemas.microsoft.com/office/drawing/2014/main" id="{C09B28E3-F7B9-534F-8A03-71549D9CE796}"/>
              </a:ext>
            </a:extLst>
          </p:cNvPr>
          <p:cNvSpPr/>
          <p:nvPr/>
        </p:nvSpPr>
        <p:spPr bwMode="auto">
          <a:xfrm>
            <a:off x="7125902" y="3110707"/>
            <a:ext cx="1157604" cy="4215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bg1"/>
                </a:solidFill>
                <a:ea typeface="Segoe UI" pitchFamily="34" charset="0"/>
                <a:cs typeface="Segoe UI" pitchFamily="34" charset="0"/>
              </a:rPr>
              <a:t>Process Scheduling</a:t>
            </a:r>
            <a:endParaRPr kumimoji="1" lang="zh-CN" altLang="en-US" sz="1200" dirty="0">
              <a:solidFill>
                <a:schemeClr val="bg1"/>
              </a:solidFill>
              <a:ea typeface="Segoe UI" pitchFamily="34" charset="0"/>
              <a:cs typeface="Segoe UI" pitchFamily="34" charset="0"/>
            </a:endParaRPr>
          </a:p>
        </p:txBody>
      </p:sp>
      <p:cxnSp>
        <p:nvCxnSpPr>
          <p:cNvPr id="112" name="直线箭头连接符 111">
            <a:extLst>
              <a:ext uri="{FF2B5EF4-FFF2-40B4-BE49-F238E27FC236}">
                <a16:creationId xmlns:a16="http://schemas.microsoft.com/office/drawing/2014/main" id="{7D7D4174-A228-3244-AC21-C1C3B4AC4586}"/>
              </a:ext>
            </a:extLst>
          </p:cNvPr>
          <p:cNvCxnSpPr>
            <a:cxnSpLocks/>
            <a:stCxn id="111" idx="2"/>
            <a:endCxn id="107" idx="0"/>
          </p:cNvCxnSpPr>
          <p:nvPr/>
        </p:nvCxnSpPr>
        <p:spPr>
          <a:xfrm>
            <a:off x="7704705" y="3532287"/>
            <a:ext cx="2306" cy="254312"/>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直线箭头连接符 114">
            <a:extLst>
              <a:ext uri="{FF2B5EF4-FFF2-40B4-BE49-F238E27FC236}">
                <a16:creationId xmlns:a16="http://schemas.microsoft.com/office/drawing/2014/main" id="{5F7C2C80-25BE-8541-8276-B6996C0192B5}"/>
              </a:ext>
            </a:extLst>
          </p:cNvPr>
          <p:cNvCxnSpPr>
            <a:cxnSpLocks/>
            <a:stCxn id="98" idx="2"/>
            <a:endCxn id="101" idx="0"/>
          </p:cNvCxnSpPr>
          <p:nvPr/>
        </p:nvCxnSpPr>
        <p:spPr>
          <a:xfrm flipH="1">
            <a:off x="8950455" y="4212289"/>
            <a:ext cx="1" cy="152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7" name="矩形 62">
            <a:extLst>
              <a:ext uri="{FF2B5EF4-FFF2-40B4-BE49-F238E27FC236}">
                <a16:creationId xmlns:a16="http://schemas.microsoft.com/office/drawing/2014/main" id="{51FDFE5F-B3DE-D440-BA1D-6B4C88F7B6AE}"/>
              </a:ext>
            </a:extLst>
          </p:cNvPr>
          <p:cNvSpPr/>
          <p:nvPr/>
        </p:nvSpPr>
        <p:spPr bwMode="auto">
          <a:xfrm>
            <a:off x="4955561" y="6390005"/>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Network packet</a:t>
            </a:r>
            <a:endParaRPr kumimoji="1" lang="zh-CN" altLang="en-US" sz="1200" dirty="0">
              <a:solidFill>
                <a:schemeClr val="tx1"/>
              </a:solidFill>
              <a:ea typeface="Segoe UI" pitchFamily="34" charset="0"/>
              <a:cs typeface="Segoe UI" pitchFamily="34" charset="0"/>
            </a:endParaRPr>
          </a:p>
        </p:txBody>
      </p:sp>
      <p:cxnSp>
        <p:nvCxnSpPr>
          <p:cNvPr id="129" name="直线箭头连接符 128">
            <a:extLst>
              <a:ext uri="{FF2B5EF4-FFF2-40B4-BE49-F238E27FC236}">
                <a16:creationId xmlns:a16="http://schemas.microsoft.com/office/drawing/2014/main" id="{1CD46A00-5BA7-684C-BDD0-E438E4429FCA}"/>
              </a:ext>
            </a:extLst>
          </p:cNvPr>
          <p:cNvCxnSpPr>
            <a:cxnSpLocks/>
            <a:stCxn id="68" idx="2"/>
            <a:endCxn id="66" idx="0"/>
          </p:cNvCxnSpPr>
          <p:nvPr/>
        </p:nvCxnSpPr>
        <p:spPr>
          <a:xfrm>
            <a:off x="3445475" y="4464640"/>
            <a:ext cx="0" cy="18872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3" name="矩形 171">
            <a:extLst>
              <a:ext uri="{FF2B5EF4-FFF2-40B4-BE49-F238E27FC236}">
                <a16:creationId xmlns:a16="http://schemas.microsoft.com/office/drawing/2014/main" id="{9272CBEB-E963-4344-88FB-EA6A2605A864}"/>
              </a:ext>
            </a:extLst>
          </p:cNvPr>
          <p:cNvSpPr/>
          <p:nvPr/>
        </p:nvSpPr>
        <p:spPr bwMode="auto">
          <a:xfrm>
            <a:off x="2559846" y="5434789"/>
            <a:ext cx="1777581" cy="35750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bg1"/>
                </a:solidFill>
                <a:ea typeface="Segoe UI" pitchFamily="34" charset="0"/>
                <a:cs typeface="Segoe UI" pitchFamily="34" charset="0"/>
              </a:rPr>
              <a:t>Packet processing (</a:t>
            </a:r>
            <a:r>
              <a:rPr kumimoji="1" lang="en-US" altLang="zh-CN" sz="1200" dirty="0" err="1">
                <a:solidFill>
                  <a:schemeClr val="bg1"/>
                </a:solidFill>
                <a:ea typeface="Segoe UI" pitchFamily="34" charset="0"/>
                <a:cs typeface="Segoe UI" pitchFamily="34" charset="0"/>
              </a:rPr>
              <a:t>netfilter</a:t>
            </a:r>
            <a:r>
              <a:rPr kumimoji="1" lang="en-US" altLang="zh-CN" sz="1200" dirty="0">
                <a:solidFill>
                  <a:schemeClr val="bg1"/>
                </a:solidFill>
                <a:ea typeface="Segoe UI" pitchFamily="34" charset="0"/>
                <a:cs typeface="Segoe UI" pitchFamily="34" charset="0"/>
              </a:rPr>
              <a:t>, </a:t>
            </a:r>
            <a:r>
              <a:rPr kumimoji="1" lang="en-US" altLang="zh-CN" sz="1200" dirty="0" err="1">
                <a:solidFill>
                  <a:schemeClr val="bg1"/>
                </a:solidFill>
                <a:ea typeface="Segoe UI" pitchFamily="34" charset="0"/>
                <a:cs typeface="Segoe UI" pitchFamily="34" charset="0"/>
              </a:rPr>
              <a:t>tc</a:t>
            </a:r>
            <a:r>
              <a:rPr kumimoji="1" lang="en-US" altLang="zh-CN" sz="1200" dirty="0">
                <a:solidFill>
                  <a:schemeClr val="bg1"/>
                </a:solidFill>
                <a:ea typeface="Segoe UI" pitchFamily="34" charset="0"/>
                <a:cs typeface="Segoe UI" pitchFamily="34" charset="0"/>
              </a:rPr>
              <a:t>…)</a:t>
            </a:r>
            <a:endParaRPr kumimoji="1" lang="zh-CN" altLang="en-US" sz="1200" dirty="0">
              <a:solidFill>
                <a:schemeClr val="bg1"/>
              </a:solidFill>
              <a:ea typeface="Segoe UI" pitchFamily="34" charset="0"/>
              <a:cs typeface="Segoe UI" pitchFamily="34" charset="0"/>
            </a:endParaRPr>
          </a:p>
        </p:txBody>
      </p:sp>
      <p:cxnSp>
        <p:nvCxnSpPr>
          <p:cNvPr id="65" name="直线箭头连接符 64">
            <a:extLst>
              <a:ext uri="{FF2B5EF4-FFF2-40B4-BE49-F238E27FC236}">
                <a16:creationId xmlns:a16="http://schemas.microsoft.com/office/drawing/2014/main" id="{67B9ACED-4DCA-104C-B987-2C4889AD4C10}"/>
              </a:ext>
            </a:extLst>
          </p:cNvPr>
          <p:cNvCxnSpPr>
            <a:cxnSpLocks/>
            <a:stCxn id="63" idx="2"/>
            <a:endCxn id="13" idx="0"/>
          </p:cNvCxnSpPr>
          <p:nvPr/>
        </p:nvCxnSpPr>
        <p:spPr>
          <a:xfrm flipH="1">
            <a:off x="3445750" y="5792293"/>
            <a:ext cx="2887" cy="37197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矩形 62">
            <a:extLst>
              <a:ext uri="{FF2B5EF4-FFF2-40B4-BE49-F238E27FC236}">
                <a16:creationId xmlns:a16="http://schemas.microsoft.com/office/drawing/2014/main" id="{5EABAF26-E878-9946-A724-C6BDA7AE5558}"/>
              </a:ext>
            </a:extLst>
          </p:cNvPr>
          <p:cNvSpPr/>
          <p:nvPr/>
        </p:nvSpPr>
        <p:spPr bwMode="auto">
          <a:xfrm>
            <a:off x="3576503" y="5833289"/>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Network packet</a:t>
            </a:r>
            <a:endParaRPr kumimoji="1" lang="zh-CN" altLang="en-US" sz="1200" dirty="0">
              <a:solidFill>
                <a:schemeClr val="tx1"/>
              </a:solidFill>
              <a:ea typeface="Segoe UI" pitchFamily="34" charset="0"/>
              <a:cs typeface="Segoe UI" pitchFamily="34" charset="0"/>
            </a:endParaRPr>
          </a:p>
        </p:txBody>
      </p:sp>
      <p:sp>
        <p:nvSpPr>
          <p:cNvPr id="113" name="矩形 171">
            <a:extLst>
              <a:ext uri="{FF2B5EF4-FFF2-40B4-BE49-F238E27FC236}">
                <a16:creationId xmlns:a16="http://schemas.microsoft.com/office/drawing/2014/main" id="{4866AEB0-E93F-224A-A28B-4FB5315C35B7}"/>
              </a:ext>
            </a:extLst>
          </p:cNvPr>
          <p:cNvSpPr/>
          <p:nvPr/>
        </p:nvSpPr>
        <p:spPr bwMode="auto">
          <a:xfrm>
            <a:off x="7023108" y="5425759"/>
            <a:ext cx="1777581" cy="35750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bg1"/>
                </a:solidFill>
                <a:ea typeface="Segoe UI" pitchFamily="34" charset="0"/>
                <a:cs typeface="Segoe UI" pitchFamily="34" charset="0"/>
              </a:rPr>
              <a:t>Packet processing (</a:t>
            </a:r>
            <a:r>
              <a:rPr kumimoji="1" lang="en-US" altLang="zh-CN" sz="1200" dirty="0" err="1">
                <a:solidFill>
                  <a:schemeClr val="bg1"/>
                </a:solidFill>
                <a:ea typeface="Segoe UI" pitchFamily="34" charset="0"/>
                <a:cs typeface="Segoe UI" pitchFamily="34" charset="0"/>
              </a:rPr>
              <a:t>netfilter</a:t>
            </a:r>
            <a:r>
              <a:rPr kumimoji="1" lang="en-US" altLang="zh-CN" sz="1200" dirty="0">
                <a:solidFill>
                  <a:schemeClr val="bg1"/>
                </a:solidFill>
                <a:ea typeface="Segoe UI" pitchFamily="34" charset="0"/>
                <a:cs typeface="Segoe UI" pitchFamily="34" charset="0"/>
              </a:rPr>
              <a:t>, </a:t>
            </a:r>
            <a:r>
              <a:rPr kumimoji="1" lang="en-US" altLang="zh-CN" sz="1200" dirty="0" err="1">
                <a:solidFill>
                  <a:schemeClr val="bg1"/>
                </a:solidFill>
                <a:ea typeface="Segoe UI" pitchFamily="34" charset="0"/>
                <a:cs typeface="Segoe UI" pitchFamily="34" charset="0"/>
              </a:rPr>
              <a:t>tc</a:t>
            </a:r>
            <a:r>
              <a:rPr kumimoji="1" lang="en-US" altLang="zh-CN" sz="1200" dirty="0">
                <a:solidFill>
                  <a:schemeClr val="bg1"/>
                </a:solidFill>
                <a:ea typeface="Segoe UI" pitchFamily="34" charset="0"/>
                <a:cs typeface="Segoe UI" pitchFamily="34" charset="0"/>
              </a:rPr>
              <a:t>…)</a:t>
            </a:r>
            <a:endParaRPr kumimoji="1" lang="zh-CN" altLang="en-US" sz="1200" dirty="0">
              <a:solidFill>
                <a:schemeClr val="bg1"/>
              </a:solidFill>
              <a:ea typeface="Segoe UI" pitchFamily="34" charset="0"/>
              <a:cs typeface="Segoe UI" pitchFamily="34" charset="0"/>
            </a:endParaRPr>
          </a:p>
        </p:txBody>
      </p:sp>
      <p:cxnSp>
        <p:nvCxnSpPr>
          <p:cNvPr id="114" name="直线箭头连接符 113">
            <a:extLst>
              <a:ext uri="{FF2B5EF4-FFF2-40B4-BE49-F238E27FC236}">
                <a16:creationId xmlns:a16="http://schemas.microsoft.com/office/drawing/2014/main" id="{9034AAEA-25F5-7A48-8C44-3DAD1E073421}"/>
              </a:ext>
            </a:extLst>
          </p:cNvPr>
          <p:cNvCxnSpPr>
            <a:cxnSpLocks/>
            <a:stCxn id="99" idx="2"/>
            <a:endCxn id="113" idx="0"/>
          </p:cNvCxnSpPr>
          <p:nvPr/>
        </p:nvCxnSpPr>
        <p:spPr>
          <a:xfrm flipH="1">
            <a:off x="7911899" y="5009069"/>
            <a:ext cx="1" cy="41668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矩形 62">
            <a:extLst>
              <a:ext uri="{FF2B5EF4-FFF2-40B4-BE49-F238E27FC236}">
                <a16:creationId xmlns:a16="http://schemas.microsoft.com/office/drawing/2014/main" id="{E96C8298-F38A-AA4E-8FBD-1E21152BEDC4}"/>
              </a:ext>
            </a:extLst>
          </p:cNvPr>
          <p:cNvSpPr/>
          <p:nvPr/>
        </p:nvSpPr>
        <p:spPr bwMode="auto">
          <a:xfrm>
            <a:off x="8038661" y="5821956"/>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49"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Network packet</a:t>
            </a:r>
            <a:endParaRPr kumimoji="1" lang="zh-CN" altLang="en-US" sz="1200" dirty="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1974482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56" grpId="0" animBg="1"/>
      <p:bldP spid="59" grpId="0" animBg="1"/>
      <p:bldP spid="66" grpId="0" animBg="1"/>
      <p:bldP spid="68" grpId="0" animBg="1"/>
      <p:bldP spid="81" grpId="0" animBg="1"/>
      <p:bldP spid="94" grpId="0" animBg="1"/>
      <p:bldP spid="96" grpId="0" animBg="1"/>
      <p:bldP spid="97" grpId="0" animBg="1"/>
      <p:bldP spid="98" grpId="0" animBg="1"/>
      <p:bldP spid="99" grpId="0" animBg="1"/>
      <p:bldP spid="101" grpId="0" animBg="1"/>
      <p:bldP spid="103" grpId="0" animBg="1"/>
      <p:bldP spid="104" grpId="0" animBg="1"/>
      <p:bldP spid="106" grpId="0" animBg="1"/>
      <p:bldP spid="107" grpId="0" animBg="1"/>
      <p:bldP spid="110" grpId="0" animBg="1"/>
      <p:bldP spid="111" grpId="0" animBg="1"/>
      <p:bldP spid="127" grpId="0" animBg="1"/>
      <p:bldP spid="63" grpId="0" animBg="1"/>
      <p:bldP spid="76" grpId="0" animBg="1"/>
      <p:bldP spid="113" grpId="0" animBg="1"/>
      <p:bldP spid="1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3025B27-3EBB-E94E-A33B-3CF00F859DB2}"/>
              </a:ext>
            </a:extLst>
          </p:cNvPr>
          <p:cNvSpPr>
            <a:spLocks noGrp="1"/>
          </p:cNvSpPr>
          <p:nvPr>
            <p:ph type="body" sz="quarter" idx="10"/>
          </p:nvPr>
        </p:nvSpPr>
        <p:spPr>
          <a:xfrm>
            <a:off x="1828801" y="1783881"/>
            <a:ext cx="8777288" cy="683264"/>
          </a:xfrm>
        </p:spPr>
        <p:txBody>
          <a:bodyPr/>
          <a:lstStyle/>
          <a:p>
            <a:endParaRPr kumimoji="1" lang="zh-CN" altLang="en-US" dirty="0"/>
          </a:p>
        </p:txBody>
      </p:sp>
      <p:sp>
        <p:nvSpPr>
          <p:cNvPr id="3" name="标题 2">
            <a:extLst>
              <a:ext uri="{FF2B5EF4-FFF2-40B4-BE49-F238E27FC236}">
                <a16:creationId xmlns:a16="http://schemas.microsoft.com/office/drawing/2014/main" id="{C7A9B9F4-6C91-7344-970B-20863D228092}"/>
              </a:ext>
            </a:extLst>
          </p:cNvPr>
          <p:cNvSpPr>
            <a:spLocks noGrp="1"/>
          </p:cNvSpPr>
          <p:nvPr>
            <p:ph type="title"/>
          </p:nvPr>
        </p:nvSpPr>
        <p:spPr/>
        <p:txBody>
          <a:bodyPr/>
          <a:lstStyle/>
          <a:p>
            <a:r>
              <a:rPr kumimoji="1" lang="en-US" altLang="zh-CN" dirty="0"/>
              <a:t>Round-Trip Time Breakdown</a:t>
            </a:r>
            <a:endParaRPr kumimoji="1" lang="zh-CN" altLang="en-US" dirty="0"/>
          </a:p>
        </p:txBody>
      </p:sp>
      <p:graphicFrame>
        <p:nvGraphicFramePr>
          <p:cNvPr id="4" name="表格 3">
            <a:extLst>
              <a:ext uri="{FF2B5EF4-FFF2-40B4-BE49-F238E27FC236}">
                <a16:creationId xmlns:a16="http://schemas.microsoft.com/office/drawing/2014/main" id="{EC472747-18B2-F846-8AD2-D8273D3B44F6}"/>
              </a:ext>
            </a:extLst>
          </p:cNvPr>
          <p:cNvGraphicFramePr>
            <a:graphicFrameLocks noGrp="1"/>
          </p:cNvGraphicFramePr>
          <p:nvPr>
            <p:extLst>
              <p:ext uri="{D42A27DB-BD31-4B8C-83A1-F6EECF244321}">
                <p14:modId xmlns:p14="http://schemas.microsoft.com/office/powerpoint/2010/main" val="3481514965"/>
              </p:ext>
            </p:extLst>
          </p:nvPr>
        </p:nvGraphicFramePr>
        <p:xfrm>
          <a:off x="502444" y="1058862"/>
          <a:ext cx="11566277" cy="5843053"/>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1300145114"/>
                    </a:ext>
                  </a:extLst>
                </a:gridCol>
                <a:gridCol w="2514600">
                  <a:extLst>
                    <a:ext uri="{9D8B030D-6E8A-4147-A177-3AD203B41FA5}">
                      <a16:colId xmlns:a16="http://schemas.microsoft.com/office/drawing/2014/main" val="2717142978"/>
                    </a:ext>
                  </a:extLst>
                </a:gridCol>
                <a:gridCol w="1024723">
                  <a:extLst>
                    <a:ext uri="{9D8B030D-6E8A-4147-A177-3AD203B41FA5}">
                      <a16:colId xmlns:a16="http://schemas.microsoft.com/office/drawing/2014/main" val="3738354524"/>
                    </a:ext>
                  </a:extLst>
                </a:gridCol>
                <a:gridCol w="987112">
                  <a:extLst>
                    <a:ext uri="{9D8B030D-6E8A-4147-A177-3AD203B41FA5}">
                      <a16:colId xmlns:a16="http://schemas.microsoft.com/office/drawing/2014/main" val="1173499859"/>
                    </a:ext>
                  </a:extLst>
                </a:gridCol>
                <a:gridCol w="957407">
                  <a:extLst>
                    <a:ext uri="{9D8B030D-6E8A-4147-A177-3AD203B41FA5}">
                      <a16:colId xmlns:a16="http://schemas.microsoft.com/office/drawing/2014/main" val="2526261434"/>
                    </a:ext>
                  </a:extLst>
                </a:gridCol>
                <a:gridCol w="957407">
                  <a:extLst>
                    <a:ext uri="{9D8B030D-6E8A-4147-A177-3AD203B41FA5}">
                      <a16:colId xmlns:a16="http://schemas.microsoft.com/office/drawing/2014/main" val="3250518606"/>
                    </a:ext>
                  </a:extLst>
                </a:gridCol>
                <a:gridCol w="957407">
                  <a:extLst>
                    <a:ext uri="{9D8B030D-6E8A-4147-A177-3AD203B41FA5}">
                      <a16:colId xmlns:a16="http://schemas.microsoft.com/office/drawing/2014/main" val="848529704"/>
                    </a:ext>
                  </a:extLst>
                </a:gridCol>
                <a:gridCol w="957407">
                  <a:extLst>
                    <a:ext uri="{9D8B030D-6E8A-4147-A177-3AD203B41FA5}">
                      <a16:colId xmlns:a16="http://schemas.microsoft.com/office/drawing/2014/main" val="2938188853"/>
                    </a:ext>
                  </a:extLst>
                </a:gridCol>
                <a:gridCol w="957407">
                  <a:extLst>
                    <a:ext uri="{9D8B030D-6E8A-4147-A177-3AD203B41FA5}">
                      <a16:colId xmlns:a16="http://schemas.microsoft.com/office/drawing/2014/main" val="1586388787"/>
                    </a:ext>
                  </a:extLst>
                </a:gridCol>
                <a:gridCol w="957407">
                  <a:extLst>
                    <a:ext uri="{9D8B030D-6E8A-4147-A177-3AD203B41FA5}">
                      <a16:colId xmlns:a16="http://schemas.microsoft.com/office/drawing/2014/main" val="1207650667"/>
                    </a:ext>
                  </a:extLst>
                </a:gridCol>
              </a:tblGrid>
              <a:tr h="343709">
                <a:tc rowSpan="2">
                  <a:txBody>
                    <a:bodyPr/>
                    <a:lstStyle/>
                    <a:p>
                      <a:r>
                        <a:rPr lang="en-US" altLang="zh-CN" sz="1400" dirty="0"/>
                        <a:t>Type</a:t>
                      </a:r>
                      <a:endParaRPr lang="zh-CN" altLang="en-US" sz="1400" dirty="0"/>
                    </a:p>
                  </a:txBody>
                  <a:tcPr/>
                </a:tc>
                <a:tc rowSpan="2">
                  <a:txBody>
                    <a:bodyPr/>
                    <a:lstStyle/>
                    <a:p>
                      <a:r>
                        <a:rPr lang="en-US" altLang="zh-CN" sz="1400" dirty="0"/>
                        <a:t>Overhead (ns)</a:t>
                      </a:r>
                      <a:endParaRPr lang="zh-CN" altLang="en-US" sz="1400" dirty="0"/>
                    </a:p>
                  </a:txBody>
                  <a:tcPr/>
                </a:tc>
                <a:tc gridSpan="2">
                  <a:txBody>
                    <a:bodyPr/>
                    <a:lstStyle/>
                    <a:p>
                      <a:r>
                        <a:rPr lang="en-US" altLang="zh-CN" sz="1400" dirty="0"/>
                        <a:t>Linux</a:t>
                      </a:r>
                      <a:endParaRPr lang="zh-CN" altLang="en-US" sz="1400" dirty="0"/>
                    </a:p>
                  </a:txBody>
                  <a:tcPr/>
                </a:tc>
                <a:tc hMerge="1">
                  <a:txBody>
                    <a:bodyPr/>
                    <a:lstStyle/>
                    <a:p>
                      <a:endParaRPr lang="zh-CN" altLang="en-US" sz="1600" dirty="0"/>
                    </a:p>
                  </a:txBody>
                  <a:tcPr/>
                </a:tc>
                <a:tc gridSpan="2">
                  <a:txBody>
                    <a:bodyPr/>
                    <a:lstStyle/>
                    <a:p>
                      <a:r>
                        <a:rPr lang="en-US" altLang="zh-CN" sz="1400" dirty="0" err="1"/>
                        <a:t>LibVMA</a:t>
                      </a:r>
                      <a:endParaRPr lang="zh-CN" altLang="en-US" sz="1400" dirty="0"/>
                    </a:p>
                  </a:txBody>
                  <a:tcPr/>
                </a:tc>
                <a:tc hMerge="1">
                  <a:txBody>
                    <a:bodyPr/>
                    <a:lstStyle/>
                    <a:p>
                      <a:endParaRPr lang="zh-CN" altLang="en-US" sz="1600" dirty="0"/>
                    </a:p>
                  </a:txBody>
                  <a:tcPr/>
                </a:tc>
                <a:tc gridSpan="2">
                  <a:txBody>
                    <a:bodyPr/>
                    <a:lstStyle/>
                    <a:p>
                      <a:r>
                        <a:rPr lang="en-US" altLang="zh-CN" sz="1400" dirty="0" err="1"/>
                        <a:t>RSocket</a:t>
                      </a:r>
                      <a:endParaRPr lang="zh-CN" altLang="en-US" sz="1400" dirty="0"/>
                    </a:p>
                  </a:txBody>
                  <a:tcPr/>
                </a:tc>
                <a:tc hMerge="1">
                  <a:txBody>
                    <a:bodyPr/>
                    <a:lstStyle/>
                    <a:p>
                      <a:endParaRPr lang="zh-CN" altLang="en-US" sz="1600" dirty="0"/>
                    </a:p>
                  </a:txBody>
                  <a:tcPr/>
                </a:tc>
                <a:tc gridSpan="2">
                  <a:txBody>
                    <a:bodyPr/>
                    <a:lstStyle/>
                    <a:p>
                      <a:r>
                        <a:rPr lang="en-US" altLang="zh-CN" sz="1400" dirty="0" err="1"/>
                        <a:t>SocksDirect</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64995775"/>
                  </a:ext>
                </a:extLst>
              </a:tr>
              <a:tr h="343709">
                <a:tc vMerge="1">
                  <a:txBody>
                    <a:bodyPr/>
                    <a:lstStyle/>
                    <a:p>
                      <a:endParaRPr lang="zh-CN" altLang="en-US" sz="1600" dirty="0"/>
                    </a:p>
                  </a:txBody>
                  <a:tcPr/>
                </a:tc>
                <a:tc vMerge="1">
                  <a:txBody>
                    <a:bodyPr/>
                    <a:lstStyle/>
                    <a:p>
                      <a:endParaRPr lang="zh-CN" altLang="en-US" sz="1600" dirty="0"/>
                    </a:p>
                  </a:txBody>
                  <a:tcPr/>
                </a:tc>
                <a:tc>
                  <a:txBody>
                    <a:bodyPr/>
                    <a:lstStyle/>
                    <a:p>
                      <a:r>
                        <a:rPr lang="en-US" altLang="zh-CN" sz="1200" dirty="0"/>
                        <a:t>Inter-host</a:t>
                      </a:r>
                      <a:endParaRPr lang="zh-CN" altLang="en-US" sz="1200" dirty="0"/>
                    </a:p>
                  </a:txBody>
                  <a:tcPr/>
                </a:tc>
                <a:tc>
                  <a:txBody>
                    <a:bodyPr/>
                    <a:lstStyle/>
                    <a:p>
                      <a:r>
                        <a:rPr lang="en-US" altLang="zh-CN" sz="1200" dirty="0"/>
                        <a:t>Intra-host</a:t>
                      </a:r>
                      <a:endParaRPr lang="zh-CN" altLang="en-US" sz="1200" dirty="0"/>
                    </a:p>
                  </a:txBody>
                  <a:tcPr/>
                </a:tc>
                <a:tc>
                  <a:txBody>
                    <a:bodyPr/>
                    <a:lstStyle/>
                    <a:p>
                      <a:r>
                        <a:rPr lang="en-US" altLang="zh-CN" sz="1200" dirty="0"/>
                        <a:t>Inter-host</a:t>
                      </a:r>
                      <a:endParaRPr lang="zh-CN" altLang="en-US" sz="1200" dirty="0"/>
                    </a:p>
                  </a:txBody>
                  <a:tcPr/>
                </a:tc>
                <a:tc>
                  <a:txBody>
                    <a:bodyPr/>
                    <a:lstStyle/>
                    <a:p>
                      <a:r>
                        <a:rPr lang="en-US" altLang="zh-CN" sz="1200" dirty="0"/>
                        <a:t>Intra-host</a:t>
                      </a:r>
                      <a:endParaRPr lang="zh-CN" altLang="en-US" sz="1200" dirty="0"/>
                    </a:p>
                  </a:txBody>
                  <a:tcPr/>
                </a:tc>
                <a:tc>
                  <a:txBody>
                    <a:bodyPr/>
                    <a:lstStyle/>
                    <a:p>
                      <a:r>
                        <a:rPr lang="en-US" altLang="zh-CN" sz="1200" dirty="0"/>
                        <a:t>Inter-host</a:t>
                      </a:r>
                      <a:endParaRPr lang="zh-CN" altLang="en-US" sz="1200" dirty="0"/>
                    </a:p>
                  </a:txBody>
                  <a:tcPr/>
                </a:tc>
                <a:tc>
                  <a:txBody>
                    <a:bodyPr/>
                    <a:lstStyle/>
                    <a:p>
                      <a:r>
                        <a:rPr lang="en-US" altLang="zh-CN" sz="1200" dirty="0"/>
                        <a:t>Intra-host</a:t>
                      </a:r>
                      <a:endParaRPr lang="zh-CN" altLang="en-US" sz="1200" dirty="0"/>
                    </a:p>
                  </a:txBody>
                  <a:tcPr/>
                </a:tc>
                <a:tc>
                  <a:txBody>
                    <a:bodyPr/>
                    <a:lstStyle/>
                    <a:p>
                      <a:r>
                        <a:rPr lang="en-US" altLang="zh-CN" sz="1200" dirty="0"/>
                        <a:t>Inter-host</a:t>
                      </a:r>
                      <a:endParaRPr lang="zh-CN" altLang="en-US" sz="1200" dirty="0"/>
                    </a:p>
                  </a:txBody>
                  <a:tcPr/>
                </a:tc>
                <a:tc>
                  <a:txBody>
                    <a:bodyPr/>
                    <a:lstStyle/>
                    <a:p>
                      <a:r>
                        <a:rPr lang="en-US" altLang="zh-CN" sz="1200" dirty="0"/>
                        <a:t>Intra-host</a:t>
                      </a:r>
                      <a:endParaRPr lang="zh-CN" altLang="en-US" sz="1200" dirty="0"/>
                    </a:p>
                  </a:txBody>
                  <a:tcPr/>
                </a:tc>
                <a:extLst>
                  <a:ext uri="{0D108BD9-81ED-4DB2-BD59-A6C34878D82A}">
                    <a16:rowId xmlns:a16="http://schemas.microsoft.com/office/drawing/2014/main" val="522188589"/>
                  </a:ext>
                </a:extLst>
              </a:tr>
              <a:tr h="343709">
                <a:tc rowSpan="4">
                  <a:txBody>
                    <a:bodyPr/>
                    <a:lstStyle/>
                    <a:p>
                      <a:r>
                        <a:rPr lang="en-US" altLang="zh-CN" sz="1400" b="1" dirty="0"/>
                        <a:t>Per operation</a:t>
                      </a:r>
                      <a:endParaRPr lang="zh-CN" altLang="en-US" sz="1400" b="1" dirty="0"/>
                    </a:p>
                  </a:txBody>
                  <a:tcPr anchor="ctr"/>
                </a:tc>
                <a:tc>
                  <a:txBody>
                    <a:bodyPr/>
                    <a:lstStyle/>
                    <a:p>
                      <a:r>
                        <a:rPr lang="en-US" altLang="zh-CN" sz="1400" b="1" dirty="0"/>
                        <a:t>Total</a:t>
                      </a:r>
                      <a:endParaRPr lang="zh-CN" altLang="en-US" sz="1400" b="1" dirty="0"/>
                    </a:p>
                  </a:txBody>
                  <a:tcPr/>
                </a:tc>
                <a:tc gridSpan="2">
                  <a:txBody>
                    <a:bodyPr/>
                    <a:lstStyle/>
                    <a:p>
                      <a:pPr algn="ctr"/>
                      <a:r>
                        <a:rPr lang="en-US" altLang="zh-CN" sz="1400" b="1" dirty="0"/>
                        <a:t>413</a:t>
                      </a:r>
                      <a:endParaRPr lang="zh-CN" altLang="en-US" sz="1400" b="1" dirty="0"/>
                    </a:p>
                  </a:txBody>
                  <a:tcPr/>
                </a:tc>
                <a:tc hMerge="1">
                  <a:txBody>
                    <a:bodyPr/>
                    <a:lstStyle/>
                    <a:p>
                      <a:pPr algn="ctr"/>
                      <a:endParaRPr lang="zh-CN" altLang="en-US" sz="1600" dirty="0"/>
                    </a:p>
                  </a:txBody>
                  <a:tcPr/>
                </a:tc>
                <a:tc gridSpan="2">
                  <a:txBody>
                    <a:bodyPr/>
                    <a:lstStyle/>
                    <a:p>
                      <a:pPr algn="ctr"/>
                      <a:r>
                        <a:rPr lang="en-US" altLang="zh-CN" sz="1400" b="1" dirty="0"/>
                        <a:t>177</a:t>
                      </a:r>
                      <a:endParaRPr lang="zh-CN" altLang="en-US" sz="1400" b="1" dirty="0"/>
                    </a:p>
                  </a:txBody>
                  <a:tcPr/>
                </a:tc>
                <a:tc hMerge="1">
                  <a:txBody>
                    <a:bodyPr/>
                    <a:lstStyle/>
                    <a:p>
                      <a:pPr algn="ctr"/>
                      <a:endParaRPr lang="zh-CN" altLang="en-US" sz="1600" b="1" dirty="0"/>
                    </a:p>
                  </a:txBody>
                  <a:tcPr/>
                </a:tc>
                <a:tc gridSpan="2">
                  <a:txBody>
                    <a:bodyPr/>
                    <a:lstStyle/>
                    <a:p>
                      <a:pPr algn="ctr"/>
                      <a:r>
                        <a:rPr lang="en-US" altLang="zh-CN" sz="1400" b="1" dirty="0"/>
                        <a:t>209</a:t>
                      </a:r>
                      <a:endParaRPr lang="zh-CN" altLang="en-US" sz="1400" b="1" dirty="0"/>
                    </a:p>
                  </a:txBody>
                  <a:tcPr/>
                </a:tc>
                <a:tc hMerge="1">
                  <a:txBody>
                    <a:bodyPr/>
                    <a:lstStyle/>
                    <a:p>
                      <a:pPr algn="ctr"/>
                      <a:endParaRPr lang="zh-CN" altLang="en-US" sz="1600" b="1" dirty="0"/>
                    </a:p>
                  </a:txBody>
                  <a:tcPr/>
                </a:tc>
                <a:tc gridSpan="2">
                  <a:txBody>
                    <a:bodyPr/>
                    <a:lstStyle/>
                    <a:p>
                      <a:pPr algn="ctr"/>
                      <a:r>
                        <a:rPr lang="en-US" altLang="zh-CN" sz="1400" b="1" dirty="0"/>
                        <a:t>53</a:t>
                      </a:r>
                      <a:endParaRPr lang="zh-CN" altLang="en-US" sz="1400" b="1" dirty="0"/>
                    </a:p>
                  </a:txBody>
                  <a:tcPr/>
                </a:tc>
                <a:tc hMerge="1">
                  <a:txBody>
                    <a:bodyPr/>
                    <a:lstStyle/>
                    <a:p>
                      <a:endParaRPr lang="zh-CN" altLang="en-US"/>
                    </a:p>
                  </a:txBody>
                  <a:tcPr/>
                </a:tc>
                <a:extLst>
                  <a:ext uri="{0D108BD9-81ED-4DB2-BD59-A6C34878D82A}">
                    <a16:rowId xmlns:a16="http://schemas.microsoft.com/office/drawing/2014/main" val="1917704075"/>
                  </a:ext>
                </a:extLst>
              </a:tr>
              <a:tr h="343709">
                <a:tc vMerge="1">
                  <a:txBody>
                    <a:bodyPr/>
                    <a:lstStyle/>
                    <a:p>
                      <a:endParaRPr lang="zh-CN" altLang="en-US" dirty="0"/>
                    </a:p>
                  </a:txBody>
                  <a:tcPr/>
                </a:tc>
                <a:tc>
                  <a:txBody>
                    <a:bodyPr/>
                    <a:lstStyle/>
                    <a:p>
                      <a:r>
                        <a:rPr lang="en-US" altLang="zh-CN" sz="1400" dirty="0"/>
                        <a:t>C library shim</a:t>
                      </a:r>
                      <a:endParaRPr lang="zh-CN" altLang="en-US" sz="1400" dirty="0"/>
                    </a:p>
                  </a:txBody>
                  <a:tcPr/>
                </a:tc>
                <a:tc gridSpan="2">
                  <a:txBody>
                    <a:bodyPr/>
                    <a:lstStyle/>
                    <a:p>
                      <a:pPr algn="ctr"/>
                      <a:r>
                        <a:rPr lang="en-US" altLang="zh-CN" sz="1400" dirty="0"/>
                        <a:t>12</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15</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70889062"/>
                  </a:ext>
                </a:extLst>
              </a:tr>
              <a:tr h="343709">
                <a:tc vMerge="1">
                  <a:txBody>
                    <a:bodyPr/>
                    <a:lstStyle/>
                    <a:p>
                      <a:endParaRPr lang="zh-CN" altLang="en-US" dirty="0"/>
                    </a:p>
                  </a:txBody>
                  <a:tcPr/>
                </a:tc>
                <a:tc>
                  <a:txBody>
                    <a:bodyPr/>
                    <a:lstStyle/>
                    <a:p>
                      <a:r>
                        <a:rPr lang="en-US" altLang="zh-CN" sz="1400" dirty="0"/>
                        <a:t>Kernel crossing (</a:t>
                      </a:r>
                      <a:r>
                        <a:rPr lang="en-US" altLang="zh-CN" sz="1400" dirty="0" err="1"/>
                        <a:t>syscall</a:t>
                      </a:r>
                      <a:r>
                        <a:rPr lang="en-US" altLang="zh-CN" sz="1400" dirty="0"/>
                        <a:t>)</a:t>
                      </a:r>
                      <a:endParaRPr lang="zh-CN" altLang="en-US" sz="1400" dirty="0"/>
                    </a:p>
                  </a:txBody>
                  <a:tcPr/>
                </a:tc>
                <a:tc gridSpan="2">
                  <a:txBody>
                    <a:bodyPr/>
                    <a:lstStyle/>
                    <a:p>
                      <a:pPr algn="ctr"/>
                      <a:r>
                        <a:rPr lang="en-US" altLang="zh-CN" sz="1400" dirty="0">
                          <a:solidFill>
                            <a:srgbClr val="C00000"/>
                          </a:solidFill>
                        </a:rPr>
                        <a:t>205</a:t>
                      </a:r>
                      <a:endParaRPr lang="zh-CN" altLang="en-US" sz="1400" dirty="0">
                        <a:solidFill>
                          <a:srgbClr val="C00000"/>
                        </a:solidFill>
                      </a:endParaRPr>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740054108"/>
                  </a:ext>
                </a:extLst>
              </a:tr>
              <a:tr h="343709">
                <a:tc vMerge="1">
                  <a:txBody>
                    <a:bodyPr/>
                    <a:lstStyle/>
                    <a:p>
                      <a:endParaRPr lang="zh-CN" altLang="en-US" dirty="0"/>
                    </a:p>
                  </a:txBody>
                  <a:tcPr/>
                </a:tc>
                <a:tc>
                  <a:txBody>
                    <a:bodyPr/>
                    <a:lstStyle/>
                    <a:p>
                      <a:r>
                        <a:rPr lang="en-US" altLang="zh-CN" sz="1400" dirty="0"/>
                        <a:t>Socket FD locking</a:t>
                      </a:r>
                      <a:endParaRPr lang="zh-CN" altLang="en-US" sz="1400" dirty="0"/>
                    </a:p>
                  </a:txBody>
                  <a:tcPr/>
                </a:tc>
                <a:tc gridSpan="2">
                  <a:txBody>
                    <a:bodyPr/>
                    <a:lstStyle/>
                    <a:p>
                      <a:pPr algn="ctr"/>
                      <a:r>
                        <a:rPr lang="en-US" altLang="zh-CN" sz="1400" dirty="0">
                          <a:solidFill>
                            <a:srgbClr val="C00000"/>
                          </a:solidFill>
                        </a:rPr>
                        <a:t>160</a:t>
                      </a:r>
                      <a:endParaRPr lang="zh-CN" altLang="en-US" sz="1400" dirty="0">
                        <a:solidFill>
                          <a:srgbClr val="C00000"/>
                        </a:solidFill>
                      </a:endParaRPr>
                    </a:p>
                  </a:txBody>
                  <a:tcPr/>
                </a:tc>
                <a:tc hMerge="1">
                  <a:txBody>
                    <a:bodyPr/>
                    <a:lstStyle/>
                    <a:p>
                      <a:pPr algn="ctr"/>
                      <a:endParaRPr lang="zh-CN" altLang="en-US" sz="1600" dirty="0"/>
                    </a:p>
                  </a:txBody>
                  <a:tcPr/>
                </a:tc>
                <a:tc gridSpan="2">
                  <a:txBody>
                    <a:bodyPr/>
                    <a:lstStyle/>
                    <a:p>
                      <a:pPr algn="ctr"/>
                      <a:r>
                        <a:rPr lang="en-US" altLang="zh-CN" sz="1400" dirty="0"/>
                        <a:t>121</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138</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718921778"/>
                  </a:ext>
                </a:extLst>
              </a:tr>
              <a:tr h="343709">
                <a:tc rowSpan="8">
                  <a:txBody>
                    <a:bodyPr/>
                    <a:lstStyle/>
                    <a:p>
                      <a:r>
                        <a:rPr lang="en-US" altLang="zh-CN" sz="1400" b="1" dirty="0"/>
                        <a:t>Per packet</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15000</a:t>
                      </a:r>
                      <a:endParaRPr lang="zh-CN" altLang="en-US" sz="1400" b="1" dirty="0"/>
                    </a:p>
                  </a:txBody>
                  <a:tcPr/>
                </a:tc>
                <a:tc>
                  <a:txBody>
                    <a:bodyPr/>
                    <a:lstStyle/>
                    <a:p>
                      <a:pPr algn="ctr"/>
                      <a:r>
                        <a:rPr lang="en-US" altLang="zh-CN" sz="1400" b="1" dirty="0"/>
                        <a:t>5800</a:t>
                      </a:r>
                      <a:endParaRPr lang="zh-CN" altLang="en-US" sz="1400" b="1" dirty="0"/>
                    </a:p>
                  </a:txBody>
                  <a:tcPr/>
                </a:tc>
                <a:tc>
                  <a:txBody>
                    <a:bodyPr/>
                    <a:lstStyle/>
                    <a:p>
                      <a:pPr algn="ctr"/>
                      <a:r>
                        <a:rPr lang="en-US" altLang="zh-CN" sz="1400" b="1" dirty="0"/>
                        <a:t>2200</a:t>
                      </a:r>
                      <a:endParaRPr lang="zh-CN" altLang="en-US" sz="1400" b="1" dirty="0"/>
                    </a:p>
                  </a:txBody>
                  <a:tcPr/>
                </a:tc>
                <a:tc>
                  <a:txBody>
                    <a:bodyPr/>
                    <a:lstStyle/>
                    <a:p>
                      <a:pPr algn="ctr"/>
                      <a:r>
                        <a:rPr lang="en-US" altLang="zh-CN" sz="1400" b="1" dirty="0"/>
                        <a:t>1300</a:t>
                      </a:r>
                      <a:endParaRPr lang="zh-CN" altLang="en-US" sz="1400" b="1" dirty="0"/>
                    </a:p>
                  </a:txBody>
                  <a:tcPr/>
                </a:tc>
                <a:tc>
                  <a:txBody>
                    <a:bodyPr/>
                    <a:lstStyle/>
                    <a:p>
                      <a:pPr algn="ctr"/>
                      <a:r>
                        <a:rPr lang="en-US" altLang="zh-CN" sz="1400" b="1" dirty="0"/>
                        <a:t>1700</a:t>
                      </a:r>
                      <a:endParaRPr lang="zh-CN" altLang="en-US" sz="1400" b="1" dirty="0"/>
                    </a:p>
                  </a:txBody>
                  <a:tcPr/>
                </a:tc>
                <a:tc>
                  <a:txBody>
                    <a:bodyPr/>
                    <a:lstStyle/>
                    <a:p>
                      <a:pPr algn="ctr"/>
                      <a:r>
                        <a:rPr lang="en-US" altLang="zh-CN" sz="1400" b="1" dirty="0"/>
                        <a:t>1000</a:t>
                      </a:r>
                      <a:endParaRPr lang="zh-CN" altLang="en-US" sz="1400" b="1" dirty="0"/>
                    </a:p>
                  </a:txBody>
                  <a:tcPr/>
                </a:tc>
                <a:tc>
                  <a:txBody>
                    <a:bodyPr/>
                    <a:lstStyle/>
                    <a:p>
                      <a:pPr algn="ctr"/>
                      <a:r>
                        <a:rPr lang="en-US" altLang="zh-CN" sz="1400" b="1" dirty="0"/>
                        <a:t>850</a:t>
                      </a:r>
                      <a:endParaRPr lang="zh-CN" altLang="en-US" sz="1400" b="1" dirty="0"/>
                    </a:p>
                  </a:txBody>
                  <a:tcPr/>
                </a:tc>
                <a:tc>
                  <a:txBody>
                    <a:bodyPr/>
                    <a:lstStyle/>
                    <a:p>
                      <a:pPr algn="ctr"/>
                      <a:r>
                        <a:rPr lang="en-US" altLang="zh-CN" sz="1400" b="1" dirty="0"/>
                        <a:t>150</a:t>
                      </a:r>
                      <a:endParaRPr lang="zh-CN" altLang="en-US" sz="1400" b="1" dirty="0"/>
                    </a:p>
                  </a:txBody>
                  <a:tcPr/>
                </a:tc>
                <a:extLst>
                  <a:ext uri="{0D108BD9-81ED-4DB2-BD59-A6C34878D82A}">
                    <a16:rowId xmlns:a16="http://schemas.microsoft.com/office/drawing/2014/main" val="2881754868"/>
                  </a:ext>
                </a:extLst>
              </a:tr>
              <a:tr h="343709">
                <a:tc vMerge="1">
                  <a:txBody>
                    <a:bodyPr/>
                    <a:lstStyle/>
                    <a:p>
                      <a:endParaRPr lang="zh-CN" altLang="en-US" dirty="0"/>
                    </a:p>
                  </a:txBody>
                  <a:tcPr/>
                </a:tc>
                <a:tc>
                  <a:txBody>
                    <a:bodyPr/>
                    <a:lstStyle/>
                    <a:p>
                      <a:r>
                        <a:rPr lang="en-US" altLang="zh-CN" sz="1400" dirty="0"/>
                        <a:t>Buffer management</a:t>
                      </a:r>
                      <a:endParaRPr lang="zh-CN" altLang="en-US" sz="1400" dirty="0"/>
                    </a:p>
                  </a:txBody>
                  <a:tcPr/>
                </a:tc>
                <a:tc gridSpan="2">
                  <a:txBody>
                    <a:bodyPr/>
                    <a:lstStyle/>
                    <a:p>
                      <a:pPr algn="ctr"/>
                      <a:r>
                        <a:rPr lang="en-US" altLang="zh-CN" sz="1400" dirty="0">
                          <a:solidFill>
                            <a:srgbClr val="C00000"/>
                          </a:solidFill>
                        </a:rPr>
                        <a:t>430</a:t>
                      </a:r>
                      <a:endParaRPr lang="zh-CN" altLang="en-US" sz="1400" dirty="0">
                        <a:solidFill>
                          <a:srgbClr val="C00000"/>
                        </a:solidFill>
                      </a:endParaRPr>
                    </a:p>
                  </a:txBody>
                  <a:tcPr/>
                </a:tc>
                <a:tc hMerge="1">
                  <a:txBody>
                    <a:bodyPr/>
                    <a:lstStyle/>
                    <a:p>
                      <a:pPr algn="ctr"/>
                      <a:endParaRPr lang="zh-CN" altLang="en-US" sz="1600" dirty="0"/>
                    </a:p>
                  </a:txBody>
                  <a:tcPr/>
                </a:tc>
                <a:tc gridSpan="2">
                  <a:txBody>
                    <a:bodyPr/>
                    <a:lstStyle/>
                    <a:p>
                      <a:pPr algn="ctr"/>
                      <a:r>
                        <a:rPr lang="en-US" altLang="zh-CN" sz="1400" dirty="0"/>
                        <a:t>320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370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50</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1084689525"/>
                  </a:ext>
                </a:extLst>
              </a:tr>
              <a:tr h="343709">
                <a:tc vMerge="1">
                  <a:txBody>
                    <a:bodyPr/>
                    <a:lstStyle/>
                    <a:p>
                      <a:endParaRPr lang="zh-CN" altLang="en-US" dirty="0"/>
                    </a:p>
                  </a:txBody>
                  <a:tcPr/>
                </a:tc>
                <a:tc>
                  <a:txBody>
                    <a:bodyPr/>
                    <a:lstStyle/>
                    <a:p>
                      <a:r>
                        <a:rPr lang="en-US" altLang="zh-CN" sz="1400" dirty="0"/>
                        <a:t>TCP/IP protocol</a:t>
                      </a:r>
                      <a:endParaRPr lang="zh-CN" altLang="en-US" sz="1400" dirty="0"/>
                    </a:p>
                  </a:txBody>
                  <a:tcPr/>
                </a:tc>
                <a:tc gridSpan="2">
                  <a:txBody>
                    <a:bodyPr/>
                    <a:lstStyle/>
                    <a:p>
                      <a:pPr algn="ctr"/>
                      <a:r>
                        <a:rPr lang="en-US" altLang="zh-CN" sz="1400" dirty="0">
                          <a:solidFill>
                            <a:srgbClr val="C00000"/>
                          </a:solidFill>
                        </a:rPr>
                        <a:t>360</a:t>
                      </a:r>
                      <a:endParaRPr lang="zh-CN" altLang="en-US" sz="1400" dirty="0">
                        <a:solidFill>
                          <a:srgbClr val="C00000"/>
                        </a:solidFill>
                      </a:endParaRPr>
                    </a:p>
                  </a:txBody>
                  <a:tcPr/>
                </a:tc>
                <a:tc hMerge="1">
                  <a:txBody>
                    <a:bodyPr/>
                    <a:lstStyle/>
                    <a:p>
                      <a:pPr algn="ctr"/>
                      <a:endParaRPr lang="zh-CN" altLang="en-US" sz="1600" dirty="0"/>
                    </a:p>
                  </a:txBody>
                  <a:tcPr/>
                </a:tc>
                <a:tc gridSpan="2">
                  <a:txBody>
                    <a:bodyPr/>
                    <a:lstStyle/>
                    <a:p>
                      <a:pPr algn="ctr"/>
                      <a:r>
                        <a:rPr lang="en-US" altLang="zh-CN" sz="1400" dirty="0"/>
                        <a:t>260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2382628036"/>
                  </a:ext>
                </a:extLst>
              </a:tr>
              <a:tr h="343709">
                <a:tc vMerge="1">
                  <a:txBody>
                    <a:bodyPr/>
                    <a:lstStyle/>
                    <a:p>
                      <a:endParaRPr lang="zh-CN" altLang="en-US" dirty="0"/>
                    </a:p>
                  </a:txBody>
                  <a:tcPr/>
                </a:tc>
                <a:tc>
                  <a:txBody>
                    <a:bodyPr/>
                    <a:lstStyle/>
                    <a:p>
                      <a:r>
                        <a:rPr lang="en-US" altLang="zh-CN" sz="1400" dirty="0"/>
                        <a:t>Packet processing</a:t>
                      </a:r>
                      <a:endParaRPr lang="zh-CN" altLang="en-US" sz="1400" dirty="0"/>
                    </a:p>
                  </a:txBody>
                  <a:tcPr/>
                </a:tc>
                <a:tc>
                  <a:txBody>
                    <a:bodyPr/>
                    <a:lstStyle/>
                    <a:p>
                      <a:pPr algn="ctr"/>
                      <a:r>
                        <a:rPr lang="en-US" altLang="zh-CN" sz="1400" dirty="0">
                          <a:solidFill>
                            <a:srgbClr val="C00000"/>
                          </a:solidFill>
                        </a:rPr>
                        <a:t>500</a:t>
                      </a:r>
                      <a:endParaRPr lang="zh-CN" altLang="en-US" sz="1400" dirty="0">
                        <a:solidFill>
                          <a:srgbClr val="C00000"/>
                        </a:solidFill>
                      </a:endParaRPr>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a:t>130</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915215567"/>
                  </a:ext>
                </a:extLst>
              </a:tr>
              <a:tr h="343709">
                <a:tc vMerge="1">
                  <a:txBody>
                    <a:bodyPr/>
                    <a:lstStyle/>
                    <a:p>
                      <a:endParaRPr lang="zh-CN" altLang="en-US" dirty="0"/>
                    </a:p>
                  </a:txBody>
                  <a:tcPr/>
                </a:tc>
                <a:tc>
                  <a:txBody>
                    <a:bodyPr/>
                    <a:lstStyle/>
                    <a:p>
                      <a:r>
                        <a:rPr lang="en-US" altLang="zh-CN" sz="1400" dirty="0"/>
                        <a:t>NIC doorbell and DMA</a:t>
                      </a:r>
                      <a:endParaRPr lang="zh-CN" altLang="en-US" sz="1400" dirty="0"/>
                    </a:p>
                  </a:txBody>
                  <a:tcPr/>
                </a:tc>
                <a:tc>
                  <a:txBody>
                    <a:bodyPr/>
                    <a:lstStyle/>
                    <a:p>
                      <a:pPr algn="ctr"/>
                      <a:r>
                        <a:rPr lang="en-US" altLang="zh-CN" sz="1400" dirty="0">
                          <a:solidFill>
                            <a:srgbClr val="C00000"/>
                          </a:solidFill>
                        </a:rPr>
                        <a:t>2100</a:t>
                      </a:r>
                      <a:endParaRPr lang="zh-CN" altLang="en-US" sz="1400" dirty="0">
                        <a:solidFill>
                          <a:srgbClr val="C00000"/>
                        </a:solidFill>
                      </a:endParaRPr>
                    </a:p>
                  </a:txBody>
                  <a:tcPr/>
                </a:tc>
                <a:tc>
                  <a:txBody>
                    <a:bodyPr/>
                    <a:lstStyle/>
                    <a:p>
                      <a:pPr algn="ctr"/>
                      <a:r>
                        <a:rPr lang="en-US" altLang="zh-CN" sz="1400" dirty="0"/>
                        <a:t>N/A</a:t>
                      </a:r>
                      <a:endParaRPr lang="zh-CN" altLang="en-US" sz="1400" dirty="0"/>
                    </a:p>
                  </a:txBody>
                  <a:tcPr/>
                </a:tc>
                <a:tc>
                  <a:txBody>
                    <a:bodyPr/>
                    <a:lstStyle/>
                    <a:p>
                      <a:pPr algn="ctr"/>
                      <a:r>
                        <a:rPr lang="en-US" altLang="zh-CN" sz="1400" dirty="0"/>
                        <a:t>900</a:t>
                      </a:r>
                      <a:endParaRPr lang="zh-CN" altLang="en-US" sz="1400" dirty="0"/>
                    </a:p>
                  </a:txBody>
                  <a:tcPr/>
                </a:tc>
                <a:tc>
                  <a:txBody>
                    <a:bodyPr/>
                    <a:lstStyle/>
                    <a:p>
                      <a:pPr algn="ctr"/>
                      <a:r>
                        <a:rPr lang="en-US" altLang="zh-CN" sz="1400" dirty="0"/>
                        <a:t>450</a:t>
                      </a:r>
                      <a:endParaRPr lang="zh-CN" altLang="en-US" sz="1400" dirty="0"/>
                    </a:p>
                  </a:txBody>
                  <a:tcPr/>
                </a:tc>
                <a:tc>
                  <a:txBody>
                    <a:bodyPr/>
                    <a:lstStyle/>
                    <a:p>
                      <a:pPr algn="ctr"/>
                      <a:r>
                        <a:rPr lang="en-US" altLang="zh-CN" sz="1400" dirty="0"/>
                        <a:t>900</a:t>
                      </a:r>
                      <a:endParaRPr lang="zh-CN" altLang="en-US" sz="1400" dirty="0"/>
                    </a:p>
                  </a:txBody>
                  <a:tcPr/>
                </a:tc>
                <a:tc>
                  <a:txBody>
                    <a:bodyPr/>
                    <a:lstStyle/>
                    <a:p>
                      <a:pPr algn="ctr"/>
                      <a:r>
                        <a:rPr lang="en-US" altLang="zh-CN" sz="1400" dirty="0"/>
                        <a:t>450</a:t>
                      </a:r>
                      <a:endParaRPr lang="zh-CN" altLang="en-US" sz="1400" dirty="0"/>
                    </a:p>
                  </a:txBody>
                  <a:tcPr/>
                </a:tc>
                <a:tc>
                  <a:txBody>
                    <a:bodyPr/>
                    <a:lstStyle/>
                    <a:p>
                      <a:pPr algn="ctr"/>
                      <a:r>
                        <a:rPr lang="en-US" altLang="zh-CN" sz="1400" dirty="0"/>
                        <a:t>600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39517275"/>
                  </a:ext>
                </a:extLst>
              </a:tr>
              <a:tr h="343709">
                <a:tc vMerge="1">
                  <a:txBody>
                    <a:bodyPr/>
                    <a:lstStyle/>
                    <a:p>
                      <a:endParaRPr lang="zh-CN" altLang="en-US" dirty="0"/>
                    </a:p>
                  </a:txBody>
                  <a:tcPr/>
                </a:tc>
                <a:tc>
                  <a:txBody>
                    <a:bodyPr/>
                    <a:lstStyle/>
                    <a:p>
                      <a:r>
                        <a:rPr lang="en-US" altLang="zh-CN" sz="1400" dirty="0"/>
                        <a:t>NIC processing and wire</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a:t>N/A</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N/A</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N/A</a:t>
                      </a:r>
                      <a:endParaRPr lang="zh-CN" altLang="en-US" sz="1400" dirty="0"/>
                    </a:p>
                  </a:txBody>
                  <a:tcPr/>
                </a:tc>
                <a:tc>
                  <a:txBody>
                    <a:bodyPr/>
                    <a:lstStyle/>
                    <a:p>
                      <a:pPr algn="ctr"/>
                      <a:r>
                        <a:rPr lang="en-US" altLang="zh-CN" sz="1400" dirty="0"/>
                        <a:t>200</a:t>
                      </a:r>
                      <a:endParaRPr lang="zh-CN" altLang="en-US" sz="1400" dirty="0"/>
                    </a:p>
                  </a:txBody>
                  <a:tcPr/>
                </a:tc>
                <a:tc>
                  <a:txBody>
                    <a:bodyPr/>
                    <a:lstStyle/>
                    <a:p>
                      <a:pPr algn="ctr"/>
                      <a:r>
                        <a:rPr lang="en-US" altLang="zh-CN" sz="1400" dirty="0"/>
                        <a:t>N/A</a:t>
                      </a:r>
                      <a:endParaRPr lang="zh-CN" altLang="en-US" sz="1400" dirty="0"/>
                    </a:p>
                  </a:txBody>
                  <a:tcPr/>
                </a:tc>
                <a:extLst>
                  <a:ext uri="{0D108BD9-81ED-4DB2-BD59-A6C34878D82A}">
                    <a16:rowId xmlns:a16="http://schemas.microsoft.com/office/drawing/2014/main" val="3002665096"/>
                  </a:ext>
                </a:extLst>
              </a:tr>
              <a:tr h="343709">
                <a:tc vMerge="1">
                  <a:txBody>
                    <a:bodyPr/>
                    <a:lstStyle/>
                    <a:p>
                      <a:endParaRPr lang="zh-CN" altLang="en-US" dirty="0"/>
                    </a:p>
                  </a:txBody>
                  <a:tcPr/>
                </a:tc>
                <a:tc>
                  <a:txBody>
                    <a:bodyPr/>
                    <a:lstStyle/>
                    <a:p>
                      <a:r>
                        <a:rPr lang="en-US" altLang="zh-CN" sz="1400" dirty="0"/>
                        <a:t>Handling NIC interrupt</a:t>
                      </a:r>
                      <a:endParaRPr lang="zh-CN" altLang="en-US" sz="1400" dirty="0"/>
                    </a:p>
                  </a:txBody>
                  <a:tcPr/>
                </a:tc>
                <a:tc>
                  <a:txBody>
                    <a:bodyPr/>
                    <a:lstStyle/>
                    <a:p>
                      <a:pPr algn="ctr"/>
                      <a:r>
                        <a:rPr lang="en-US" altLang="zh-CN" sz="1400" dirty="0">
                          <a:solidFill>
                            <a:srgbClr val="C00000"/>
                          </a:solidFill>
                        </a:rPr>
                        <a:t>4000</a:t>
                      </a:r>
                      <a:endParaRPr lang="zh-CN" altLang="en-US" sz="1400" dirty="0">
                        <a:solidFill>
                          <a:srgbClr val="C00000"/>
                        </a:solidFill>
                      </a:endParaRPr>
                    </a:p>
                  </a:txBody>
                  <a:tcPr/>
                </a:tc>
                <a:tc>
                  <a:txBody>
                    <a:bodyPr/>
                    <a:lstStyle/>
                    <a:p>
                      <a:pPr algn="ctr"/>
                      <a:r>
                        <a:rPr lang="en-US" altLang="zh-CN" sz="1400" dirty="0"/>
                        <a:t>N/A</a:t>
                      </a:r>
                      <a:endParaRPr lang="zh-CN" altLang="en-US" sz="1400" dirty="0"/>
                    </a:p>
                  </a:txBody>
                  <a:tcPr/>
                </a:tc>
                <a:tc gridSpan="2">
                  <a:txBody>
                    <a:bodyPr/>
                    <a:lstStyle/>
                    <a:p>
                      <a:pPr algn="ctr"/>
                      <a:r>
                        <a:rPr lang="en-US" altLang="zh-CN" sz="1400" dirty="0"/>
                        <a:t>N/A</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pPr algn="ctr"/>
                      <a:endParaRPr lang="zh-CN" altLang="en-US" sz="1600" dirty="0"/>
                    </a:p>
                  </a:txBody>
                  <a:tcPr/>
                </a:tc>
                <a:tc gridSpan="2">
                  <a:txBody>
                    <a:bodyPr/>
                    <a:lstStyle/>
                    <a:p>
                      <a:pPr algn="ctr"/>
                      <a:r>
                        <a:rPr lang="en-US" altLang="zh-CN" sz="1400" dirty="0"/>
                        <a:t>N/A</a:t>
                      </a:r>
                      <a:endParaRPr lang="zh-CN" altLang="en-US" sz="1400" dirty="0"/>
                    </a:p>
                  </a:txBody>
                  <a:tcPr/>
                </a:tc>
                <a:tc hMerge="1">
                  <a:txBody>
                    <a:bodyPr/>
                    <a:lstStyle/>
                    <a:p>
                      <a:endParaRPr lang="zh-CN" altLang="en-US"/>
                    </a:p>
                  </a:txBody>
                  <a:tcPr/>
                </a:tc>
                <a:extLst>
                  <a:ext uri="{0D108BD9-81ED-4DB2-BD59-A6C34878D82A}">
                    <a16:rowId xmlns:a16="http://schemas.microsoft.com/office/drawing/2014/main" val="493935970"/>
                  </a:ext>
                </a:extLst>
              </a:tr>
              <a:tr h="343709">
                <a:tc vMerge="1">
                  <a:txBody>
                    <a:bodyPr/>
                    <a:lstStyle/>
                    <a:p>
                      <a:endParaRPr lang="zh-CN" altLang="en-US" dirty="0"/>
                    </a:p>
                  </a:txBody>
                  <a:tcPr/>
                </a:tc>
                <a:tc>
                  <a:txBody>
                    <a:bodyPr/>
                    <a:lstStyle/>
                    <a:p>
                      <a:r>
                        <a:rPr lang="en-US" altLang="zh-CN" sz="1400" dirty="0"/>
                        <a:t>Process wakeup</a:t>
                      </a:r>
                      <a:endParaRPr lang="zh-CN" altLang="en-US" sz="1400" dirty="0"/>
                    </a:p>
                  </a:txBody>
                  <a:tcPr/>
                </a:tc>
                <a:tc gridSpan="2">
                  <a:txBody>
                    <a:bodyPr/>
                    <a:lstStyle/>
                    <a:p>
                      <a:pPr algn="ctr"/>
                      <a:r>
                        <a:rPr lang="en-US" altLang="zh-CN" sz="1400" dirty="0">
                          <a:solidFill>
                            <a:srgbClr val="C00000"/>
                          </a:solidFill>
                        </a:rPr>
                        <a:t>5000</a:t>
                      </a:r>
                      <a:endParaRPr lang="zh-CN" altLang="en-US" sz="1400" dirty="0">
                        <a:solidFill>
                          <a:srgbClr val="C00000"/>
                        </a:solidFill>
                      </a:endParaRPr>
                    </a:p>
                  </a:txBody>
                  <a:tcPr/>
                </a:tc>
                <a:tc hMerge="1">
                  <a:txBody>
                    <a:bodyPr/>
                    <a:lstStyle/>
                    <a:p>
                      <a:pPr algn="ctr"/>
                      <a:endParaRPr lang="zh-CN" altLang="en-US" sz="1600" dirty="0">
                        <a:solidFill>
                          <a:srgbClr val="C00000"/>
                        </a:solidFill>
                      </a:endParaRPr>
                    </a:p>
                  </a:txBody>
                  <a:tcPr/>
                </a:tc>
                <a:tc gridSpan="2">
                  <a:txBody>
                    <a:bodyPr/>
                    <a:lstStyle/>
                    <a:p>
                      <a:pPr algn="ctr"/>
                      <a:r>
                        <a:rPr lang="en-US" altLang="zh-CN" sz="1400" dirty="0">
                          <a:solidFill>
                            <a:schemeClr val="tx1"/>
                          </a:solidFill>
                        </a:rPr>
                        <a:t>N/A</a:t>
                      </a:r>
                      <a:endParaRPr lang="zh-CN" altLang="en-US" sz="1400" dirty="0">
                        <a:solidFill>
                          <a:schemeClr val="tx1"/>
                        </a:solidFill>
                      </a:endParaRPr>
                    </a:p>
                  </a:txBody>
                  <a:tcPr/>
                </a:tc>
                <a:tc hMerge="1">
                  <a:txBody>
                    <a:bodyPr/>
                    <a:lstStyle/>
                    <a:p>
                      <a:pPr algn="ctr"/>
                      <a:endParaRPr lang="zh-CN" altLang="en-US" sz="1600" dirty="0">
                        <a:solidFill>
                          <a:schemeClr val="tx1"/>
                        </a:solidFill>
                      </a:endParaRPr>
                    </a:p>
                  </a:txBody>
                  <a:tcPr/>
                </a:tc>
                <a:tc gridSpan="2">
                  <a:txBody>
                    <a:bodyPr/>
                    <a:lstStyle/>
                    <a:p>
                      <a:pPr algn="ctr"/>
                      <a:r>
                        <a:rPr lang="en-US" altLang="zh-CN" sz="1400" dirty="0">
                          <a:solidFill>
                            <a:schemeClr val="tx1"/>
                          </a:solidFill>
                        </a:rPr>
                        <a:t>N/A</a:t>
                      </a:r>
                      <a:endParaRPr lang="zh-CN" altLang="en-US" sz="1400" dirty="0">
                        <a:solidFill>
                          <a:schemeClr val="tx1"/>
                        </a:solidFill>
                      </a:endParaRPr>
                    </a:p>
                  </a:txBody>
                  <a:tcPr/>
                </a:tc>
                <a:tc hMerge="1">
                  <a:txBody>
                    <a:bodyPr/>
                    <a:lstStyle/>
                    <a:p>
                      <a:pPr algn="ctr"/>
                      <a:endParaRPr lang="zh-CN" altLang="en-US" sz="1600" dirty="0">
                        <a:solidFill>
                          <a:schemeClr val="tx1"/>
                        </a:solidFill>
                      </a:endParaRPr>
                    </a:p>
                  </a:txBody>
                  <a:tcPr/>
                </a:tc>
                <a:tc gridSpan="2">
                  <a:txBody>
                    <a:bodyPr/>
                    <a:lstStyle/>
                    <a:p>
                      <a:pPr algn="ctr"/>
                      <a:r>
                        <a:rPr lang="en-US" altLang="zh-CN" sz="1400" dirty="0">
                          <a:solidFill>
                            <a:schemeClr val="tx1"/>
                          </a:solidFill>
                        </a:rPr>
                        <a:t>N/A</a:t>
                      </a:r>
                      <a:endParaRPr lang="zh-CN" altLang="en-US" sz="1400" dirty="0">
                        <a:solidFill>
                          <a:schemeClr val="tx1"/>
                        </a:solidFill>
                      </a:endParaRPr>
                    </a:p>
                  </a:txBody>
                  <a:tcPr/>
                </a:tc>
                <a:tc hMerge="1">
                  <a:txBody>
                    <a:bodyPr/>
                    <a:lstStyle/>
                    <a:p>
                      <a:endParaRPr lang="zh-CN" altLang="en-US"/>
                    </a:p>
                  </a:txBody>
                  <a:tcPr/>
                </a:tc>
                <a:extLst>
                  <a:ext uri="{0D108BD9-81ED-4DB2-BD59-A6C34878D82A}">
                    <a16:rowId xmlns:a16="http://schemas.microsoft.com/office/drawing/2014/main" val="2850315642"/>
                  </a:ext>
                </a:extLst>
              </a:tr>
              <a:tr h="343709">
                <a:tc rowSpan="3">
                  <a:txBody>
                    <a:bodyPr/>
                    <a:lstStyle/>
                    <a:p>
                      <a:r>
                        <a:rPr lang="en-US" altLang="zh-CN" sz="1400" b="1" dirty="0"/>
                        <a:t>Per </a:t>
                      </a:r>
                      <a:r>
                        <a:rPr lang="en-US" altLang="zh-CN" sz="1400" b="1" dirty="0" err="1"/>
                        <a:t>kbyte</a:t>
                      </a:r>
                      <a:endParaRPr lang="zh-CN" altLang="en-US" sz="1400" b="1" dirty="0"/>
                    </a:p>
                  </a:txBody>
                  <a:tcPr anchor="ctr"/>
                </a:tc>
                <a:tc>
                  <a:txBody>
                    <a:bodyPr/>
                    <a:lstStyle/>
                    <a:p>
                      <a:r>
                        <a:rPr lang="en-US" altLang="zh-CN" sz="1400" b="1" dirty="0"/>
                        <a:t>Total</a:t>
                      </a:r>
                      <a:endParaRPr lang="zh-CN" altLang="en-US" sz="1400" b="1" dirty="0"/>
                    </a:p>
                  </a:txBody>
                  <a:tcPr/>
                </a:tc>
                <a:tc>
                  <a:txBody>
                    <a:bodyPr/>
                    <a:lstStyle/>
                    <a:p>
                      <a:pPr algn="ctr"/>
                      <a:r>
                        <a:rPr lang="en-US" altLang="zh-CN" sz="1400" b="1" dirty="0"/>
                        <a:t>365</a:t>
                      </a:r>
                      <a:endParaRPr lang="zh-CN" altLang="en-US" sz="1400" b="1" dirty="0"/>
                    </a:p>
                  </a:txBody>
                  <a:tcPr/>
                </a:tc>
                <a:tc>
                  <a:txBody>
                    <a:bodyPr/>
                    <a:lstStyle/>
                    <a:p>
                      <a:pPr algn="ctr"/>
                      <a:r>
                        <a:rPr lang="en-US" altLang="zh-CN" sz="1400" b="1" dirty="0"/>
                        <a:t>160</a:t>
                      </a:r>
                      <a:endParaRPr lang="zh-CN" altLang="en-US" sz="1400" b="1" dirty="0"/>
                    </a:p>
                  </a:txBody>
                  <a:tcPr/>
                </a:tc>
                <a:tc>
                  <a:txBody>
                    <a:bodyPr/>
                    <a:lstStyle/>
                    <a:p>
                      <a:pPr algn="ctr"/>
                      <a:r>
                        <a:rPr lang="en-US" altLang="zh-CN" sz="1400" b="1" dirty="0"/>
                        <a:t>540</a:t>
                      </a:r>
                      <a:endParaRPr lang="zh-CN" altLang="en-US" sz="1400" b="1" dirty="0"/>
                    </a:p>
                  </a:txBody>
                  <a:tcPr/>
                </a:tc>
                <a:tc>
                  <a:txBody>
                    <a:bodyPr/>
                    <a:lstStyle/>
                    <a:p>
                      <a:pPr algn="ctr"/>
                      <a:r>
                        <a:rPr lang="en-US" altLang="zh-CN" sz="1400" b="1" dirty="0"/>
                        <a:t>381</a:t>
                      </a:r>
                      <a:endParaRPr lang="zh-CN" altLang="en-US" sz="1400" b="1" dirty="0"/>
                    </a:p>
                  </a:txBody>
                  <a:tcPr/>
                </a:tc>
                <a:tc>
                  <a:txBody>
                    <a:bodyPr/>
                    <a:lstStyle/>
                    <a:p>
                      <a:pPr algn="ctr"/>
                      <a:r>
                        <a:rPr lang="en-US" altLang="zh-CN" sz="1400" b="1" dirty="0"/>
                        <a:t>239</a:t>
                      </a:r>
                      <a:endParaRPr lang="zh-CN" altLang="en-US" sz="1400" b="1" dirty="0"/>
                    </a:p>
                  </a:txBody>
                  <a:tcPr/>
                </a:tc>
                <a:tc>
                  <a:txBody>
                    <a:bodyPr/>
                    <a:lstStyle/>
                    <a:p>
                      <a:pPr algn="ctr"/>
                      <a:r>
                        <a:rPr lang="en-US" altLang="zh-CN" sz="1400" b="1" dirty="0"/>
                        <a:t>212</a:t>
                      </a:r>
                      <a:endParaRPr lang="zh-CN" altLang="en-US" sz="1400" b="1" dirty="0"/>
                    </a:p>
                  </a:txBody>
                  <a:tcPr/>
                </a:tc>
                <a:tc>
                  <a:txBody>
                    <a:bodyPr/>
                    <a:lstStyle/>
                    <a:p>
                      <a:pPr algn="ctr"/>
                      <a:r>
                        <a:rPr lang="en-US" altLang="zh-CN" sz="1400" b="1" dirty="0"/>
                        <a:t>173</a:t>
                      </a:r>
                      <a:endParaRPr lang="zh-CN" altLang="en-US" sz="1400" b="1" dirty="0"/>
                    </a:p>
                  </a:txBody>
                  <a:tcPr/>
                </a:tc>
                <a:tc>
                  <a:txBody>
                    <a:bodyPr/>
                    <a:lstStyle/>
                    <a:p>
                      <a:pPr algn="ctr"/>
                      <a:r>
                        <a:rPr lang="en-US" altLang="zh-CN" sz="1400" b="1" dirty="0"/>
                        <a:t>13</a:t>
                      </a:r>
                      <a:endParaRPr lang="zh-CN" altLang="en-US" sz="1400" b="1" dirty="0"/>
                    </a:p>
                  </a:txBody>
                  <a:tcPr/>
                </a:tc>
                <a:extLst>
                  <a:ext uri="{0D108BD9-81ED-4DB2-BD59-A6C34878D82A}">
                    <a16:rowId xmlns:a16="http://schemas.microsoft.com/office/drawing/2014/main" val="823261487"/>
                  </a:ext>
                </a:extLst>
              </a:tr>
              <a:tr h="343709">
                <a:tc vMerge="1">
                  <a:txBody>
                    <a:bodyPr/>
                    <a:lstStyle/>
                    <a:p>
                      <a:endParaRPr lang="zh-CN" altLang="en-US" sz="1600" dirty="0"/>
                    </a:p>
                  </a:txBody>
                  <a:tcPr anchor="ctr"/>
                </a:tc>
                <a:tc>
                  <a:txBody>
                    <a:bodyPr/>
                    <a:lstStyle/>
                    <a:p>
                      <a:r>
                        <a:rPr lang="en-US" altLang="zh-CN" sz="1400" b="0" dirty="0"/>
                        <a:t>Copy</a:t>
                      </a:r>
                      <a:endParaRPr lang="zh-CN" altLang="en-US" sz="1400" b="0" dirty="0"/>
                    </a:p>
                  </a:txBody>
                  <a:tcPr/>
                </a:tc>
                <a:tc gridSpan="2">
                  <a:txBody>
                    <a:bodyPr/>
                    <a:lstStyle/>
                    <a:p>
                      <a:pPr algn="ctr"/>
                      <a:r>
                        <a:rPr lang="en-US" altLang="zh-CN" sz="1400" b="0" dirty="0">
                          <a:solidFill>
                            <a:srgbClr val="C00000"/>
                          </a:solidFill>
                        </a:rPr>
                        <a:t>160</a:t>
                      </a:r>
                      <a:endParaRPr lang="zh-CN" altLang="en-US" sz="1400" b="0" dirty="0">
                        <a:solidFill>
                          <a:srgbClr val="C00000"/>
                        </a:solidFill>
                      </a:endParaRPr>
                    </a:p>
                  </a:txBody>
                  <a:tcPr/>
                </a:tc>
                <a:tc hMerge="1">
                  <a:txBody>
                    <a:bodyPr/>
                    <a:lstStyle/>
                    <a:p>
                      <a:pPr algn="ctr"/>
                      <a:endParaRPr lang="zh-CN" altLang="en-US" sz="1600" b="0" dirty="0"/>
                    </a:p>
                  </a:txBody>
                  <a:tcPr/>
                </a:tc>
                <a:tc gridSpan="2">
                  <a:txBody>
                    <a:bodyPr/>
                    <a:lstStyle/>
                    <a:p>
                      <a:pPr algn="ctr"/>
                      <a:r>
                        <a:rPr lang="en-US" altLang="zh-CN" sz="1400" b="0" dirty="0"/>
                        <a:t>320</a:t>
                      </a:r>
                      <a:endParaRPr lang="zh-CN" altLang="en-US" sz="1400" b="0" dirty="0"/>
                    </a:p>
                  </a:txBody>
                  <a:tcPr/>
                </a:tc>
                <a:tc hMerge="1">
                  <a:txBody>
                    <a:bodyPr/>
                    <a:lstStyle/>
                    <a:p>
                      <a:pPr algn="ctr"/>
                      <a:endParaRPr lang="zh-CN" altLang="en-US" sz="1600" b="0" dirty="0"/>
                    </a:p>
                  </a:txBody>
                  <a:tcPr/>
                </a:tc>
                <a:tc gridSpan="2">
                  <a:txBody>
                    <a:bodyPr/>
                    <a:lstStyle/>
                    <a:p>
                      <a:pPr algn="ctr"/>
                      <a:r>
                        <a:rPr lang="en-US" altLang="zh-CN" sz="1400" b="0" dirty="0"/>
                        <a:t>160</a:t>
                      </a:r>
                      <a:endParaRPr lang="zh-CN" altLang="en-US" sz="1400" b="0" dirty="0"/>
                    </a:p>
                  </a:txBody>
                  <a:tcPr/>
                </a:tc>
                <a:tc hMerge="1">
                  <a:txBody>
                    <a:bodyPr/>
                    <a:lstStyle/>
                    <a:p>
                      <a:pPr algn="ctr"/>
                      <a:endParaRPr lang="zh-CN" altLang="en-US" sz="1600" b="0" dirty="0"/>
                    </a:p>
                  </a:txBody>
                  <a:tcPr/>
                </a:tc>
                <a:tc gridSpan="2">
                  <a:txBody>
                    <a:bodyPr/>
                    <a:lstStyle/>
                    <a:p>
                      <a:pPr algn="ctr"/>
                      <a:r>
                        <a:rPr lang="en-US" altLang="zh-CN" sz="1400" b="0" dirty="0"/>
                        <a:t>13</a:t>
                      </a:r>
                      <a:endParaRPr lang="zh-CN" altLang="en-US" sz="1400" b="0" dirty="0"/>
                    </a:p>
                  </a:txBody>
                  <a:tcPr/>
                </a:tc>
                <a:tc hMerge="1">
                  <a:txBody>
                    <a:bodyPr/>
                    <a:lstStyle/>
                    <a:p>
                      <a:endParaRPr lang="zh-CN" altLang="en-US"/>
                    </a:p>
                  </a:txBody>
                  <a:tcPr/>
                </a:tc>
                <a:extLst>
                  <a:ext uri="{0D108BD9-81ED-4DB2-BD59-A6C34878D82A}">
                    <a16:rowId xmlns:a16="http://schemas.microsoft.com/office/drawing/2014/main" val="266584489"/>
                  </a:ext>
                </a:extLst>
              </a:tr>
              <a:tr h="343709">
                <a:tc vMerge="1">
                  <a:txBody>
                    <a:bodyPr/>
                    <a:lstStyle/>
                    <a:p>
                      <a:endParaRPr lang="zh-CN" altLang="en-US" sz="1600" dirty="0"/>
                    </a:p>
                  </a:txBody>
                  <a:tcPr anchor="ctr"/>
                </a:tc>
                <a:tc>
                  <a:txBody>
                    <a:bodyPr/>
                    <a:lstStyle/>
                    <a:p>
                      <a:r>
                        <a:rPr lang="en-US" altLang="zh-CN" sz="1400" b="0" dirty="0"/>
                        <a:t>Wire transfer</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tc>
                  <a:txBody>
                    <a:bodyPr/>
                    <a:lstStyle/>
                    <a:p>
                      <a:pPr algn="ctr"/>
                      <a:r>
                        <a:rPr lang="en-US" altLang="zh-CN" sz="1400" b="0" dirty="0"/>
                        <a:t>160</a:t>
                      </a:r>
                      <a:endParaRPr lang="zh-CN" altLang="en-US" sz="1400" b="0" dirty="0"/>
                    </a:p>
                  </a:txBody>
                  <a:tcPr/>
                </a:tc>
                <a:tc>
                  <a:txBody>
                    <a:bodyPr/>
                    <a:lstStyle/>
                    <a:p>
                      <a:pPr algn="ctr"/>
                      <a:r>
                        <a:rPr lang="en-US" altLang="zh-CN" sz="1400" b="0" dirty="0"/>
                        <a:t>N/A</a:t>
                      </a:r>
                      <a:endParaRPr lang="zh-CN" altLang="en-US" sz="1400" b="0" dirty="0"/>
                    </a:p>
                  </a:txBody>
                  <a:tcPr/>
                </a:tc>
                <a:extLst>
                  <a:ext uri="{0D108BD9-81ED-4DB2-BD59-A6C34878D82A}">
                    <a16:rowId xmlns:a16="http://schemas.microsoft.com/office/drawing/2014/main" val="1358101003"/>
                  </a:ext>
                </a:extLst>
              </a:tr>
            </a:tbl>
          </a:graphicData>
        </a:graphic>
      </p:graphicFrame>
      <p:sp>
        <p:nvSpPr>
          <p:cNvPr id="5" name="矩形 4">
            <a:extLst>
              <a:ext uri="{FF2B5EF4-FFF2-40B4-BE49-F238E27FC236}">
                <a16:creationId xmlns:a16="http://schemas.microsoft.com/office/drawing/2014/main" id="{6B59D2A1-D248-6046-A02D-02AB8300BC43}"/>
              </a:ext>
            </a:extLst>
          </p:cNvPr>
          <p:cNvSpPr/>
          <p:nvPr/>
        </p:nvSpPr>
        <p:spPr bwMode="auto">
          <a:xfrm>
            <a:off x="4312444" y="1021089"/>
            <a:ext cx="1981200" cy="5880826"/>
          </a:xfrm>
          <a:prstGeom prst="rect">
            <a:avLst/>
          </a:prstGeom>
          <a:noFill/>
          <a:ln w="38100">
            <a:prstDash val="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49495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3" nodeType="clickEffect">
                                  <p:stCondLst>
                                    <p:cond delay="0"/>
                                  </p:stCondLst>
                                  <p:childTnLst>
                                    <p:animMotion origin="layout" path="M 1.21154E-6 -3.26373E-6 L 0.15932 4.5892E-6 " pathEditMode="relative" rAng="0" ptsTypes="AA">
                                      <p:cBhvr>
                                        <p:cTn id="10" dur="500" fill="hold"/>
                                        <p:tgtEl>
                                          <p:spTgt spid="5"/>
                                        </p:tgtEl>
                                        <p:attrNameLst>
                                          <p:attrName>ppt_x</p:attrName>
                                          <p:attrName>ppt_y</p:attrName>
                                        </p:attrNameLst>
                                      </p:cBhvr>
                                      <p:rCtr x="7966" y="-4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0.15932 -3.26373E-6 L 0.31252 -0.0009 " pathEditMode="relative" rAng="0" ptsTypes="AA">
                                      <p:cBhvr>
                                        <p:cTn id="14" dur="500" fill="hold"/>
                                        <p:tgtEl>
                                          <p:spTgt spid="5"/>
                                        </p:tgtEl>
                                        <p:attrNameLst>
                                          <p:attrName>ppt_x</p:attrName>
                                          <p:attrName>ppt_y</p:attrName>
                                        </p:attrNameLst>
                                      </p:cBhvr>
                                      <p:rCtr x="7660" y="-4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2" nodeType="clickEffect">
                                  <p:stCondLst>
                                    <p:cond delay="0"/>
                                  </p:stCondLst>
                                  <p:childTnLst>
                                    <p:animMotion origin="layout" path="M 0.31252 -0.0009 L 0.46572 -0.0009 " pathEditMode="relative" rAng="0" ptsTypes="AA">
                                      <p:cBhvr>
                                        <p:cTn id="18" dur="500" fill="hold"/>
                                        <p:tgtEl>
                                          <p:spTgt spid="5"/>
                                        </p:tgtEl>
                                        <p:attrNameLst>
                                          <p:attrName>ppt_x</p:attrName>
                                          <p:attrName>ppt_y</p:attrName>
                                        </p:attrNameLst>
                                      </p:cBhvr>
                                      <p:rCtr x="7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5D2B51-D7A1-4D41-8682-B94DFEDE9EF4}"/>
              </a:ext>
            </a:extLst>
          </p:cNvPr>
          <p:cNvSpPr>
            <a:spLocks noGrp="1"/>
          </p:cNvSpPr>
          <p:nvPr>
            <p:ph type="body" sz="quarter" idx="10"/>
          </p:nvPr>
        </p:nvSpPr>
        <p:spPr>
          <a:xfrm>
            <a:off x="366170" y="1212855"/>
            <a:ext cx="8777288" cy="4745915"/>
          </a:xfrm>
        </p:spPr>
        <p:txBody>
          <a:bodyPr/>
          <a:lstStyle/>
          <a:p>
            <a:r>
              <a:rPr lang="en-US" altLang="zh-CN" dirty="0">
                <a:solidFill>
                  <a:srgbClr val="0078D7"/>
                </a:solidFill>
                <a:latin typeface="Segoe UI Light" panose="020B0502040204020203" pitchFamily="34" charset="0"/>
                <a:cs typeface="Segoe UI Light" panose="020B0502040204020203" pitchFamily="34" charset="0"/>
              </a:rPr>
              <a:t>Compatibility</a:t>
            </a:r>
            <a:endParaRPr lang="en-US" dirty="0">
              <a:solidFill>
                <a:srgbClr val="0078D7"/>
              </a:solidFill>
              <a:latin typeface="Segoe UI Light" panose="020B0502040204020203" pitchFamily="34" charset="0"/>
              <a:cs typeface="Segoe UI Light" panose="020B0502040204020203" pitchFamily="34" charset="0"/>
            </a:endParaRPr>
          </a:p>
          <a:p>
            <a:pPr marL="571486" indent="-571486">
              <a:buFont typeface="Arial" panose="020B0604020202020204" pitchFamily="34" charset="0"/>
              <a:buChar char="•"/>
            </a:pPr>
            <a:r>
              <a:rPr lang="en-US" altLang="zh-CN" sz="2800" dirty="0">
                <a:solidFill>
                  <a:schemeClr val="tx1"/>
                </a:solidFill>
                <a:latin typeface="Segoe UI Light" panose="020B0502040204020203" pitchFamily="34" charset="0"/>
                <a:cs typeface="Segoe UI Light" panose="020B0502040204020203" pitchFamily="34" charset="0"/>
              </a:rPr>
              <a:t>Drop-in replacement, no application modification</a:t>
            </a:r>
          </a:p>
          <a:p>
            <a:r>
              <a:rPr lang="en-US" altLang="zh-CN" dirty="0">
                <a:solidFill>
                  <a:srgbClr val="0078D7"/>
                </a:solidFill>
                <a:latin typeface="Segoe UI Light" panose="020B0502040204020203" pitchFamily="34" charset="0"/>
                <a:cs typeface="Segoe UI Light" panose="020B0502040204020203" pitchFamily="34" charset="0"/>
              </a:rPr>
              <a:t>Isolation</a:t>
            </a:r>
            <a:endParaRPr lang="en-US" altLang="zh-CN" sz="2800" dirty="0">
              <a:solidFill>
                <a:srgbClr val="0078D7"/>
              </a:solidFill>
              <a:latin typeface="Segoe UI Light" panose="020B0502040204020203" pitchFamily="34" charset="0"/>
              <a:cs typeface="Segoe UI Light" panose="020B0502040204020203" pitchFamily="34" charset="0"/>
            </a:endParaRPr>
          </a:p>
          <a:p>
            <a:pPr marL="571486" indent="-571486">
              <a:buFont typeface="Arial" panose="020B0604020202020204" pitchFamily="34" charset="0"/>
              <a:buChar char="•"/>
            </a:pPr>
            <a:r>
              <a:rPr lang="en-US" altLang="zh-CN" sz="2800" dirty="0">
                <a:solidFill>
                  <a:schemeClr val="tx1"/>
                </a:solidFill>
                <a:latin typeface="Segoe UI Light" panose="020B0502040204020203" pitchFamily="34" charset="0"/>
                <a:cs typeface="Segoe UI Light" panose="020B0502040204020203" pitchFamily="34" charset="0"/>
              </a:rPr>
              <a:t>Security isolation among containers and applications</a:t>
            </a:r>
          </a:p>
          <a:p>
            <a:pPr marL="571486" indent="-571486">
              <a:buFont typeface="Arial" panose="020B0604020202020204" pitchFamily="34" charset="0"/>
              <a:buChar char="•"/>
            </a:pPr>
            <a:r>
              <a:rPr lang="en-US" altLang="zh-CN" sz="2800" dirty="0">
                <a:solidFill>
                  <a:schemeClr val="tx1"/>
                </a:solidFill>
                <a:latin typeface="Segoe UI Light" panose="020B0502040204020203" pitchFamily="34" charset="0"/>
                <a:cs typeface="Segoe UI Light" panose="020B0502040204020203" pitchFamily="34" charset="0"/>
              </a:rPr>
              <a:t>Enforce access control policies</a:t>
            </a:r>
            <a:endParaRPr lang="en-US" altLang="zh-CN" dirty="0">
              <a:solidFill>
                <a:schemeClr val="tx1"/>
              </a:solidFill>
              <a:latin typeface="Segoe UI Light" panose="020B0502040204020203" pitchFamily="34" charset="0"/>
              <a:cs typeface="Segoe UI Light" panose="020B0502040204020203" pitchFamily="34" charset="0"/>
            </a:endParaRPr>
          </a:p>
          <a:p>
            <a:r>
              <a:rPr lang="en-US" altLang="zh-CN" dirty="0">
                <a:solidFill>
                  <a:srgbClr val="0078D7"/>
                </a:solidFill>
                <a:latin typeface="Segoe UI Light" panose="020B0502040204020203" pitchFamily="34" charset="0"/>
                <a:cs typeface="Segoe UI Light" panose="020B0502040204020203" pitchFamily="34" charset="0"/>
              </a:rPr>
              <a:t>High Performance</a:t>
            </a:r>
          </a:p>
          <a:p>
            <a:pPr marL="571486" indent="-571486">
              <a:buFont typeface="Arial" panose="020B0604020202020204" pitchFamily="34" charset="0"/>
              <a:buChar char="•"/>
            </a:pPr>
            <a:r>
              <a:rPr lang="en-US" altLang="zh-CN" sz="2800" dirty="0">
                <a:solidFill>
                  <a:schemeClr val="tx1"/>
                </a:solidFill>
                <a:latin typeface="Segoe UI Light" panose="020B0502040204020203" pitchFamily="34" charset="0"/>
                <a:cs typeface="Segoe UI Light" panose="020B0502040204020203" pitchFamily="34" charset="0"/>
              </a:rPr>
              <a:t>High throughput</a:t>
            </a:r>
          </a:p>
          <a:p>
            <a:pPr marL="571486" indent="-571486">
              <a:buFont typeface="Arial" panose="020B0604020202020204" pitchFamily="34" charset="0"/>
              <a:buChar char="•"/>
            </a:pPr>
            <a:r>
              <a:rPr lang="en-US" altLang="zh-CN" sz="2800" dirty="0">
                <a:solidFill>
                  <a:schemeClr val="tx1"/>
                </a:solidFill>
                <a:latin typeface="Segoe UI Light" panose="020B0502040204020203" pitchFamily="34" charset="0"/>
                <a:cs typeface="Segoe UI Light" panose="020B0502040204020203" pitchFamily="34" charset="0"/>
              </a:rPr>
              <a:t>Low latency</a:t>
            </a:r>
          </a:p>
          <a:p>
            <a:pPr marL="571486" indent="-571486">
              <a:buFont typeface="Arial" panose="020B0604020202020204" pitchFamily="34" charset="0"/>
              <a:buChar char="•"/>
            </a:pPr>
            <a:r>
              <a:rPr lang="en-US" altLang="zh-CN" sz="2800" dirty="0">
                <a:solidFill>
                  <a:schemeClr val="tx1"/>
                </a:solidFill>
                <a:latin typeface="Segoe UI Light" panose="020B0502040204020203" pitchFamily="34" charset="0"/>
                <a:cs typeface="Segoe UI Light" panose="020B0502040204020203" pitchFamily="34" charset="0"/>
              </a:rPr>
              <a:t>Scalable with number of CPU cores</a:t>
            </a:r>
            <a:endParaRPr lang="en-US" sz="2800" dirty="0">
              <a:solidFill>
                <a:schemeClr val="tx1"/>
              </a:solidFill>
            </a:endParaRPr>
          </a:p>
        </p:txBody>
      </p:sp>
      <p:sp>
        <p:nvSpPr>
          <p:cNvPr id="3" name="Title 2">
            <a:extLst>
              <a:ext uri="{FF2B5EF4-FFF2-40B4-BE49-F238E27FC236}">
                <a16:creationId xmlns:a16="http://schemas.microsoft.com/office/drawing/2014/main" id="{F9831028-7CF6-463D-BD91-7DA9CEB7B329}"/>
              </a:ext>
            </a:extLst>
          </p:cNvPr>
          <p:cNvSpPr>
            <a:spLocks noGrp="1"/>
          </p:cNvSpPr>
          <p:nvPr>
            <p:ph type="title"/>
          </p:nvPr>
        </p:nvSpPr>
        <p:spPr/>
        <p:txBody>
          <a:bodyPr/>
          <a:lstStyle/>
          <a:p>
            <a:r>
              <a:rPr lang="en-US" dirty="0" err="1">
                <a:latin typeface="Segoe UI Light" panose="020B0502040204020203" pitchFamily="34" charset="0"/>
                <a:cs typeface="Segoe UI Light" panose="020B0502040204020203" pitchFamily="34" charset="0"/>
              </a:rPr>
              <a:t>SocksDirect</a:t>
            </a:r>
            <a:r>
              <a:rPr lang="en-US" dirty="0">
                <a:latin typeface="Segoe UI Light" panose="020B0502040204020203" pitchFamily="34" charset="0"/>
                <a:cs typeface="Segoe UI Light" panose="020B0502040204020203" pitchFamily="34" charset="0"/>
              </a:rPr>
              <a:t> Design Goals</a:t>
            </a:r>
            <a:endParaRPr lang="en-US" dirty="0"/>
          </a:p>
        </p:txBody>
      </p:sp>
    </p:spTree>
    <p:extLst>
      <p:ext uri="{BB962C8B-B14F-4D97-AF65-F5344CB8AC3E}">
        <p14:creationId xmlns:p14="http://schemas.microsoft.com/office/powerpoint/2010/main" val="256967227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D420125-8150-2441-A221-E23E16F552A4}"/>
              </a:ext>
            </a:extLst>
          </p:cNvPr>
          <p:cNvSpPr>
            <a:spLocks noGrp="1"/>
          </p:cNvSpPr>
          <p:nvPr>
            <p:ph type="title"/>
          </p:nvPr>
        </p:nvSpPr>
        <p:spPr/>
        <p:txBody>
          <a:bodyPr/>
          <a:lstStyle/>
          <a:p>
            <a:r>
              <a:rPr kumimoji="1" lang="en-US" altLang="zh-CN" sz="4000" dirty="0" err="1"/>
              <a:t>SocksDirect</a:t>
            </a:r>
            <a:r>
              <a:rPr kumimoji="1" lang="en-US" altLang="zh-CN" sz="4000" dirty="0"/>
              <a:t>: Fast and Compatible Socket in User Space</a:t>
            </a:r>
            <a:endParaRPr kumimoji="1" lang="zh-CN" altLang="en-US" sz="4000" dirty="0"/>
          </a:p>
        </p:txBody>
      </p:sp>
      <p:sp>
        <p:nvSpPr>
          <p:cNvPr id="5" name="Rectangle 3">
            <a:extLst>
              <a:ext uri="{FF2B5EF4-FFF2-40B4-BE49-F238E27FC236}">
                <a16:creationId xmlns:a16="http://schemas.microsoft.com/office/drawing/2014/main" id="{7782D19C-295F-2F40-A814-C5F46BAFFA22}"/>
              </a:ext>
            </a:extLst>
          </p:cNvPr>
          <p:cNvSpPr/>
          <p:nvPr/>
        </p:nvSpPr>
        <p:spPr bwMode="auto">
          <a:xfrm>
            <a:off x="2931135" y="2959520"/>
            <a:ext cx="2692738" cy="1627131"/>
          </a:xfrm>
          <a:prstGeom prst="rect">
            <a:avLst/>
          </a:prstGeom>
          <a:ln w="19050">
            <a:solidFill>
              <a:schemeClr val="tx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59388" tIns="127510" rIns="159388" bIns="127510" numCol="1" spcCol="0" rtlCol="0" fromWordArt="0" anchor="t" anchorCtr="0" forceAA="0" compatLnSpc="1">
            <a:prstTxWarp prst="textNoShape">
              <a:avLst/>
            </a:prstTxWarp>
            <a:noAutofit/>
          </a:bodyPr>
          <a:lstStyle/>
          <a:p>
            <a:pPr algn="ctr" defTabSz="812676" fontAlgn="base">
              <a:lnSpc>
                <a:spcPct val="90000"/>
              </a:lnSpc>
              <a:spcBef>
                <a:spcPct val="0"/>
              </a:spcBef>
              <a:spcAft>
                <a:spcPct val="0"/>
              </a:spcAft>
            </a:pPr>
            <a:endParaRPr lang="en-US" sz="28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4">
            <a:extLst>
              <a:ext uri="{FF2B5EF4-FFF2-40B4-BE49-F238E27FC236}">
                <a16:creationId xmlns:a16="http://schemas.microsoft.com/office/drawing/2014/main" id="{3B7A0BC7-6846-6A41-84F5-011E9EE2E311}"/>
              </a:ext>
            </a:extLst>
          </p:cNvPr>
          <p:cNvSpPr/>
          <p:nvPr/>
        </p:nvSpPr>
        <p:spPr bwMode="auto">
          <a:xfrm>
            <a:off x="7030924" y="3006581"/>
            <a:ext cx="2733631" cy="1628505"/>
          </a:xfrm>
          <a:prstGeom prst="rect">
            <a:avLst/>
          </a:prstGeom>
          <a:ln w="19050">
            <a:solidFill>
              <a:schemeClr val="tx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59388" tIns="127510" rIns="159388" bIns="127510" numCol="1" spcCol="0" rtlCol="0" fromWordArt="0" anchor="t" anchorCtr="0" forceAA="0" compatLnSpc="1">
            <a:prstTxWarp prst="textNoShape">
              <a:avLst/>
            </a:prstTxWarp>
            <a:noAutofit/>
          </a:bodyPr>
          <a:lstStyle/>
          <a:p>
            <a:pPr algn="ctr" defTabSz="812676" fontAlgn="base">
              <a:lnSpc>
                <a:spcPct val="90000"/>
              </a:lnSpc>
              <a:spcBef>
                <a:spcPct val="0"/>
              </a:spcBef>
              <a:spcAft>
                <a:spcPct val="0"/>
              </a:spcAft>
            </a:pPr>
            <a:endParaRPr lang="en-US" sz="28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Box 5">
            <a:extLst>
              <a:ext uri="{FF2B5EF4-FFF2-40B4-BE49-F238E27FC236}">
                <a16:creationId xmlns:a16="http://schemas.microsoft.com/office/drawing/2014/main" id="{F27208EE-1C65-A04E-8DAC-3FF9D4CB1E02}"/>
              </a:ext>
            </a:extLst>
          </p:cNvPr>
          <p:cNvSpPr txBox="1"/>
          <p:nvPr/>
        </p:nvSpPr>
        <p:spPr>
          <a:xfrm>
            <a:off x="3032513" y="2877636"/>
            <a:ext cx="1105630" cy="479110"/>
          </a:xfrm>
          <a:prstGeom prst="rect">
            <a:avLst/>
          </a:prstGeom>
          <a:noFill/>
        </p:spPr>
        <p:txBody>
          <a:bodyPr wrap="none" lIns="159388" tIns="127510" rIns="159388" bIns="127510" rtlCol="0">
            <a:spAutoFit/>
          </a:bodyPr>
          <a:lstStyle/>
          <a:p>
            <a:pPr>
              <a:lnSpc>
                <a:spcPct val="90000"/>
              </a:lnSpc>
              <a:spcAft>
                <a:spcPts val="523"/>
              </a:spcAft>
            </a:pPr>
            <a:r>
              <a:rPr lang="en-US" altLang="zh-CN" sz="1600" dirty="0">
                <a:gradFill>
                  <a:gsLst>
                    <a:gs pos="2917">
                      <a:schemeClr val="tx1"/>
                    </a:gs>
                    <a:gs pos="30000">
                      <a:schemeClr val="tx1"/>
                    </a:gs>
                  </a:gsLst>
                  <a:lin ang="5400000" scaled="0"/>
                </a:gradFill>
              </a:rPr>
              <a:t>Process 1</a:t>
            </a:r>
            <a:endParaRPr lang="en-US" sz="1600" dirty="0">
              <a:gradFill>
                <a:gsLst>
                  <a:gs pos="2917">
                    <a:schemeClr val="tx1"/>
                  </a:gs>
                  <a:gs pos="30000">
                    <a:schemeClr val="tx1"/>
                  </a:gs>
                </a:gsLst>
                <a:lin ang="5400000" scaled="0"/>
              </a:gradFill>
            </a:endParaRPr>
          </a:p>
        </p:txBody>
      </p:sp>
      <p:sp>
        <p:nvSpPr>
          <p:cNvPr id="8" name="TextBox 6">
            <a:extLst>
              <a:ext uri="{FF2B5EF4-FFF2-40B4-BE49-F238E27FC236}">
                <a16:creationId xmlns:a16="http://schemas.microsoft.com/office/drawing/2014/main" id="{514A2394-30CA-DC40-8353-D559F332921F}"/>
              </a:ext>
            </a:extLst>
          </p:cNvPr>
          <p:cNvSpPr txBox="1"/>
          <p:nvPr/>
        </p:nvSpPr>
        <p:spPr>
          <a:xfrm>
            <a:off x="6964514" y="2940173"/>
            <a:ext cx="1105630" cy="479110"/>
          </a:xfrm>
          <a:prstGeom prst="rect">
            <a:avLst/>
          </a:prstGeom>
          <a:noFill/>
        </p:spPr>
        <p:txBody>
          <a:bodyPr wrap="none" lIns="159388" tIns="127510" rIns="159388" bIns="127510" rtlCol="0">
            <a:spAutoFit/>
          </a:bodyPr>
          <a:lstStyle/>
          <a:p>
            <a:pPr>
              <a:lnSpc>
                <a:spcPct val="90000"/>
              </a:lnSpc>
              <a:spcAft>
                <a:spcPts val="523"/>
              </a:spcAft>
            </a:pPr>
            <a:r>
              <a:rPr lang="en-US" altLang="zh-CN" sz="1600" dirty="0">
                <a:gradFill>
                  <a:gsLst>
                    <a:gs pos="2917">
                      <a:schemeClr val="tx1"/>
                    </a:gs>
                    <a:gs pos="30000">
                      <a:schemeClr val="tx1"/>
                    </a:gs>
                  </a:gsLst>
                  <a:lin ang="5400000" scaled="0"/>
                </a:gradFill>
              </a:rPr>
              <a:t>Process 2</a:t>
            </a:r>
            <a:endParaRPr lang="en-US" sz="1600" dirty="0">
              <a:gradFill>
                <a:gsLst>
                  <a:gs pos="2917">
                    <a:schemeClr val="tx1"/>
                  </a:gs>
                  <a:gs pos="30000">
                    <a:schemeClr val="tx1"/>
                  </a:gs>
                </a:gsLst>
                <a:lin ang="5400000" scaled="0"/>
              </a:gradFill>
            </a:endParaRPr>
          </a:p>
        </p:txBody>
      </p:sp>
      <p:sp>
        <p:nvSpPr>
          <p:cNvPr id="9" name="Rectangle 8">
            <a:extLst>
              <a:ext uri="{FF2B5EF4-FFF2-40B4-BE49-F238E27FC236}">
                <a16:creationId xmlns:a16="http://schemas.microsoft.com/office/drawing/2014/main" id="{49575CFD-4156-2C49-B690-8A491D668FFC}"/>
              </a:ext>
            </a:extLst>
          </p:cNvPr>
          <p:cNvSpPr/>
          <p:nvPr/>
        </p:nvSpPr>
        <p:spPr bwMode="auto">
          <a:xfrm>
            <a:off x="3318139" y="3214731"/>
            <a:ext cx="1774440" cy="2649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altLang="zh-CN" dirty="0">
                <a:gradFill>
                  <a:gsLst>
                    <a:gs pos="0">
                      <a:srgbClr val="FFFFFF"/>
                    </a:gs>
                    <a:gs pos="100000">
                      <a:srgbClr val="FFFFFF"/>
                    </a:gs>
                  </a:gsLst>
                  <a:lin ang="5400000" scaled="0"/>
                </a:gradFill>
                <a:ea typeface="Segoe UI" pitchFamily="34" charset="0"/>
                <a:cs typeface="Segoe UI" pitchFamily="34" charset="0"/>
              </a:rPr>
              <a:t>Event queue</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4E8EA66D-0497-AD43-B332-9C6801D06405}"/>
              </a:ext>
            </a:extLst>
          </p:cNvPr>
          <p:cNvSpPr/>
          <p:nvPr/>
        </p:nvSpPr>
        <p:spPr bwMode="auto">
          <a:xfrm>
            <a:off x="3318139" y="4210900"/>
            <a:ext cx="1774440" cy="26495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altLang="zh-CN" sz="1600" dirty="0">
                <a:gradFill>
                  <a:gsLst>
                    <a:gs pos="0">
                      <a:srgbClr val="FFFFFF"/>
                    </a:gs>
                    <a:gs pos="100000">
                      <a:srgbClr val="FFFFFF"/>
                    </a:gs>
                  </a:gsLst>
                  <a:lin ang="5400000" scaled="0"/>
                </a:gradFill>
                <a:ea typeface="Segoe UI" pitchFamily="34" charset="0"/>
                <a:cs typeface="Segoe UI" pitchFamily="34" charset="0"/>
              </a:rPr>
              <a:t>Request queue</a:t>
            </a:r>
            <a:endParaRPr 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3C8E6452-C159-D343-BF9F-51C8B0E6BF1D}"/>
              </a:ext>
            </a:extLst>
          </p:cNvPr>
          <p:cNvSpPr/>
          <p:nvPr/>
        </p:nvSpPr>
        <p:spPr bwMode="auto">
          <a:xfrm>
            <a:off x="3329602" y="3679610"/>
            <a:ext cx="1762979" cy="26495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altLang="zh-CN" dirty="0">
                <a:gradFill>
                  <a:gsLst>
                    <a:gs pos="0">
                      <a:srgbClr val="FFFFFF"/>
                    </a:gs>
                    <a:gs pos="100000">
                      <a:srgbClr val="FFFFFF"/>
                    </a:gs>
                  </a:gsLst>
                  <a:lin ang="5400000" scaled="0"/>
                </a:gradFill>
                <a:ea typeface="Segoe UI" pitchFamily="34" charset="0"/>
                <a:cs typeface="Segoe UI" pitchFamily="34" charset="0"/>
              </a:rPr>
              <a:t>Application</a:t>
            </a:r>
            <a:endParaRPr lang="en-US" dirty="0">
              <a:gradFill>
                <a:gsLst>
                  <a:gs pos="0">
                    <a:srgbClr val="FFFFFF"/>
                  </a:gs>
                  <a:gs pos="100000">
                    <a:srgbClr val="FFFFFF"/>
                  </a:gs>
                </a:gsLst>
                <a:lin ang="5400000" scaled="0"/>
              </a:gradFill>
              <a:ea typeface="Segoe UI" pitchFamily="34" charset="0"/>
              <a:cs typeface="Segoe UI" pitchFamily="34" charset="0"/>
            </a:endParaRPr>
          </a:p>
        </p:txBody>
      </p:sp>
      <p:cxnSp>
        <p:nvCxnSpPr>
          <p:cNvPr id="12" name="Straight Connector 12">
            <a:extLst>
              <a:ext uri="{FF2B5EF4-FFF2-40B4-BE49-F238E27FC236}">
                <a16:creationId xmlns:a16="http://schemas.microsoft.com/office/drawing/2014/main" id="{47FEAC9F-C5E9-2F43-AE51-6D05382EC77C}"/>
              </a:ext>
            </a:extLst>
          </p:cNvPr>
          <p:cNvCxnSpPr>
            <a:cxnSpLocks/>
          </p:cNvCxnSpPr>
          <p:nvPr/>
        </p:nvCxnSpPr>
        <p:spPr>
          <a:xfrm>
            <a:off x="2166670" y="4917117"/>
            <a:ext cx="7936974" cy="0"/>
          </a:xfrm>
          <a:prstGeom prst="line">
            <a:avLst/>
          </a:prstGeom>
          <a:ln w="190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5">
            <a:extLst>
              <a:ext uri="{FF2B5EF4-FFF2-40B4-BE49-F238E27FC236}">
                <a16:creationId xmlns:a16="http://schemas.microsoft.com/office/drawing/2014/main" id="{99B043F4-4B23-724F-B353-2ADF0F227477}"/>
              </a:ext>
            </a:extLst>
          </p:cNvPr>
          <p:cNvSpPr txBox="1"/>
          <p:nvPr/>
        </p:nvSpPr>
        <p:spPr>
          <a:xfrm>
            <a:off x="2069110" y="4513699"/>
            <a:ext cx="1363841" cy="506809"/>
          </a:xfrm>
          <a:prstGeom prst="rect">
            <a:avLst/>
          </a:prstGeom>
          <a:noFill/>
        </p:spPr>
        <p:txBody>
          <a:bodyPr wrap="none" lIns="159388" tIns="127510" rIns="159388" bIns="127510" rtlCol="0">
            <a:spAutoFit/>
          </a:bodyPr>
          <a:lstStyle/>
          <a:p>
            <a:pPr>
              <a:lnSpc>
                <a:spcPct val="90000"/>
              </a:lnSpc>
              <a:spcAft>
                <a:spcPts val="523"/>
              </a:spcAft>
            </a:pPr>
            <a:r>
              <a:rPr lang="en-US" altLang="zh-CN" dirty="0">
                <a:gradFill>
                  <a:gsLst>
                    <a:gs pos="2917">
                      <a:schemeClr val="tx1"/>
                    </a:gs>
                    <a:gs pos="30000">
                      <a:schemeClr val="tx1"/>
                    </a:gs>
                  </a:gsLst>
                  <a:lin ang="5400000" scaled="0"/>
                </a:gradFill>
              </a:rPr>
              <a:t>User Mode</a:t>
            </a:r>
            <a:endParaRPr lang="en-US" dirty="0">
              <a:gradFill>
                <a:gsLst>
                  <a:gs pos="2917">
                    <a:schemeClr val="tx1"/>
                  </a:gs>
                  <a:gs pos="30000">
                    <a:schemeClr val="tx1"/>
                  </a:gs>
                </a:gsLst>
                <a:lin ang="5400000" scaled="0"/>
              </a:gradFill>
            </a:endParaRPr>
          </a:p>
        </p:txBody>
      </p:sp>
      <p:sp>
        <p:nvSpPr>
          <p:cNvPr id="15" name="TextBox 16">
            <a:extLst>
              <a:ext uri="{FF2B5EF4-FFF2-40B4-BE49-F238E27FC236}">
                <a16:creationId xmlns:a16="http://schemas.microsoft.com/office/drawing/2014/main" id="{5910B042-F859-5C42-BAD9-75F77B3B414A}"/>
              </a:ext>
            </a:extLst>
          </p:cNvPr>
          <p:cNvSpPr txBox="1"/>
          <p:nvPr/>
        </p:nvSpPr>
        <p:spPr>
          <a:xfrm>
            <a:off x="2064642" y="4939338"/>
            <a:ext cx="1532798" cy="506809"/>
          </a:xfrm>
          <a:prstGeom prst="rect">
            <a:avLst/>
          </a:prstGeom>
          <a:noFill/>
        </p:spPr>
        <p:txBody>
          <a:bodyPr wrap="none" lIns="159388" tIns="127510" rIns="159388" bIns="127510" rtlCol="0">
            <a:spAutoFit/>
          </a:bodyPr>
          <a:lstStyle/>
          <a:p>
            <a:pPr>
              <a:lnSpc>
                <a:spcPct val="90000"/>
              </a:lnSpc>
              <a:spcAft>
                <a:spcPts val="523"/>
              </a:spcAft>
            </a:pPr>
            <a:r>
              <a:rPr lang="en-US" altLang="zh-CN" dirty="0">
                <a:gradFill>
                  <a:gsLst>
                    <a:gs pos="2917">
                      <a:schemeClr val="tx1"/>
                    </a:gs>
                    <a:gs pos="30000">
                      <a:schemeClr val="tx1"/>
                    </a:gs>
                  </a:gsLst>
                  <a:lin ang="5400000" scaled="0"/>
                </a:gradFill>
              </a:rPr>
              <a:t>Kernel Mode</a:t>
            </a:r>
            <a:endParaRPr lang="en-US" dirty="0">
              <a:gradFill>
                <a:gsLst>
                  <a:gs pos="2917">
                    <a:schemeClr val="tx1"/>
                  </a:gs>
                  <a:gs pos="30000">
                    <a:schemeClr val="tx1"/>
                  </a:gs>
                </a:gsLst>
                <a:lin ang="5400000" scaled="0"/>
              </a:gradFill>
            </a:endParaRPr>
          </a:p>
        </p:txBody>
      </p:sp>
      <p:sp>
        <p:nvSpPr>
          <p:cNvPr id="16" name="Can 24">
            <a:extLst>
              <a:ext uri="{FF2B5EF4-FFF2-40B4-BE49-F238E27FC236}">
                <a16:creationId xmlns:a16="http://schemas.microsoft.com/office/drawing/2014/main" id="{CEB55D33-7383-8A44-AA3E-26AEF74D97FE}"/>
              </a:ext>
            </a:extLst>
          </p:cNvPr>
          <p:cNvSpPr/>
          <p:nvPr/>
        </p:nvSpPr>
        <p:spPr bwMode="auto">
          <a:xfrm>
            <a:off x="5754073" y="3567309"/>
            <a:ext cx="1157572" cy="553163"/>
          </a:xfrm>
          <a:prstGeom prst="can">
            <a:avLst/>
          </a:pr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sz="1600" dirty="0">
                <a:solidFill>
                  <a:schemeClr val="bg1"/>
                </a:solidFill>
                <a:ea typeface="Segoe UI" pitchFamily="34" charset="0"/>
                <a:cs typeface="Segoe UI" pitchFamily="34" charset="0"/>
              </a:rPr>
              <a:t>Shared Buffer</a:t>
            </a:r>
          </a:p>
        </p:txBody>
      </p:sp>
      <p:sp>
        <p:nvSpPr>
          <p:cNvPr id="17" name="Rectangle 25">
            <a:extLst>
              <a:ext uri="{FF2B5EF4-FFF2-40B4-BE49-F238E27FC236}">
                <a16:creationId xmlns:a16="http://schemas.microsoft.com/office/drawing/2014/main" id="{DEB725C9-C292-AD45-B90F-BC74E41B2118}"/>
              </a:ext>
            </a:extLst>
          </p:cNvPr>
          <p:cNvSpPr/>
          <p:nvPr/>
        </p:nvSpPr>
        <p:spPr bwMode="auto">
          <a:xfrm>
            <a:off x="7562211" y="3261793"/>
            <a:ext cx="1774440" cy="26495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altLang="zh-CN" dirty="0">
                <a:gradFill>
                  <a:gsLst>
                    <a:gs pos="0">
                      <a:srgbClr val="FFFFFF"/>
                    </a:gs>
                    <a:gs pos="100000">
                      <a:srgbClr val="FFFFFF"/>
                    </a:gs>
                  </a:gsLst>
                  <a:lin ang="5400000" scaled="0"/>
                </a:gradFill>
                <a:ea typeface="Segoe UI" pitchFamily="34" charset="0"/>
                <a:cs typeface="Segoe UI" pitchFamily="34" charset="0"/>
              </a:rPr>
              <a:t>Event queue</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26">
            <a:extLst>
              <a:ext uri="{FF2B5EF4-FFF2-40B4-BE49-F238E27FC236}">
                <a16:creationId xmlns:a16="http://schemas.microsoft.com/office/drawing/2014/main" id="{2FCAB9C3-9BAE-5744-88ED-1B1C02EB5E5A}"/>
              </a:ext>
            </a:extLst>
          </p:cNvPr>
          <p:cNvSpPr/>
          <p:nvPr/>
        </p:nvSpPr>
        <p:spPr bwMode="auto">
          <a:xfrm>
            <a:off x="7562211" y="4257962"/>
            <a:ext cx="1774440" cy="26495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altLang="zh-CN" sz="1600" dirty="0">
                <a:gradFill>
                  <a:gsLst>
                    <a:gs pos="0">
                      <a:srgbClr val="FFFFFF"/>
                    </a:gs>
                    <a:gs pos="100000">
                      <a:srgbClr val="FFFFFF"/>
                    </a:gs>
                  </a:gsLst>
                  <a:lin ang="5400000" scaled="0"/>
                </a:gradFill>
                <a:ea typeface="Segoe UI" pitchFamily="34" charset="0"/>
                <a:cs typeface="Segoe UI" pitchFamily="34" charset="0"/>
              </a:rPr>
              <a:t>Request queue</a:t>
            </a:r>
            <a:endParaRPr 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27">
            <a:extLst>
              <a:ext uri="{FF2B5EF4-FFF2-40B4-BE49-F238E27FC236}">
                <a16:creationId xmlns:a16="http://schemas.microsoft.com/office/drawing/2014/main" id="{911319FC-E6FF-F345-B415-63CBFDAF5F47}"/>
              </a:ext>
            </a:extLst>
          </p:cNvPr>
          <p:cNvSpPr/>
          <p:nvPr/>
        </p:nvSpPr>
        <p:spPr bwMode="auto">
          <a:xfrm>
            <a:off x="7573674" y="3726673"/>
            <a:ext cx="1762979" cy="26495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altLang="zh-CN" dirty="0">
                <a:gradFill>
                  <a:gsLst>
                    <a:gs pos="0">
                      <a:srgbClr val="FFFFFF"/>
                    </a:gs>
                    <a:gs pos="100000">
                      <a:srgbClr val="FFFFFF"/>
                    </a:gs>
                  </a:gsLst>
                  <a:lin ang="5400000" scaled="0"/>
                </a:gradFill>
                <a:ea typeface="Segoe UI" pitchFamily="34" charset="0"/>
                <a:cs typeface="Segoe UI" pitchFamily="34" charset="0"/>
              </a:rPr>
              <a:t>Application</a:t>
            </a:r>
            <a:endParaRPr lang="en-US" dirty="0">
              <a:gradFill>
                <a:gsLst>
                  <a:gs pos="0">
                    <a:srgbClr val="FFFFFF"/>
                  </a:gs>
                  <a:gs pos="100000">
                    <a:srgbClr val="FFFFFF"/>
                  </a:gs>
                </a:gsLst>
                <a:lin ang="5400000" scaled="0"/>
              </a:gradFill>
              <a:ea typeface="Segoe UI" pitchFamily="34" charset="0"/>
              <a:cs typeface="Segoe UI" pitchFamily="34" charset="0"/>
            </a:endParaRPr>
          </a:p>
        </p:txBody>
      </p:sp>
      <p:cxnSp>
        <p:nvCxnSpPr>
          <p:cNvPr id="20" name="Straight Arrow Connector 37">
            <a:extLst>
              <a:ext uri="{FF2B5EF4-FFF2-40B4-BE49-F238E27FC236}">
                <a16:creationId xmlns:a16="http://schemas.microsoft.com/office/drawing/2014/main" id="{57488225-345F-8348-8AEE-74EC8D3C365D}"/>
              </a:ext>
            </a:extLst>
          </p:cNvPr>
          <p:cNvCxnSpPr/>
          <p:nvPr/>
        </p:nvCxnSpPr>
        <p:spPr>
          <a:xfrm flipV="1">
            <a:off x="5094212" y="3799715"/>
            <a:ext cx="663992"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38">
            <a:extLst>
              <a:ext uri="{FF2B5EF4-FFF2-40B4-BE49-F238E27FC236}">
                <a16:creationId xmlns:a16="http://schemas.microsoft.com/office/drawing/2014/main" id="{C91A8368-E9B9-B847-A5E0-4968AD0C8839}"/>
              </a:ext>
            </a:extLst>
          </p:cNvPr>
          <p:cNvSpPr txBox="1"/>
          <p:nvPr/>
        </p:nvSpPr>
        <p:spPr>
          <a:xfrm>
            <a:off x="5040905" y="3422064"/>
            <a:ext cx="730523" cy="451410"/>
          </a:xfrm>
          <a:prstGeom prst="rect">
            <a:avLst/>
          </a:prstGeom>
          <a:noFill/>
        </p:spPr>
        <p:txBody>
          <a:bodyPr wrap="square" lIns="159388" tIns="127510" rIns="159388" bIns="127510" rtlCol="0">
            <a:spAutoFit/>
          </a:bodyPr>
          <a:lstStyle/>
          <a:p>
            <a:pPr>
              <a:lnSpc>
                <a:spcPct val="90000"/>
              </a:lnSpc>
              <a:spcAft>
                <a:spcPts val="523"/>
              </a:spcAft>
            </a:pPr>
            <a:r>
              <a:rPr lang="en-US" sz="1400" dirty="0">
                <a:gradFill>
                  <a:gsLst>
                    <a:gs pos="2917">
                      <a:schemeClr val="tx1"/>
                    </a:gs>
                    <a:gs pos="30000">
                      <a:schemeClr val="tx1"/>
                    </a:gs>
                  </a:gsLst>
                  <a:lin ang="5400000" scaled="0"/>
                </a:gradFill>
              </a:rPr>
              <a:t>Data</a:t>
            </a:r>
          </a:p>
        </p:txBody>
      </p:sp>
      <p:cxnSp>
        <p:nvCxnSpPr>
          <p:cNvPr id="22" name="Straight Arrow Connector 39">
            <a:extLst>
              <a:ext uri="{FF2B5EF4-FFF2-40B4-BE49-F238E27FC236}">
                <a16:creationId xmlns:a16="http://schemas.microsoft.com/office/drawing/2014/main" id="{55B489A0-0B7A-7549-AE7D-1DFF13BE9CA6}"/>
              </a:ext>
            </a:extLst>
          </p:cNvPr>
          <p:cNvCxnSpPr/>
          <p:nvPr/>
        </p:nvCxnSpPr>
        <p:spPr>
          <a:xfrm flipV="1">
            <a:off x="6924292" y="3850613"/>
            <a:ext cx="663992"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TextBox 40">
            <a:extLst>
              <a:ext uri="{FF2B5EF4-FFF2-40B4-BE49-F238E27FC236}">
                <a16:creationId xmlns:a16="http://schemas.microsoft.com/office/drawing/2014/main" id="{68743EE9-A86D-FC43-A7F7-C0A59C289026}"/>
              </a:ext>
            </a:extLst>
          </p:cNvPr>
          <p:cNvSpPr txBox="1"/>
          <p:nvPr/>
        </p:nvSpPr>
        <p:spPr>
          <a:xfrm>
            <a:off x="6940838" y="3460336"/>
            <a:ext cx="730523" cy="451410"/>
          </a:xfrm>
          <a:prstGeom prst="rect">
            <a:avLst/>
          </a:prstGeom>
          <a:noFill/>
        </p:spPr>
        <p:txBody>
          <a:bodyPr wrap="square" lIns="159388" tIns="127510" rIns="159388" bIns="127510" rtlCol="0">
            <a:spAutoFit/>
          </a:bodyPr>
          <a:lstStyle/>
          <a:p>
            <a:pPr>
              <a:lnSpc>
                <a:spcPct val="90000"/>
              </a:lnSpc>
              <a:spcAft>
                <a:spcPts val="523"/>
              </a:spcAft>
            </a:pPr>
            <a:r>
              <a:rPr lang="en-US" sz="1400" dirty="0">
                <a:gradFill>
                  <a:gsLst>
                    <a:gs pos="2917">
                      <a:schemeClr val="tx1"/>
                    </a:gs>
                    <a:gs pos="30000">
                      <a:schemeClr val="tx1"/>
                    </a:gs>
                  </a:gsLst>
                  <a:lin ang="5400000" scaled="0"/>
                </a:gradFill>
              </a:rPr>
              <a:t>Data</a:t>
            </a:r>
          </a:p>
        </p:txBody>
      </p:sp>
      <p:cxnSp>
        <p:nvCxnSpPr>
          <p:cNvPr id="24" name="Straight Arrow Connector 42">
            <a:extLst>
              <a:ext uri="{FF2B5EF4-FFF2-40B4-BE49-F238E27FC236}">
                <a16:creationId xmlns:a16="http://schemas.microsoft.com/office/drawing/2014/main" id="{9B74D497-F72D-0C45-BC77-E2DF4F6DF339}"/>
              </a:ext>
            </a:extLst>
          </p:cNvPr>
          <p:cNvCxnSpPr>
            <a:stCxn id="11" idx="2"/>
            <a:endCxn id="10" idx="0"/>
          </p:cNvCxnSpPr>
          <p:nvPr/>
        </p:nvCxnSpPr>
        <p:spPr>
          <a:xfrm flipH="1">
            <a:off x="4205364" y="3944563"/>
            <a:ext cx="5730" cy="266338"/>
          </a:xfrm>
          <a:prstGeom prst="straightConnector1">
            <a:avLst/>
          </a:prstGeom>
          <a:ln w="28575">
            <a:solidFill>
              <a:srgbClr val="D83B0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81">
            <a:extLst>
              <a:ext uri="{FF2B5EF4-FFF2-40B4-BE49-F238E27FC236}">
                <a16:creationId xmlns:a16="http://schemas.microsoft.com/office/drawing/2014/main" id="{B8D10BE3-5053-EF4C-AA7E-3FE474C872FE}"/>
              </a:ext>
            </a:extLst>
          </p:cNvPr>
          <p:cNvCxnSpPr>
            <a:cxnSpLocks/>
            <a:endCxn id="17" idx="0"/>
          </p:cNvCxnSpPr>
          <p:nvPr/>
        </p:nvCxnSpPr>
        <p:spPr>
          <a:xfrm>
            <a:off x="8449431" y="1630422"/>
            <a:ext cx="0" cy="1631371"/>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97">
            <a:extLst>
              <a:ext uri="{FF2B5EF4-FFF2-40B4-BE49-F238E27FC236}">
                <a16:creationId xmlns:a16="http://schemas.microsoft.com/office/drawing/2014/main" id="{B564B463-B2BA-484A-BA90-097524C34D9A}"/>
              </a:ext>
            </a:extLst>
          </p:cNvPr>
          <p:cNvCxnSpPr>
            <a:cxnSpLocks/>
            <a:stCxn id="17" idx="2"/>
            <a:endCxn id="19" idx="0"/>
          </p:cNvCxnSpPr>
          <p:nvPr/>
        </p:nvCxnSpPr>
        <p:spPr>
          <a:xfrm>
            <a:off x="8449431" y="3526745"/>
            <a:ext cx="5733" cy="199928"/>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Rectangle 89">
            <a:extLst>
              <a:ext uri="{FF2B5EF4-FFF2-40B4-BE49-F238E27FC236}">
                <a16:creationId xmlns:a16="http://schemas.microsoft.com/office/drawing/2014/main" id="{8DF900D2-5D63-854C-A8A1-501BB535AC22}"/>
              </a:ext>
            </a:extLst>
          </p:cNvPr>
          <p:cNvSpPr/>
          <p:nvPr/>
        </p:nvSpPr>
        <p:spPr>
          <a:xfrm>
            <a:off x="2931135" y="1581917"/>
            <a:ext cx="6833419" cy="58398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solidFill>
                  <a:schemeClr val="tx1"/>
                </a:solidFill>
              </a:rPr>
              <a:t>Monitor Process</a:t>
            </a:r>
          </a:p>
        </p:txBody>
      </p:sp>
      <p:cxnSp>
        <p:nvCxnSpPr>
          <p:cNvPr id="46" name="Straight Arrow Connector 81">
            <a:extLst>
              <a:ext uri="{FF2B5EF4-FFF2-40B4-BE49-F238E27FC236}">
                <a16:creationId xmlns:a16="http://schemas.microsoft.com/office/drawing/2014/main" id="{1F60AD40-9B52-5542-BD53-F74F8BCC4CBB}"/>
              </a:ext>
            </a:extLst>
          </p:cNvPr>
          <p:cNvCxnSpPr>
            <a:cxnSpLocks/>
            <a:endCxn id="9" idx="0"/>
          </p:cNvCxnSpPr>
          <p:nvPr/>
        </p:nvCxnSpPr>
        <p:spPr>
          <a:xfrm>
            <a:off x="4189668" y="2163666"/>
            <a:ext cx="15691" cy="1051065"/>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6">
            <a:extLst>
              <a:ext uri="{FF2B5EF4-FFF2-40B4-BE49-F238E27FC236}">
                <a16:creationId xmlns:a16="http://schemas.microsoft.com/office/drawing/2014/main" id="{7A4206A8-993E-C84F-AC36-CAAF1808D42A}"/>
              </a:ext>
            </a:extLst>
          </p:cNvPr>
          <p:cNvCxnSpPr>
            <a:cxnSpLocks/>
            <a:stCxn id="18" idx="3"/>
          </p:cNvCxnSpPr>
          <p:nvPr/>
        </p:nvCxnSpPr>
        <p:spPr>
          <a:xfrm flipV="1">
            <a:off x="9336651" y="2163666"/>
            <a:ext cx="305307" cy="2226772"/>
          </a:xfrm>
          <a:prstGeom prst="bentConnector2">
            <a:avLst/>
          </a:prstGeom>
          <a:ln w="28575">
            <a:headEnd type="none"/>
            <a:tailEnd type="triangle"/>
          </a:ln>
        </p:spPr>
        <p:style>
          <a:lnRef idx="1">
            <a:schemeClr val="accent6"/>
          </a:lnRef>
          <a:fillRef idx="0">
            <a:schemeClr val="accent6"/>
          </a:fillRef>
          <a:effectRef idx="0">
            <a:schemeClr val="accent6"/>
          </a:effectRef>
          <a:fontRef idx="minor">
            <a:schemeClr val="tx1"/>
          </a:fontRef>
        </p:style>
      </p:cxnSp>
      <p:cxnSp>
        <p:nvCxnSpPr>
          <p:cNvPr id="50" name="Straight Arrow Connector 42">
            <a:extLst>
              <a:ext uri="{FF2B5EF4-FFF2-40B4-BE49-F238E27FC236}">
                <a16:creationId xmlns:a16="http://schemas.microsoft.com/office/drawing/2014/main" id="{7BC6C392-5A87-1449-8938-81FFAC392AB1}"/>
              </a:ext>
            </a:extLst>
          </p:cNvPr>
          <p:cNvCxnSpPr/>
          <p:nvPr/>
        </p:nvCxnSpPr>
        <p:spPr>
          <a:xfrm flipH="1">
            <a:off x="8437536" y="3971298"/>
            <a:ext cx="5730" cy="266338"/>
          </a:xfrm>
          <a:prstGeom prst="straightConnector1">
            <a:avLst/>
          </a:prstGeom>
          <a:ln w="28575">
            <a:solidFill>
              <a:srgbClr val="D83B0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1B7B410A-957B-0741-A76F-45EF8A1D38D6}"/>
              </a:ext>
            </a:extLst>
          </p:cNvPr>
          <p:cNvSpPr txBox="1"/>
          <p:nvPr/>
        </p:nvSpPr>
        <p:spPr>
          <a:xfrm>
            <a:off x="370281" y="5892385"/>
            <a:ext cx="10902665" cy="926407"/>
          </a:xfrm>
          <a:prstGeom prst="rect">
            <a:avLst/>
          </a:prstGeom>
          <a:noFill/>
        </p:spPr>
        <p:txBody>
          <a:bodyPr wrap="none" lIns="182880" tIns="146304" rIns="182880" bIns="146304" rtlCol="0">
            <a:spAutoFit/>
          </a:bodyPr>
          <a:lstStyle/>
          <a:p>
            <a:pPr>
              <a:lnSpc>
                <a:spcPct val="90000"/>
              </a:lnSpc>
              <a:spcAft>
                <a:spcPts val="600"/>
              </a:spcAft>
            </a:pPr>
            <a:r>
              <a:rPr kumimoji="1" lang="en-US" altLang="zh-CN" sz="2000" dirty="0">
                <a:gradFill>
                  <a:gsLst>
                    <a:gs pos="2917">
                      <a:schemeClr val="tx1"/>
                    </a:gs>
                    <a:gs pos="30000">
                      <a:schemeClr val="tx1"/>
                    </a:gs>
                  </a:gsLst>
                  <a:lin ang="5400000" scaled="0"/>
                </a:gradFill>
              </a:rPr>
              <a:t>Monitor: user-space daemon process to coordinate global resources and enforce ACL rules.</a:t>
            </a:r>
          </a:p>
          <a:p>
            <a:pPr>
              <a:lnSpc>
                <a:spcPct val="90000"/>
              </a:lnSpc>
              <a:spcAft>
                <a:spcPts val="600"/>
              </a:spcAft>
            </a:pPr>
            <a:r>
              <a:rPr kumimoji="1" lang="en-US" altLang="zh-CN" sz="2000" dirty="0">
                <a:gradFill>
                  <a:gsLst>
                    <a:gs pos="2917">
                      <a:schemeClr val="tx1"/>
                    </a:gs>
                    <a:gs pos="30000">
                      <a:schemeClr val="tx1"/>
                    </a:gs>
                  </a:gsLst>
                  <a:lin ang="5400000" scaled="0"/>
                </a:gradFill>
              </a:rPr>
              <a:t>Processes as a shared-nothing distributed system: use message passing over shared-memory queues.</a:t>
            </a:r>
            <a:endParaRPr kumimoji="1" lang="zh-CN" altLang="en-US" sz="2000" dirty="0" err="1">
              <a:gradFill>
                <a:gsLst>
                  <a:gs pos="2917">
                    <a:schemeClr val="tx1"/>
                  </a:gs>
                  <a:gs pos="30000">
                    <a:schemeClr val="tx1"/>
                  </a:gs>
                </a:gsLst>
                <a:lin ang="5400000" scaled="0"/>
              </a:gradFill>
            </a:endParaRPr>
          </a:p>
        </p:txBody>
      </p:sp>
      <p:sp>
        <p:nvSpPr>
          <p:cNvPr id="59" name="Rectangle 9">
            <a:extLst>
              <a:ext uri="{FF2B5EF4-FFF2-40B4-BE49-F238E27FC236}">
                <a16:creationId xmlns:a16="http://schemas.microsoft.com/office/drawing/2014/main" id="{B5601A0D-A415-1E41-AFE9-CC392CF899FC}"/>
              </a:ext>
            </a:extLst>
          </p:cNvPr>
          <p:cNvSpPr/>
          <p:nvPr/>
        </p:nvSpPr>
        <p:spPr bwMode="auto">
          <a:xfrm>
            <a:off x="3032513" y="1742754"/>
            <a:ext cx="1774440" cy="264952"/>
          </a:xfrm>
          <a:prstGeom prst="rect">
            <a:avLst/>
          </a:prstGeom>
          <a:solidFill>
            <a:srgbClr val="C6E0B5"/>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59388" tIns="127510" rIns="159388" bIns="127510" numCol="1" spcCol="0" rtlCol="0" fromWordArt="0" anchor="ctr" anchorCtr="0" forceAA="0" compatLnSpc="1">
            <a:prstTxWarp prst="textNoShape">
              <a:avLst/>
            </a:prstTxWarp>
            <a:noAutofit/>
          </a:bodyPr>
          <a:lstStyle/>
          <a:p>
            <a:pPr algn="ctr" defTabSz="812676" fontAlgn="base">
              <a:lnSpc>
                <a:spcPct val="90000"/>
              </a:lnSpc>
              <a:spcBef>
                <a:spcPct val="0"/>
              </a:spcBef>
              <a:spcAft>
                <a:spcPct val="0"/>
              </a:spcAft>
            </a:pPr>
            <a:r>
              <a:rPr lang="en-US" altLang="zh-CN" dirty="0">
                <a:solidFill>
                  <a:schemeClr val="tx1"/>
                </a:solidFill>
                <a:ea typeface="Segoe UI" pitchFamily="34" charset="0"/>
                <a:cs typeface="Segoe UI" pitchFamily="34" charset="0"/>
              </a:rPr>
              <a:t>ACL rules</a:t>
            </a:r>
            <a:endParaRPr lang="en-US" dirty="0">
              <a:solidFill>
                <a:schemeClr val="tx1"/>
              </a:solidFill>
              <a:ea typeface="Segoe UI" pitchFamily="34" charset="0"/>
              <a:cs typeface="Segoe UI" pitchFamily="34" charset="0"/>
            </a:endParaRPr>
          </a:p>
        </p:txBody>
      </p:sp>
      <p:cxnSp>
        <p:nvCxnSpPr>
          <p:cNvPr id="27" name="Elbow Connector 46">
            <a:extLst>
              <a:ext uri="{FF2B5EF4-FFF2-40B4-BE49-F238E27FC236}">
                <a16:creationId xmlns:a16="http://schemas.microsoft.com/office/drawing/2014/main" id="{FB2213EB-F645-324F-8AFF-AD076E990C0D}"/>
              </a:ext>
            </a:extLst>
          </p:cNvPr>
          <p:cNvCxnSpPr>
            <a:cxnSpLocks/>
            <a:stCxn id="10" idx="1"/>
          </p:cNvCxnSpPr>
          <p:nvPr/>
        </p:nvCxnSpPr>
        <p:spPr>
          <a:xfrm rot="10800000">
            <a:off x="3155917" y="2029926"/>
            <a:ext cx="162222" cy="2313450"/>
          </a:xfrm>
          <a:prstGeom prst="bentConnector2">
            <a:avLst/>
          </a:prstGeom>
          <a:ln w="28575">
            <a:headEnd type="none"/>
            <a:tailEnd type="triangle"/>
          </a:ln>
        </p:spPr>
        <p:style>
          <a:lnRef idx="1">
            <a:schemeClr val="accent6"/>
          </a:lnRef>
          <a:fillRef idx="0">
            <a:schemeClr val="accent6"/>
          </a:fillRef>
          <a:effectRef idx="0">
            <a:schemeClr val="accent6"/>
          </a:effectRef>
          <a:fontRef idx="minor">
            <a:schemeClr val="tx1"/>
          </a:fontRef>
        </p:style>
      </p:cxnSp>
      <p:sp>
        <p:nvSpPr>
          <p:cNvPr id="63" name="文本框 62">
            <a:extLst>
              <a:ext uri="{FF2B5EF4-FFF2-40B4-BE49-F238E27FC236}">
                <a16:creationId xmlns:a16="http://schemas.microsoft.com/office/drawing/2014/main" id="{D84F1A34-2FF5-344B-9377-601CA6693495}"/>
              </a:ext>
            </a:extLst>
          </p:cNvPr>
          <p:cNvSpPr txBox="1"/>
          <p:nvPr/>
        </p:nvSpPr>
        <p:spPr>
          <a:xfrm>
            <a:off x="3280089" y="3811435"/>
            <a:ext cx="1036053" cy="517065"/>
          </a:xfrm>
          <a:prstGeom prst="rect">
            <a:avLst/>
          </a:prstGeom>
          <a:noFill/>
        </p:spPr>
        <p:txBody>
          <a:bodyPr wrap="none" lIns="182880" tIns="146304" rIns="182880" bIns="146304" rtlCol="0">
            <a:spAutoFit/>
          </a:bodyPr>
          <a:lstStyle/>
          <a:p>
            <a:pPr>
              <a:lnSpc>
                <a:spcPct val="90000"/>
              </a:lnSpc>
              <a:spcAft>
                <a:spcPts val="600"/>
              </a:spcAft>
            </a:pPr>
            <a:r>
              <a:rPr kumimoji="1" lang="en-US" altLang="zh-CN" sz="1600" dirty="0">
                <a:solidFill>
                  <a:srgbClr val="C00000"/>
                </a:solidFill>
              </a:rPr>
              <a:t>connect</a:t>
            </a:r>
            <a:endParaRPr kumimoji="1" lang="zh-CN" altLang="en-US" sz="1600" dirty="0" err="1">
              <a:solidFill>
                <a:srgbClr val="C00000"/>
              </a:solidFill>
            </a:endParaRPr>
          </a:p>
        </p:txBody>
      </p:sp>
      <p:sp>
        <p:nvSpPr>
          <p:cNvPr id="64" name="文本框 63">
            <a:extLst>
              <a:ext uri="{FF2B5EF4-FFF2-40B4-BE49-F238E27FC236}">
                <a16:creationId xmlns:a16="http://schemas.microsoft.com/office/drawing/2014/main" id="{FEF6B88B-C6E8-234D-96D1-1537331CA4CB}"/>
              </a:ext>
            </a:extLst>
          </p:cNvPr>
          <p:cNvSpPr txBox="1"/>
          <p:nvPr/>
        </p:nvSpPr>
        <p:spPr>
          <a:xfrm>
            <a:off x="4970966" y="3712765"/>
            <a:ext cx="766877" cy="517065"/>
          </a:xfrm>
          <a:prstGeom prst="rect">
            <a:avLst/>
          </a:prstGeom>
          <a:noFill/>
        </p:spPr>
        <p:txBody>
          <a:bodyPr wrap="none" lIns="182880" tIns="146304" rIns="182880" bIns="146304" rtlCol="0">
            <a:spAutoFit/>
          </a:bodyPr>
          <a:lstStyle/>
          <a:p>
            <a:pPr>
              <a:lnSpc>
                <a:spcPct val="90000"/>
              </a:lnSpc>
              <a:spcAft>
                <a:spcPts val="600"/>
              </a:spcAft>
            </a:pPr>
            <a:r>
              <a:rPr kumimoji="1" lang="en-US" altLang="zh-CN" sz="1600" dirty="0"/>
              <a:t>send</a:t>
            </a:r>
            <a:endParaRPr kumimoji="1" lang="zh-CN" altLang="en-US" sz="1600" dirty="0" err="1"/>
          </a:p>
        </p:txBody>
      </p:sp>
      <p:sp>
        <p:nvSpPr>
          <p:cNvPr id="65" name="文本框 64">
            <a:extLst>
              <a:ext uri="{FF2B5EF4-FFF2-40B4-BE49-F238E27FC236}">
                <a16:creationId xmlns:a16="http://schemas.microsoft.com/office/drawing/2014/main" id="{B7B18458-EC64-EA42-9F5B-63CF0B0E5AD4}"/>
              </a:ext>
            </a:extLst>
          </p:cNvPr>
          <p:cNvSpPr txBox="1"/>
          <p:nvPr/>
        </p:nvSpPr>
        <p:spPr>
          <a:xfrm>
            <a:off x="6894325" y="3740897"/>
            <a:ext cx="720903" cy="517065"/>
          </a:xfrm>
          <a:prstGeom prst="rect">
            <a:avLst/>
          </a:prstGeom>
          <a:noFill/>
        </p:spPr>
        <p:txBody>
          <a:bodyPr wrap="none" lIns="182880" tIns="146304" rIns="182880" bIns="146304" rtlCol="0">
            <a:spAutoFit/>
          </a:bodyPr>
          <a:lstStyle/>
          <a:p>
            <a:pPr>
              <a:lnSpc>
                <a:spcPct val="90000"/>
              </a:lnSpc>
              <a:spcAft>
                <a:spcPts val="600"/>
              </a:spcAft>
            </a:pPr>
            <a:r>
              <a:rPr kumimoji="1" lang="en-US" altLang="zh-CN" sz="1600" dirty="0" err="1"/>
              <a:t>recv</a:t>
            </a:r>
            <a:endParaRPr kumimoji="1" lang="zh-CN" altLang="en-US" sz="1600" dirty="0" err="1"/>
          </a:p>
        </p:txBody>
      </p:sp>
      <p:sp>
        <p:nvSpPr>
          <p:cNvPr id="66" name="文本框 65">
            <a:extLst>
              <a:ext uri="{FF2B5EF4-FFF2-40B4-BE49-F238E27FC236}">
                <a16:creationId xmlns:a16="http://schemas.microsoft.com/office/drawing/2014/main" id="{90DD6180-9C28-B940-9F6C-D32D79AA8458}"/>
              </a:ext>
            </a:extLst>
          </p:cNvPr>
          <p:cNvSpPr txBox="1"/>
          <p:nvPr/>
        </p:nvSpPr>
        <p:spPr>
          <a:xfrm>
            <a:off x="8362889" y="3850613"/>
            <a:ext cx="918265" cy="517065"/>
          </a:xfrm>
          <a:prstGeom prst="rect">
            <a:avLst/>
          </a:prstGeom>
          <a:noFill/>
        </p:spPr>
        <p:txBody>
          <a:bodyPr wrap="none" lIns="182880" tIns="146304" rIns="182880" bIns="146304" rtlCol="0">
            <a:spAutoFit/>
          </a:bodyPr>
          <a:lstStyle/>
          <a:p>
            <a:pPr>
              <a:lnSpc>
                <a:spcPct val="90000"/>
              </a:lnSpc>
              <a:spcAft>
                <a:spcPts val="600"/>
              </a:spcAft>
            </a:pPr>
            <a:r>
              <a:rPr kumimoji="1" lang="en-US" altLang="zh-CN" sz="1600" dirty="0">
                <a:solidFill>
                  <a:srgbClr val="C00000"/>
                </a:solidFill>
              </a:rPr>
              <a:t>accept</a:t>
            </a:r>
            <a:endParaRPr kumimoji="1" lang="zh-CN" altLang="en-US" sz="1600" dirty="0" err="1">
              <a:solidFill>
                <a:srgbClr val="C00000"/>
              </a:solidFill>
            </a:endParaRPr>
          </a:p>
        </p:txBody>
      </p:sp>
      <p:cxnSp>
        <p:nvCxnSpPr>
          <p:cNvPr id="68" name="Straight Arrow Connector 81">
            <a:extLst>
              <a:ext uri="{FF2B5EF4-FFF2-40B4-BE49-F238E27FC236}">
                <a16:creationId xmlns:a16="http://schemas.microsoft.com/office/drawing/2014/main" id="{18CCBE75-C460-BC41-B8C1-0DC58C179221}"/>
              </a:ext>
            </a:extLst>
          </p:cNvPr>
          <p:cNvCxnSpPr>
            <a:cxnSpLocks/>
            <a:stCxn id="9" idx="2"/>
            <a:endCxn id="11" idx="0"/>
          </p:cNvCxnSpPr>
          <p:nvPr/>
        </p:nvCxnSpPr>
        <p:spPr>
          <a:xfrm>
            <a:off x="4205359" y="3479683"/>
            <a:ext cx="5733" cy="199927"/>
          </a:xfrm>
          <a:prstGeom prst="straightConnector1">
            <a:avLst/>
          </a:prstGeom>
          <a:ln w="28575">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503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0" presetClass="path" presetSubtype="0" accel="50000" decel="50000" fill="hold" grpId="0" nodeType="withEffect">
                                  <p:stCondLst>
                                    <p:cond delay="0"/>
                                  </p:stCondLst>
                                  <p:childTnLst>
                                    <p:animMotion origin="layout" path="M -0.00383 -0.28915 L 4.28699E-6 2.01543E-6 " pathEditMode="relative" rAng="0" ptsTypes="AA">
                                      <p:cBhvr>
                                        <p:cTn id="22" dur="1000" fill="hold"/>
                                        <p:tgtEl>
                                          <p:spTgt spid="16"/>
                                        </p:tgtEl>
                                        <p:attrNameLst>
                                          <p:attrName>ppt_x</p:attrName>
                                          <p:attrName>ppt_y</p:attrName>
                                        </p:attrNameLst>
                                      </p:cBhvr>
                                      <p:rCtr x="191" y="14458"/>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6" grpId="1" animBg="1"/>
      <p:bldP spid="17" grpId="0" animBg="1"/>
      <p:bldP spid="18" grpId="0" animBg="1"/>
      <p:bldP spid="21" grpId="0"/>
      <p:bldP spid="23" grpId="0"/>
      <p:bldP spid="59"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3E78CF7-8BF7-7448-A496-11DC35F652AC}"/>
              </a:ext>
            </a:extLst>
          </p:cNvPr>
          <p:cNvSpPr>
            <a:spLocks noGrp="1"/>
          </p:cNvSpPr>
          <p:nvPr>
            <p:ph type="title"/>
          </p:nvPr>
        </p:nvSpPr>
        <p:spPr>
          <a:xfrm>
            <a:off x="366170" y="295280"/>
            <a:ext cx="11702551" cy="917575"/>
          </a:xfrm>
        </p:spPr>
        <p:txBody>
          <a:bodyPr/>
          <a:lstStyle/>
          <a:p>
            <a:r>
              <a:rPr kumimoji="1" lang="en-US" altLang="zh-CN" sz="4000" dirty="0" err="1"/>
              <a:t>SocksDirect</a:t>
            </a:r>
            <a:r>
              <a:rPr kumimoji="1" lang="en-US" altLang="zh-CN" sz="4000" dirty="0"/>
              <a:t> Supports Different Transports for Data</a:t>
            </a:r>
            <a:endParaRPr kumimoji="1" lang="zh-CN" altLang="en-US" sz="4000" dirty="0"/>
          </a:p>
        </p:txBody>
      </p:sp>
      <p:sp>
        <p:nvSpPr>
          <p:cNvPr id="4" name="Rectangle 23">
            <a:extLst>
              <a:ext uri="{FF2B5EF4-FFF2-40B4-BE49-F238E27FC236}">
                <a16:creationId xmlns:a16="http://schemas.microsoft.com/office/drawing/2014/main" id="{5B0DD671-00D8-D341-BE24-DF9D49A293F9}"/>
              </a:ext>
            </a:extLst>
          </p:cNvPr>
          <p:cNvSpPr/>
          <p:nvPr/>
        </p:nvSpPr>
        <p:spPr>
          <a:xfrm>
            <a:off x="2418424" y="4063415"/>
            <a:ext cx="1743169" cy="2453047"/>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a:p>
        </p:txBody>
      </p:sp>
      <p:sp>
        <p:nvSpPr>
          <p:cNvPr id="5" name="Rectangle 22">
            <a:extLst>
              <a:ext uri="{FF2B5EF4-FFF2-40B4-BE49-F238E27FC236}">
                <a16:creationId xmlns:a16="http://schemas.microsoft.com/office/drawing/2014/main" id="{38FBC9D5-01AF-D643-B273-CF9933B5EE71}"/>
              </a:ext>
            </a:extLst>
          </p:cNvPr>
          <p:cNvSpPr/>
          <p:nvPr/>
        </p:nvSpPr>
        <p:spPr>
          <a:xfrm>
            <a:off x="7889078" y="4427936"/>
            <a:ext cx="1827770" cy="1476569"/>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a:p>
        </p:txBody>
      </p:sp>
      <p:sp>
        <p:nvSpPr>
          <p:cNvPr id="6" name="Rectangle 21">
            <a:extLst>
              <a:ext uri="{FF2B5EF4-FFF2-40B4-BE49-F238E27FC236}">
                <a16:creationId xmlns:a16="http://schemas.microsoft.com/office/drawing/2014/main" id="{E52258F5-0BD8-2E43-BA08-DAEEA10B4253}"/>
              </a:ext>
            </a:extLst>
          </p:cNvPr>
          <p:cNvSpPr/>
          <p:nvPr/>
        </p:nvSpPr>
        <p:spPr>
          <a:xfrm>
            <a:off x="2411574" y="1439862"/>
            <a:ext cx="7305274" cy="2012041"/>
          </a:xfrm>
          <a:prstGeom prst="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10" dirty="0"/>
          </a:p>
        </p:txBody>
      </p:sp>
      <p:sp>
        <p:nvSpPr>
          <p:cNvPr id="7" name="Rectangle 88">
            <a:extLst>
              <a:ext uri="{FF2B5EF4-FFF2-40B4-BE49-F238E27FC236}">
                <a16:creationId xmlns:a16="http://schemas.microsoft.com/office/drawing/2014/main" id="{0B1C5FAF-E070-0449-BCC6-D67B13DA81D1}"/>
              </a:ext>
            </a:extLst>
          </p:cNvPr>
          <p:cNvSpPr/>
          <p:nvPr/>
        </p:nvSpPr>
        <p:spPr>
          <a:xfrm>
            <a:off x="2642865" y="1567900"/>
            <a:ext cx="1247850"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94" dirty="0">
                <a:solidFill>
                  <a:schemeClr val="tx1"/>
                </a:solidFill>
              </a:rPr>
              <a:t>User App</a:t>
            </a:r>
            <a:endParaRPr lang="en-US" sz="1694" dirty="0">
              <a:solidFill>
                <a:schemeClr val="tx1"/>
              </a:solidFill>
            </a:endParaRPr>
          </a:p>
        </p:txBody>
      </p:sp>
      <p:sp>
        <p:nvSpPr>
          <p:cNvPr id="8" name="Rectangle 89">
            <a:extLst>
              <a:ext uri="{FF2B5EF4-FFF2-40B4-BE49-F238E27FC236}">
                <a16:creationId xmlns:a16="http://schemas.microsoft.com/office/drawing/2014/main" id="{26594730-0B79-8543-9F78-B749FF3F058F}"/>
              </a:ext>
            </a:extLst>
          </p:cNvPr>
          <p:cNvSpPr/>
          <p:nvPr/>
        </p:nvSpPr>
        <p:spPr>
          <a:xfrm>
            <a:off x="2642865" y="1977570"/>
            <a:ext cx="1247850" cy="872421"/>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err="1">
                <a:solidFill>
                  <a:schemeClr val="tx1"/>
                </a:solidFill>
              </a:rPr>
              <a:t>libsd</a:t>
            </a:r>
            <a:endParaRPr lang="en-US" sz="1694" dirty="0">
              <a:solidFill>
                <a:schemeClr val="tx1"/>
              </a:solidFill>
            </a:endParaRPr>
          </a:p>
        </p:txBody>
      </p:sp>
      <p:sp>
        <p:nvSpPr>
          <p:cNvPr id="9" name="Rectangle 88">
            <a:extLst>
              <a:ext uri="{FF2B5EF4-FFF2-40B4-BE49-F238E27FC236}">
                <a16:creationId xmlns:a16="http://schemas.microsoft.com/office/drawing/2014/main" id="{13BE6E0F-7686-414C-8698-3BADFB5CFF44}"/>
              </a:ext>
            </a:extLst>
          </p:cNvPr>
          <p:cNvSpPr/>
          <p:nvPr/>
        </p:nvSpPr>
        <p:spPr>
          <a:xfrm>
            <a:off x="8193200" y="1571001"/>
            <a:ext cx="1226016"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0" name="Rectangle 89">
            <a:extLst>
              <a:ext uri="{FF2B5EF4-FFF2-40B4-BE49-F238E27FC236}">
                <a16:creationId xmlns:a16="http://schemas.microsoft.com/office/drawing/2014/main" id="{2E3D3CCF-9B3F-5842-B1D2-390C4977CD44}"/>
              </a:ext>
            </a:extLst>
          </p:cNvPr>
          <p:cNvSpPr/>
          <p:nvPr/>
        </p:nvSpPr>
        <p:spPr>
          <a:xfrm>
            <a:off x="8186616" y="1980671"/>
            <a:ext cx="1232600" cy="872421"/>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err="1">
                <a:solidFill>
                  <a:schemeClr val="tx1"/>
                </a:solidFill>
              </a:rPr>
              <a:t>libsd</a:t>
            </a:r>
            <a:endParaRPr lang="en-US" sz="1694" dirty="0">
              <a:solidFill>
                <a:schemeClr val="tx1"/>
              </a:solidFill>
            </a:endParaRPr>
          </a:p>
        </p:txBody>
      </p:sp>
      <p:sp>
        <p:nvSpPr>
          <p:cNvPr id="11" name="Rectangle 88">
            <a:extLst>
              <a:ext uri="{FF2B5EF4-FFF2-40B4-BE49-F238E27FC236}">
                <a16:creationId xmlns:a16="http://schemas.microsoft.com/office/drawing/2014/main" id="{583D687C-7C6D-D94F-9B54-ADBF6641D5D7}"/>
              </a:ext>
            </a:extLst>
          </p:cNvPr>
          <p:cNvSpPr/>
          <p:nvPr/>
        </p:nvSpPr>
        <p:spPr>
          <a:xfrm>
            <a:off x="2641566" y="5234295"/>
            <a:ext cx="1232601" cy="451905"/>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94" dirty="0">
                <a:solidFill>
                  <a:schemeClr val="tx1"/>
                </a:solidFill>
              </a:rPr>
              <a:t>User App</a:t>
            </a:r>
          </a:p>
          <a:p>
            <a:pPr algn="ctr"/>
            <a:endParaRPr lang="en-US" sz="1694" dirty="0">
              <a:solidFill>
                <a:schemeClr val="tx1"/>
              </a:solidFill>
            </a:endParaRPr>
          </a:p>
        </p:txBody>
      </p:sp>
      <p:sp>
        <p:nvSpPr>
          <p:cNvPr id="12" name="Rectangle 89">
            <a:extLst>
              <a:ext uri="{FF2B5EF4-FFF2-40B4-BE49-F238E27FC236}">
                <a16:creationId xmlns:a16="http://schemas.microsoft.com/office/drawing/2014/main" id="{0CC2D7D3-7AB7-D947-9A5E-C136DA3F315B}"/>
              </a:ext>
            </a:extLst>
          </p:cNvPr>
          <p:cNvSpPr/>
          <p:nvPr/>
        </p:nvSpPr>
        <p:spPr>
          <a:xfrm>
            <a:off x="2641566" y="4772433"/>
            <a:ext cx="1233900" cy="471947"/>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err="1">
                <a:solidFill>
                  <a:schemeClr val="tx1"/>
                </a:solidFill>
              </a:rPr>
              <a:t>libsd</a:t>
            </a:r>
            <a:endParaRPr lang="en-US" sz="1694" dirty="0">
              <a:solidFill>
                <a:schemeClr val="tx1"/>
              </a:solidFill>
            </a:endParaRPr>
          </a:p>
        </p:txBody>
      </p:sp>
      <p:sp>
        <p:nvSpPr>
          <p:cNvPr id="13" name="Rectangle 88">
            <a:extLst>
              <a:ext uri="{FF2B5EF4-FFF2-40B4-BE49-F238E27FC236}">
                <a16:creationId xmlns:a16="http://schemas.microsoft.com/office/drawing/2014/main" id="{808F658C-3001-9643-A06B-44D7E913BDF6}"/>
              </a:ext>
            </a:extLst>
          </p:cNvPr>
          <p:cNvSpPr/>
          <p:nvPr/>
        </p:nvSpPr>
        <p:spPr>
          <a:xfrm>
            <a:off x="8183325" y="5135385"/>
            <a:ext cx="1232600" cy="409671"/>
          </a:xfrm>
          <a:prstGeom prst="rect">
            <a:avLst/>
          </a:prstGeom>
          <a:solidFill>
            <a:srgbClr val="FFDA6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94" dirty="0">
                <a:solidFill>
                  <a:schemeClr val="tx1"/>
                </a:solidFill>
              </a:rPr>
              <a:t>User App</a:t>
            </a:r>
            <a:endParaRPr lang="en-US" sz="1694" dirty="0">
              <a:solidFill>
                <a:schemeClr val="tx1"/>
              </a:solidFill>
            </a:endParaRPr>
          </a:p>
          <a:p>
            <a:pPr algn="ctr"/>
            <a:endParaRPr lang="en-US" sz="1694" dirty="0">
              <a:solidFill>
                <a:schemeClr val="tx1"/>
              </a:solidFill>
            </a:endParaRPr>
          </a:p>
        </p:txBody>
      </p:sp>
      <p:sp>
        <p:nvSpPr>
          <p:cNvPr id="14" name="Rectangle 89">
            <a:extLst>
              <a:ext uri="{FF2B5EF4-FFF2-40B4-BE49-F238E27FC236}">
                <a16:creationId xmlns:a16="http://schemas.microsoft.com/office/drawing/2014/main" id="{920CB3CD-78D0-744B-AAA7-E678BBB2190F}"/>
              </a:ext>
            </a:extLst>
          </p:cNvPr>
          <p:cNvSpPr/>
          <p:nvPr/>
        </p:nvSpPr>
        <p:spPr>
          <a:xfrm>
            <a:off x="8183325" y="4708018"/>
            <a:ext cx="1232600" cy="427840"/>
          </a:xfrm>
          <a:prstGeom prst="rect">
            <a:avLst/>
          </a:prstGeom>
          <a:solidFill>
            <a:srgbClr val="BDD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94" dirty="0">
                <a:solidFill>
                  <a:schemeClr val="tx1"/>
                </a:solidFill>
              </a:rPr>
              <a:t>TCP/IP</a:t>
            </a:r>
          </a:p>
        </p:txBody>
      </p:sp>
      <p:sp>
        <p:nvSpPr>
          <p:cNvPr id="15" name="Rectangle 89">
            <a:extLst>
              <a:ext uri="{FF2B5EF4-FFF2-40B4-BE49-F238E27FC236}">
                <a16:creationId xmlns:a16="http://schemas.microsoft.com/office/drawing/2014/main" id="{0E80DD3D-332E-9E4E-AF21-B659DC911263}"/>
              </a:ext>
            </a:extLst>
          </p:cNvPr>
          <p:cNvSpPr/>
          <p:nvPr/>
        </p:nvSpPr>
        <p:spPr>
          <a:xfrm>
            <a:off x="8360002" y="2622035"/>
            <a:ext cx="923539" cy="226562"/>
          </a:xfrm>
          <a:prstGeom prst="rect">
            <a:avLst/>
          </a:prstGeom>
          <a:solidFill>
            <a:srgbClr val="C6E0B5"/>
          </a:solidFill>
          <a:ln w="12700">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sz="1482" dirty="0">
                <a:solidFill>
                  <a:schemeClr val="tx1"/>
                </a:solidFill>
              </a:rPr>
              <a:t>TCP/IP</a:t>
            </a:r>
          </a:p>
        </p:txBody>
      </p:sp>
      <p:sp>
        <p:nvSpPr>
          <p:cNvPr id="16" name="Rectangle 89">
            <a:extLst>
              <a:ext uri="{FF2B5EF4-FFF2-40B4-BE49-F238E27FC236}">
                <a16:creationId xmlns:a16="http://schemas.microsoft.com/office/drawing/2014/main" id="{A2026061-5A45-AF4A-A77F-DB8420A6CB53}"/>
              </a:ext>
            </a:extLst>
          </p:cNvPr>
          <p:cNvSpPr/>
          <p:nvPr/>
        </p:nvSpPr>
        <p:spPr>
          <a:xfrm>
            <a:off x="5397614" y="1914271"/>
            <a:ext cx="1232600" cy="583985"/>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Monitor</a:t>
            </a:r>
          </a:p>
        </p:txBody>
      </p:sp>
      <p:sp>
        <p:nvSpPr>
          <p:cNvPr id="17" name="TextBox 24">
            <a:extLst>
              <a:ext uri="{FF2B5EF4-FFF2-40B4-BE49-F238E27FC236}">
                <a16:creationId xmlns:a16="http://schemas.microsoft.com/office/drawing/2014/main" id="{18640E7E-1FC3-114D-80F4-CC925D85C5D5}"/>
              </a:ext>
            </a:extLst>
          </p:cNvPr>
          <p:cNvSpPr txBox="1"/>
          <p:nvPr/>
        </p:nvSpPr>
        <p:spPr>
          <a:xfrm>
            <a:off x="1012186" y="2206265"/>
            <a:ext cx="1030603" cy="483209"/>
          </a:xfrm>
          <a:prstGeom prst="rect">
            <a:avLst/>
          </a:prstGeom>
          <a:noFill/>
        </p:spPr>
        <p:txBody>
          <a:bodyPr wrap="none" rtlCol="0">
            <a:spAutoFit/>
          </a:bodyPr>
          <a:lstStyle/>
          <a:p>
            <a:r>
              <a:rPr lang="en-US" sz="2540" dirty="0"/>
              <a:t>Host 1</a:t>
            </a:r>
          </a:p>
        </p:txBody>
      </p:sp>
      <p:sp>
        <p:nvSpPr>
          <p:cNvPr id="18" name="TextBox 25">
            <a:extLst>
              <a:ext uri="{FF2B5EF4-FFF2-40B4-BE49-F238E27FC236}">
                <a16:creationId xmlns:a16="http://schemas.microsoft.com/office/drawing/2014/main" id="{11589E9B-1F09-C747-9407-D8111CC723DE}"/>
              </a:ext>
            </a:extLst>
          </p:cNvPr>
          <p:cNvSpPr txBox="1"/>
          <p:nvPr/>
        </p:nvSpPr>
        <p:spPr>
          <a:xfrm>
            <a:off x="1026306" y="4680163"/>
            <a:ext cx="1030603" cy="483209"/>
          </a:xfrm>
          <a:prstGeom prst="rect">
            <a:avLst/>
          </a:prstGeom>
          <a:noFill/>
        </p:spPr>
        <p:txBody>
          <a:bodyPr wrap="none" rtlCol="0">
            <a:spAutoFit/>
          </a:bodyPr>
          <a:lstStyle/>
          <a:p>
            <a:r>
              <a:rPr lang="en-US" sz="2540" dirty="0"/>
              <a:t>Host 2</a:t>
            </a:r>
          </a:p>
        </p:txBody>
      </p:sp>
      <p:sp>
        <p:nvSpPr>
          <p:cNvPr id="19" name="TextBox 26">
            <a:extLst>
              <a:ext uri="{FF2B5EF4-FFF2-40B4-BE49-F238E27FC236}">
                <a16:creationId xmlns:a16="http://schemas.microsoft.com/office/drawing/2014/main" id="{F0F33D78-BA9F-584E-8354-A34D6B8AC3C8}"/>
              </a:ext>
            </a:extLst>
          </p:cNvPr>
          <p:cNvSpPr txBox="1"/>
          <p:nvPr/>
        </p:nvSpPr>
        <p:spPr>
          <a:xfrm>
            <a:off x="6053331" y="4657131"/>
            <a:ext cx="1827770" cy="743922"/>
          </a:xfrm>
          <a:prstGeom prst="rect">
            <a:avLst/>
          </a:prstGeom>
          <a:noFill/>
        </p:spPr>
        <p:txBody>
          <a:bodyPr wrap="square" rtlCol="0">
            <a:spAutoFit/>
          </a:bodyPr>
          <a:lstStyle/>
          <a:p>
            <a:pPr algn="ctr"/>
            <a:r>
              <a:rPr lang="en-US" sz="2540" dirty="0"/>
              <a:t>Host 3</a:t>
            </a:r>
          </a:p>
          <a:p>
            <a:pPr algn="ctr"/>
            <a:r>
              <a:rPr lang="en-US" sz="1694" dirty="0"/>
              <a:t>No </a:t>
            </a:r>
            <a:r>
              <a:rPr lang="en-US" sz="1694" dirty="0" err="1"/>
              <a:t>SocksDirect</a:t>
            </a:r>
            <a:endParaRPr lang="en-US" sz="1694" dirty="0"/>
          </a:p>
        </p:txBody>
      </p:sp>
      <p:sp>
        <p:nvSpPr>
          <p:cNvPr id="20" name="Rectangle 89">
            <a:extLst>
              <a:ext uri="{FF2B5EF4-FFF2-40B4-BE49-F238E27FC236}">
                <a16:creationId xmlns:a16="http://schemas.microsoft.com/office/drawing/2014/main" id="{69ED9444-16CA-8249-AEC5-1694BD058649}"/>
              </a:ext>
            </a:extLst>
          </p:cNvPr>
          <p:cNvSpPr/>
          <p:nvPr/>
        </p:nvSpPr>
        <p:spPr>
          <a:xfrm>
            <a:off x="2658115" y="5827442"/>
            <a:ext cx="1216052" cy="471947"/>
          </a:xfrm>
          <a:prstGeom prst="rect">
            <a:avLst/>
          </a:prstGeom>
          <a:solidFill>
            <a:srgbClr val="C6E0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Monitor</a:t>
            </a:r>
          </a:p>
        </p:txBody>
      </p:sp>
      <p:cxnSp>
        <p:nvCxnSpPr>
          <p:cNvPr id="21" name="Straight Arrow Connector 29">
            <a:extLst>
              <a:ext uri="{FF2B5EF4-FFF2-40B4-BE49-F238E27FC236}">
                <a16:creationId xmlns:a16="http://schemas.microsoft.com/office/drawing/2014/main" id="{E9848DA2-893E-EE4E-95D5-C622B8464B97}"/>
              </a:ext>
            </a:extLst>
          </p:cNvPr>
          <p:cNvCxnSpPr/>
          <p:nvPr/>
        </p:nvCxnSpPr>
        <p:spPr>
          <a:xfrm>
            <a:off x="6630214" y="2206264"/>
            <a:ext cx="1553111" cy="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30">
            <a:extLst>
              <a:ext uri="{FF2B5EF4-FFF2-40B4-BE49-F238E27FC236}">
                <a16:creationId xmlns:a16="http://schemas.microsoft.com/office/drawing/2014/main" id="{8FFE30B8-47F3-E643-8DBD-48F3A818E83E}"/>
              </a:ext>
            </a:extLst>
          </p:cNvPr>
          <p:cNvCxnSpPr/>
          <p:nvPr/>
        </p:nvCxnSpPr>
        <p:spPr>
          <a:xfrm>
            <a:off x="3875465" y="2206264"/>
            <a:ext cx="1553111" cy="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31">
            <a:extLst>
              <a:ext uri="{FF2B5EF4-FFF2-40B4-BE49-F238E27FC236}">
                <a16:creationId xmlns:a16="http://schemas.microsoft.com/office/drawing/2014/main" id="{A13568F1-283E-DB4B-A969-3E9939F7382C}"/>
              </a:ext>
            </a:extLst>
          </p:cNvPr>
          <p:cNvCxnSpPr>
            <a:cxnSpLocks/>
          </p:cNvCxnSpPr>
          <p:nvPr/>
        </p:nvCxnSpPr>
        <p:spPr>
          <a:xfrm>
            <a:off x="3927710" y="2597408"/>
            <a:ext cx="4255615" cy="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4" name="TextBox 33">
            <a:extLst>
              <a:ext uri="{FF2B5EF4-FFF2-40B4-BE49-F238E27FC236}">
                <a16:creationId xmlns:a16="http://schemas.microsoft.com/office/drawing/2014/main" id="{6D585A37-D16F-D444-8F4C-D24BAA0186FC}"/>
              </a:ext>
            </a:extLst>
          </p:cNvPr>
          <p:cNvSpPr txBox="1"/>
          <p:nvPr/>
        </p:nvSpPr>
        <p:spPr>
          <a:xfrm>
            <a:off x="6717873" y="1793439"/>
            <a:ext cx="1289135" cy="353045"/>
          </a:xfrm>
          <a:prstGeom prst="rect">
            <a:avLst/>
          </a:prstGeom>
          <a:noFill/>
        </p:spPr>
        <p:txBody>
          <a:bodyPr wrap="none" rtlCol="0">
            <a:spAutoFit/>
          </a:bodyPr>
          <a:lstStyle/>
          <a:p>
            <a:r>
              <a:rPr lang="en-US" sz="1694" dirty="0"/>
              <a:t>Mem Queue</a:t>
            </a:r>
          </a:p>
        </p:txBody>
      </p:sp>
      <p:sp>
        <p:nvSpPr>
          <p:cNvPr id="25" name="TextBox 36">
            <a:extLst>
              <a:ext uri="{FF2B5EF4-FFF2-40B4-BE49-F238E27FC236}">
                <a16:creationId xmlns:a16="http://schemas.microsoft.com/office/drawing/2014/main" id="{B6EE8432-870B-2C47-9006-4255699B2487}"/>
              </a:ext>
            </a:extLst>
          </p:cNvPr>
          <p:cNvSpPr txBox="1"/>
          <p:nvPr/>
        </p:nvSpPr>
        <p:spPr>
          <a:xfrm>
            <a:off x="3951712" y="1793439"/>
            <a:ext cx="1289135" cy="353045"/>
          </a:xfrm>
          <a:prstGeom prst="rect">
            <a:avLst/>
          </a:prstGeom>
          <a:noFill/>
        </p:spPr>
        <p:txBody>
          <a:bodyPr wrap="none" rtlCol="0">
            <a:spAutoFit/>
          </a:bodyPr>
          <a:lstStyle/>
          <a:p>
            <a:r>
              <a:rPr lang="en-US" sz="1694" dirty="0"/>
              <a:t>Mem Queue</a:t>
            </a:r>
          </a:p>
        </p:txBody>
      </p:sp>
      <p:sp>
        <p:nvSpPr>
          <p:cNvPr id="26" name="TextBox 37">
            <a:extLst>
              <a:ext uri="{FF2B5EF4-FFF2-40B4-BE49-F238E27FC236}">
                <a16:creationId xmlns:a16="http://schemas.microsoft.com/office/drawing/2014/main" id="{4A2DCD18-BD0E-1240-8F67-EEDB4D5C3C1C}"/>
              </a:ext>
            </a:extLst>
          </p:cNvPr>
          <p:cNvSpPr txBox="1"/>
          <p:nvPr/>
        </p:nvSpPr>
        <p:spPr>
          <a:xfrm>
            <a:off x="5303062" y="2611002"/>
            <a:ext cx="1289135" cy="353045"/>
          </a:xfrm>
          <a:prstGeom prst="rect">
            <a:avLst/>
          </a:prstGeom>
          <a:noFill/>
        </p:spPr>
        <p:txBody>
          <a:bodyPr wrap="none" rtlCol="0">
            <a:spAutoFit/>
          </a:bodyPr>
          <a:lstStyle/>
          <a:p>
            <a:r>
              <a:rPr lang="en-US" sz="1694" dirty="0"/>
              <a:t>Mem Queue</a:t>
            </a:r>
          </a:p>
        </p:txBody>
      </p:sp>
      <p:cxnSp>
        <p:nvCxnSpPr>
          <p:cNvPr id="27" name="Straight Arrow Connector 39">
            <a:extLst>
              <a:ext uri="{FF2B5EF4-FFF2-40B4-BE49-F238E27FC236}">
                <a16:creationId xmlns:a16="http://schemas.microsoft.com/office/drawing/2014/main" id="{211E7BED-65A1-674D-8B62-F8078A85C01C}"/>
              </a:ext>
            </a:extLst>
          </p:cNvPr>
          <p:cNvCxnSpPr>
            <a:cxnSpLocks/>
            <a:stCxn id="34" idx="2"/>
            <a:endCxn id="14" idx="0"/>
          </p:cNvCxnSpPr>
          <p:nvPr/>
        </p:nvCxnSpPr>
        <p:spPr>
          <a:xfrm flipH="1">
            <a:off x="8799625" y="3379568"/>
            <a:ext cx="3292" cy="1328450"/>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8" name="Straight Arrow Connector 40">
            <a:extLst>
              <a:ext uri="{FF2B5EF4-FFF2-40B4-BE49-F238E27FC236}">
                <a16:creationId xmlns:a16="http://schemas.microsoft.com/office/drawing/2014/main" id="{406595A7-5861-0343-97BF-D50C041CDB0B}"/>
              </a:ext>
            </a:extLst>
          </p:cNvPr>
          <p:cNvCxnSpPr>
            <a:cxnSpLocks/>
            <a:stCxn id="31" idx="2"/>
            <a:endCxn id="36" idx="0"/>
          </p:cNvCxnSpPr>
          <p:nvPr/>
        </p:nvCxnSpPr>
        <p:spPr>
          <a:xfrm flipH="1">
            <a:off x="3258515" y="3379568"/>
            <a:ext cx="7625" cy="859817"/>
          </a:xfrm>
          <a:prstGeom prst="straightConnector1">
            <a:avLst/>
          </a:prstGeom>
          <a:ln w="12700">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9" name="TextBox 49">
            <a:extLst>
              <a:ext uri="{FF2B5EF4-FFF2-40B4-BE49-F238E27FC236}">
                <a16:creationId xmlns:a16="http://schemas.microsoft.com/office/drawing/2014/main" id="{67A959D1-6E3D-4145-B038-069AA3389961}"/>
              </a:ext>
            </a:extLst>
          </p:cNvPr>
          <p:cNvSpPr txBox="1"/>
          <p:nvPr/>
        </p:nvSpPr>
        <p:spPr>
          <a:xfrm>
            <a:off x="8838163" y="3536455"/>
            <a:ext cx="445378" cy="659924"/>
          </a:xfrm>
          <a:prstGeom prst="rect">
            <a:avLst/>
          </a:prstGeom>
          <a:noFill/>
        </p:spPr>
        <p:txBody>
          <a:bodyPr vert="eaVert" wrap="none" rtlCol="0">
            <a:spAutoFit/>
          </a:bodyPr>
          <a:lstStyle/>
          <a:p>
            <a:r>
              <a:rPr lang="en-US" sz="1694" dirty="0"/>
              <a:t>TCP/IP</a:t>
            </a:r>
          </a:p>
        </p:txBody>
      </p:sp>
      <p:sp>
        <p:nvSpPr>
          <p:cNvPr id="30" name="TextBox 51">
            <a:extLst>
              <a:ext uri="{FF2B5EF4-FFF2-40B4-BE49-F238E27FC236}">
                <a16:creationId xmlns:a16="http://schemas.microsoft.com/office/drawing/2014/main" id="{CFB51B01-9121-BA49-9FDF-C01A4D0F384F}"/>
              </a:ext>
            </a:extLst>
          </p:cNvPr>
          <p:cNvSpPr txBox="1"/>
          <p:nvPr/>
        </p:nvSpPr>
        <p:spPr>
          <a:xfrm>
            <a:off x="3245644" y="3431012"/>
            <a:ext cx="445378" cy="654988"/>
          </a:xfrm>
          <a:prstGeom prst="rect">
            <a:avLst/>
          </a:prstGeom>
          <a:noFill/>
        </p:spPr>
        <p:txBody>
          <a:bodyPr vert="eaVert" wrap="none" rtlCol="0">
            <a:spAutoFit/>
          </a:bodyPr>
          <a:lstStyle/>
          <a:p>
            <a:r>
              <a:rPr lang="en-US" sz="1694" dirty="0"/>
              <a:t>RDMA</a:t>
            </a:r>
          </a:p>
        </p:txBody>
      </p:sp>
      <p:sp>
        <p:nvSpPr>
          <p:cNvPr id="31" name="Rectangle 89">
            <a:extLst>
              <a:ext uri="{FF2B5EF4-FFF2-40B4-BE49-F238E27FC236}">
                <a16:creationId xmlns:a16="http://schemas.microsoft.com/office/drawing/2014/main" id="{FBF10E18-F712-B54B-AD64-CC878924BB93}"/>
              </a:ext>
            </a:extLst>
          </p:cNvPr>
          <p:cNvSpPr/>
          <p:nvPr/>
        </p:nvSpPr>
        <p:spPr>
          <a:xfrm>
            <a:off x="2641564" y="2846520"/>
            <a:ext cx="1249151" cy="53304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RDMA API</a:t>
            </a:r>
          </a:p>
        </p:txBody>
      </p:sp>
      <p:sp>
        <p:nvSpPr>
          <p:cNvPr id="34" name="Rectangle 89">
            <a:extLst>
              <a:ext uri="{FF2B5EF4-FFF2-40B4-BE49-F238E27FC236}">
                <a16:creationId xmlns:a16="http://schemas.microsoft.com/office/drawing/2014/main" id="{37CA9C26-866D-344E-AD26-7D7D8DA042C2}"/>
              </a:ext>
            </a:extLst>
          </p:cNvPr>
          <p:cNvSpPr/>
          <p:nvPr/>
        </p:nvSpPr>
        <p:spPr>
          <a:xfrm>
            <a:off x="8183326" y="2846520"/>
            <a:ext cx="1239182" cy="53304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Packet API</a:t>
            </a:r>
          </a:p>
        </p:txBody>
      </p:sp>
      <p:sp>
        <p:nvSpPr>
          <p:cNvPr id="36" name="Rectangle 89">
            <a:extLst>
              <a:ext uri="{FF2B5EF4-FFF2-40B4-BE49-F238E27FC236}">
                <a16:creationId xmlns:a16="http://schemas.microsoft.com/office/drawing/2014/main" id="{6E32CE1C-0184-DC41-903C-8261677DFB36}"/>
              </a:ext>
            </a:extLst>
          </p:cNvPr>
          <p:cNvSpPr/>
          <p:nvPr/>
        </p:nvSpPr>
        <p:spPr>
          <a:xfrm>
            <a:off x="2641564" y="4239385"/>
            <a:ext cx="1233901" cy="533048"/>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94" dirty="0">
                <a:solidFill>
                  <a:schemeClr val="tx1"/>
                </a:solidFill>
              </a:rPr>
              <a:t>NIC RDMA API</a:t>
            </a:r>
          </a:p>
        </p:txBody>
      </p:sp>
    </p:spTree>
    <p:extLst>
      <p:ext uri="{BB962C8B-B14F-4D97-AF65-F5344CB8AC3E}">
        <p14:creationId xmlns:p14="http://schemas.microsoft.com/office/powerpoint/2010/main" val="2032542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3" grpId="0" animBg="1"/>
      <p:bldP spid="14" grpId="0" animBg="1"/>
      <p:bldP spid="15" grpId="0" animBg="1"/>
      <p:bldP spid="18" grpId="0"/>
      <p:bldP spid="19" grpId="0"/>
      <p:bldP spid="20" grpId="0" animBg="1"/>
      <p:bldP spid="29" grpId="0"/>
      <p:bldP spid="30" grpId="0"/>
      <p:bldP spid="31" grpId="0" animBg="1"/>
      <p:bldP spid="34" grpId="0" animBg="1"/>
      <p:bldP spid="36" grpId="0" animBg="1"/>
    </p:bldLst>
  </p:timing>
</p:sld>
</file>

<file path=ppt/theme/theme1.xml><?xml version="1.0" encoding="utf-8"?>
<a:theme xmlns:a="http://schemas.openxmlformats.org/drawingml/2006/main" name="WHITE TEMPLATE">
  <a:themeElements>
    <a:clrScheme name="BT - Blue on white - 2">
      <a:dk1>
        <a:srgbClr val="505050"/>
      </a:dk1>
      <a:lt1>
        <a:srgbClr val="FFFFFF"/>
      </a:lt1>
      <a:dk2>
        <a:srgbClr val="0078D7"/>
      </a:dk2>
      <a:lt2>
        <a:srgbClr val="00BCF2"/>
      </a:lt2>
      <a:accent1>
        <a:srgbClr val="0078D7"/>
      </a:accent1>
      <a:accent2>
        <a:srgbClr val="002050"/>
      </a:accent2>
      <a:accent3>
        <a:srgbClr val="B4009E"/>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2016_9.potx" id="{18C54D66-9C3F-4D18-9FDA-AEAC066D1A3F}" vid="{A3B2751E-ABCC-4ACB-85B7-9E8CC4D0BA2B}"/>
    </a:ext>
  </a:extLst>
</a:theme>
</file>

<file path=ppt/theme/theme2.xml><?xml version="1.0" encoding="utf-8"?>
<a:theme xmlns:a="http://schemas.openxmlformats.org/drawingml/2006/main" name="COLOR TEMPLATE">
  <a:themeElements>
    <a:clrScheme name="MSVID Blue Brand template_10-14">
      <a:dk1>
        <a:srgbClr val="505050"/>
      </a:dk1>
      <a:lt1>
        <a:srgbClr val="FFFFFF"/>
      </a:lt1>
      <a:dk2>
        <a:srgbClr val="0078D7"/>
      </a:dk2>
      <a:lt2>
        <a:srgbClr val="CDF4FF"/>
      </a:lt2>
      <a:accent1>
        <a:srgbClr val="002050"/>
      </a:accent1>
      <a:accent2>
        <a:srgbClr val="B4009E"/>
      </a:accent2>
      <a:accent3>
        <a:srgbClr val="107C10"/>
      </a:accent3>
      <a:accent4>
        <a:srgbClr val="5C2D91"/>
      </a:accent4>
      <a:accent5>
        <a:srgbClr val="004B50"/>
      </a:accent5>
      <a:accent6>
        <a:srgbClr val="D83B01"/>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2016_9.potx" id="{18C54D66-9C3F-4D18-9FDA-AEAC066D1A3F}" vid="{A94C5B01-1291-4B8E-BD61-1AA919203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3" ma:contentTypeDescription="Create a new document." ma:contentTypeScope="" ma:versionID="f0876370c90de824ab54c09b0bd2a056">
  <xsd:schema xmlns:xsd="http://www.w3.org/2001/XMLSchema" xmlns:xs="http://www.w3.org/2001/XMLSchema" xmlns:p="http://schemas.microsoft.com/office/2006/metadata/properties" xmlns:ns3="630a2e83-186a-4a0f-ab27-bee8a8096abc" targetNamespace="http://schemas.microsoft.com/office/2006/metadata/properties" ma:root="true" ma:fieldsID="a2a3b5ed8b4accd7c8a398d0cb075271" ns3:_="">
    <xsd:import namespace="630a2e83-186a-4a0f-ab27-bee8a8096abc"/>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2e83-186a-4a0f-ab27-bee8a8096a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630a2e83-186a-4a0f-ab27-bee8a8096ab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4E1B0F3-A957-46C1-B237-B18B8172C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a2e83-186a-4a0f-ab27-bee8a8096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KV-Direct-20161012</Template>
  <TotalTime>12805</TotalTime>
  <Words>3567</Words>
  <Application>Microsoft Macintosh PowerPoint</Application>
  <PresentationFormat>自定义</PresentationFormat>
  <Paragraphs>1009</Paragraphs>
  <Slides>38</Slides>
  <Notes>15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38</vt:i4>
      </vt:variant>
    </vt:vector>
  </HeadingPairs>
  <TitlesOfParts>
    <vt:vector size="47" baseType="lpstr">
      <vt:lpstr>Segoe UI</vt:lpstr>
      <vt:lpstr>Segoe UI Light</vt:lpstr>
      <vt:lpstr>Segoe UI Semibold</vt:lpstr>
      <vt:lpstr>Arial</vt:lpstr>
      <vt:lpstr>Calibri</vt:lpstr>
      <vt:lpstr>Consolas</vt:lpstr>
      <vt:lpstr>Wingdings</vt:lpstr>
      <vt:lpstr>WHITE TEMPLATE</vt:lpstr>
      <vt:lpstr>COLOR TEMPLATE</vt:lpstr>
      <vt:lpstr>SocksDirect: Datacenter Sockets can be Fast and Compatible</vt:lpstr>
      <vt:lpstr>The Socket Communication Primitive</vt:lpstr>
      <vt:lpstr>Socket: a Performance Bottleneck</vt:lpstr>
      <vt:lpstr>High Performance Socket Systems</vt:lpstr>
      <vt:lpstr>Linux Socket: from send() to recv()</vt:lpstr>
      <vt:lpstr>Round-Trip Time Breakdown</vt:lpstr>
      <vt:lpstr>SocksDirect Design Goals</vt:lpstr>
      <vt:lpstr>SocksDirect: Fast and Compatible Socket in User Space</vt:lpstr>
      <vt:lpstr>SocksDirect Supports Different Transports for Data</vt:lpstr>
      <vt:lpstr>Remove the Overheads (1)</vt:lpstr>
      <vt:lpstr>Remove the Overheads (2)</vt:lpstr>
      <vt:lpstr>Token-based Socket Sharing</vt:lpstr>
      <vt:lpstr>Handling Fork</vt:lpstr>
      <vt:lpstr>Remove the Overheads (3)</vt:lpstr>
      <vt:lpstr>Per-socket Ring Buffer</vt:lpstr>
      <vt:lpstr>Per-socket Ring Buffer</vt:lpstr>
      <vt:lpstr>Remove the Overheads (4)</vt:lpstr>
      <vt:lpstr>Payload Copy Overhead</vt:lpstr>
      <vt:lpstr>Page Remapping</vt:lpstr>
      <vt:lpstr>Remove the Overheads (5)</vt:lpstr>
      <vt:lpstr>Process Wakeup Overhead</vt:lpstr>
      <vt:lpstr>Summary: Overheads &amp; Techniques</vt:lpstr>
      <vt:lpstr>Evaluation Setting</vt:lpstr>
      <vt:lpstr>Latency</vt:lpstr>
      <vt:lpstr>Throughput</vt:lpstr>
      <vt:lpstr>Multi-core Scalability</vt:lpstr>
      <vt:lpstr>Application Performance</vt:lpstr>
      <vt:lpstr>Limitations</vt:lpstr>
      <vt:lpstr>Conclusion</vt:lpstr>
      <vt:lpstr>Thank you!  </vt:lpstr>
      <vt:lpstr>PowerPoint 演示文稿</vt:lpstr>
      <vt:lpstr>High Performance Socket Systems</vt:lpstr>
      <vt:lpstr>The Slowest Part in Linux Socket Stack</vt:lpstr>
      <vt:lpstr>Payload Copy Overhead</vt:lpstr>
      <vt:lpstr>Socket Queues</vt:lpstr>
      <vt:lpstr>Connection Management</vt:lpstr>
      <vt:lpstr>Token-based Socket Sharing</vt:lpstr>
      <vt:lpstr>Rethink the Networking Stack</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KV-Direct: Fast Remote Key-Value Access with Specialized Coprocessor</dc:title>
  <dc:subject>&lt;Speech title here&gt;</dc:subject>
  <dc:creator>Bojie Li (MSR Student-Person Consulting)</dc:creator>
  <cp:keywords>MSVID, Brand Guidelines, Branding, Visual Identity, grid</cp:keywords>
  <dc:description>Template: Maryfj_x000d_
Formatting: _x000d_
Audience Type:</dc:description>
  <cp:lastModifiedBy>Bojie Li (FA Talent)</cp:lastModifiedBy>
  <cp:revision>4028</cp:revision>
  <dcterms:created xsi:type="dcterms:W3CDTF">2016-09-30T08:26:57Z</dcterms:created>
  <dcterms:modified xsi:type="dcterms:W3CDTF">2019-08-20T13:18:13Z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